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ppt/notesSlides/notesSlide6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65"/>
  </p:notesMasterIdLst>
  <p:sldIdLst>
    <p:sldId id="256" r:id="rId2"/>
    <p:sldId id="257" r:id="rId3"/>
    <p:sldId id="343" r:id="rId4"/>
    <p:sldId id="344" r:id="rId5"/>
    <p:sldId id="345" r:id="rId6"/>
    <p:sldId id="346" r:id="rId7"/>
    <p:sldId id="347" r:id="rId8"/>
    <p:sldId id="348" r:id="rId9"/>
    <p:sldId id="321" r:id="rId10"/>
    <p:sldId id="322" r:id="rId11"/>
    <p:sldId id="325" r:id="rId12"/>
    <p:sldId id="326" r:id="rId13"/>
    <p:sldId id="327" r:id="rId14"/>
    <p:sldId id="328" r:id="rId15"/>
    <p:sldId id="329" r:id="rId16"/>
    <p:sldId id="330" r:id="rId17"/>
    <p:sldId id="331" r:id="rId18"/>
    <p:sldId id="332" r:id="rId19"/>
    <p:sldId id="333" r:id="rId20"/>
    <p:sldId id="334" r:id="rId21"/>
    <p:sldId id="266" r:id="rId22"/>
    <p:sldId id="267" r:id="rId23"/>
    <p:sldId id="268" r:id="rId24"/>
    <p:sldId id="269" r:id="rId25"/>
    <p:sldId id="270" r:id="rId26"/>
    <p:sldId id="271" r:id="rId27"/>
    <p:sldId id="272" r:id="rId28"/>
    <p:sldId id="274" r:id="rId29"/>
    <p:sldId id="339" r:id="rId30"/>
    <p:sldId id="338" r:id="rId31"/>
    <p:sldId id="340" r:id="rId32"/>
    <p:sldId id="275" r:id="rId33"/>
    <p:sldId id="276" r:id="rId34"/>
    <p:sldId id="277" r:id="rId35"/>
    <p:sldId id="337" r:id="rId36"/>
    <p:sldId id="278" r:id="rId37"/>
    <p:sldId id="279" r:id="rId38"/>
    <p:sldId id="280" r:id="rId39"/>
    <p:sldId id="315" r:id="rId40"/>
    <p:sldId id="316" r:id="rId41"/>
    <p:sldId id="283" r:id="rId42"/>
    <p:sldId id="284" r:id="rId43"/>
    <p:sldId id="285" r:id="rId44"/>
    <p:sldId id="286" r:id="rId45"/>
    <p:sldId id="287" r:id="rId46"/>
    <p:sldId id="288" r:id="rId47"/>
    <p:sldId id="294" r:id="rId48"/>
    <p:sldId id="295" r:id="rId49"/>
    <p:sldId id="296" r:id="rId50"/>
    <p:sldId id="297" r:id="rId51"/>
    <p:sldId id="305" r:id="rId52"/>
    <p:sldId id="306" r:id="rId53"/>
    <p:sldId id="307" r:id="rId54"/>
    <p:sldId id="308" r:id="rId55"/>
    <p:sldId id="309" r:id="rId56"/>
    <p:sldId id="310" r:id="rId57"/>
    <p:sldId id="313" r:id="rId58"/>
    <p:sldId id="314" r:id="rId59"/>
    <p:sldId id="319" r:id="rId60"/>
    <p:sldId id="320" r:id="rId61"/>
    <p:sldId id="341" r:id="rId62"/>
    <p:sldId id="342" r:id="rId63"/>
    <p:sldId id="302" r:id="rId64"/>
  </p:sldIdLst>
  <p:sldSz cx="9144000" cy="6858000" type="screen4x3"/>
  <p:notesSz cx="6858000" cy="9144000"/>
  <p:defaultTextStyle>
    <a:defPPr>
      <a:defRPr lang="bg-BG"/>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E3FF"/>
    <a:srgbClr val="C0C0C0"/>
    <a:srgbClr val="0099FF"/>
    <a:srgbClr val="B2B2B2"/>
    <a:srgbClr val="4D4D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7343" autoAdjust="0"/>
  </p:normalViewPr>
  <p:slideViewPr>
    <p:cSldViewPr>
      <p:cViewPr varScale="1">
        <p:scale>
          <a:sx n="85" d="100"/>
          <a:sy n="85" d="100"/>
        </p:scale>
        <p:origin x="-142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bg-BG"/>
          </a:p>
        </p:txBody>
      </p:sp>
      <p:sp>
        <p:nvSpPr>
          <p:cNvPr id="296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bg-BG"/>
          </a:p>
        </p:txBody>
      </p:sp>
      <p:sp>
        <p:nvSpPr>
          <p:cNvPr id="634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97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bg-BG" noProof="0" smtClean="0"/>
              <a:t>Click to edit Master text styles</a:t>
            </a:r>
          </a:p>
          <a:p>
            <a:pPr lvl="1"/>
            <a:r>
              <a:rPr lang="bg-BG" noProof="0" smtClean="0"/>
              <a:t>Second level</a:t>
            </a:r>
          </a:p>
          <a:p>
            <a:pPr lvl="2"/>
            <a:r>
              <a:rPr lang="bg-BG" noProof="0" smtClean="0"/>
              <a:t>Third level</a:t>
            </a:r>
          </a:p>
          <a:p>
            <a:pPr lvl="3"/>
            <a:r>
              <a:rPr lang="bg-BG" noProof="0" smtClean="0"/>
              <a:t>Fourth level</a:t>
            </a:r>
          </a:p>
          <a:p>
            <a:pPr lvl="4"/>
            <a:r>
              <a:rPr lang="bg-BG" noProof="0" smtClean="0"/>
              <a:t>Fifth level</a:t>
            </a:r>
          </a:p>
        </p:txBody>
      </p:sp>
      <p:sp>
        <p:nvSpPr>
          <p:cNvPr id="297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bg-BG"/>
          </a:p>
        </p:txBody>
      </p:sp>
      <p:sp>
        <p:nvSpPr>
          <p:cNvPr id="297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662EC287-195B-478F-8063-EB28F4323929}" type="slidenum">
              <a:rPr lang="bg-BG"/>
              <a:pPr>
                <a:defRPr/>
              </a:pPr>
              <a:t>‹#›</a:t>
            </a:fld>
            <a:endParaRPr lang="bg-BG"/>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01BB842-812C-4B21-B30D-E49AFADE1482}" type="slidenum">
              <a:rPr lang="bg-BG" smtClean="0"/>
              <a:pPr/>
              <a:t>1</a:t>
            </a:fld>
            <a:endParaRPr lang="bg-BG"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B29F5655-97C7-4874-BC7F-DA64232CE50E}" type="slidenum">
              <a:rPr lang="bg-BG" smtClean="0"/>
              <a:pPr/>
              <a:t>2</a:t>
            </a:fld>
            <a:endParaRPr lang="bg-BG"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3</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4</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5</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6</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7</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8</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9</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6AFCD44-1175-4A42-BCB4-2128121BCE0D}" type="slidenum">
              <a:rPr lang="bg-BG" smtClean="0"/>
              <a:pPr/>
              <a:t>10</a:t>
            </a:fld>
            <a:endParaRPr lang="bg-BG"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11</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6AFCD44-1175-4A42-BCB4-2128121BCE0D}" type="slidenum">
              <a:rPr lang="bg-BG" smtClean="0"/>
              <a:pPr/>
              <a:t>12</a:t>
            </a:fld>
            <a:endParaRPr lang="bg-BG"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13</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6AFCD44-1175-4A42-BCB4-2128121BCE0D}" type="slidenum">
              <a:rPr lang="bg-BG" smtClean="0"/>
              <a:pPr/>
              <a:t>14</a:t>
            </a:fld>
            <a:endParaRPr lang="bg-BG"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15</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6AFCD44-1175-4A42-BCB4-2128121BCE0D}" type="slidenum">
              <a:rPr lang="bg-BG" smtClean="0"/>
              <a:pPr/>
              <a:t>16</a:t>
            </a:fld>
            <a:endParaRPr lang="bg-BG"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17</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6AFCD44-1175-4A42-BCB4-2128121BCE0D}" type="slidenum">
              <a:rPr lang="bg-BG" smtClean="0"/>
              <a:pPr/>
              <a:t>18</a:t>
            </a:fld>
            <a:endParaRPr lang="bg-BG"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r>
              <a:rPr lang="bg-BG" dirty="0" smtClean="0"/>
              <a:t>социални</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19</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6AFCD44-1175-4A42-BCB4-2128121BCE0D}" type="slidenum">
              <a:rPr lang="bg-BG" smtClean="0"/>
              <a:pPr/>
              <a:t>20</a:t>
            </a:fld>
            <a:endParaRPr lang="bg-BG"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D12770A1-9E7F-46F1-A9F5-E04B1C19D2E3}" type="slidenum">
              <a:rPr lang="bg-BG" smtClean="0"/>
              <a:pPr/>
              <a:t>21</a:t>
            </a:fld>
            <a:endParaRPr lang="bg-BG"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DC17E856-C3B3-4FB0-9399-2B3BA333CA2A}" type="slidenum">
              <a:rPr lang="bg-BG" smtClean="0"/>
              <a:pPr/>
              <a:t>22</a:t>
            </a:fld>
            <a:endParaRPr lang="bg-BG"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F005492B-1733-49AC-B90F-E07C06932083}" type="slidenum">
              <a:rPr lang="bg-BG" smtClean="0"/>
              <a:pPr/>
              <a:t>23</a:t>
            </a:fld>
            <a:endParaRPr lang="bg-BG"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C0CDA3D4-8275-4C6E-A54C-A3EF923D1EC7}" type="slidenum">
              <a:rPr lang="bg-BG" smtClean="0"/>
              <a:pPr/>
              <a:t>24</a:t>
            </a:fld>
            <a:endParaRPr lang="bg-BG"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8F34E170-8BDF-4F19-9C11-E5EDB0A7A9D2}" type="slidenum">
              <a:rPr lang="bg-BG" smtClean="0"/>
              <a:pPr/>
              <a:t>25</a:t>
            </a:fld>
            <a:endParaRPr lang="bg-BG"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bg-BG" sz="900" b="1" smtClean="0">
              <a:solidFill>
                <a:schemeClr val="bg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A59CC01E-DA84-4071-824F-7F8FC50922B2}" type="slidenum">
              <a:rPr lang="bg-BG" smtClean="0"/>
              <a:pPr/>
              <a:t>26</a:t>
            </a:fld>
            <a:endParaRPr lang="bg-BG"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FAD9377-0594-4C90-BD68-70815B6EF2F7}" type="slidenum">
              <a:rPr lang="bg-BG" smtClean="0"/>
              <a:pPr/>
              <a:t>27</a:t>
            </a:fld>
            <a:endParaRPr lang="bg-BG"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3409CF65-3F24-4F4B-8E8D-9D1825B3FEEB}" type="slidenum">
              <a:rPr lang="bg-BG" smtClean="0"/>
              <a:pPr/>
              <a:t>28</a:t>
            </a:fld>
            <a:endParaRPr lang="bg-BG"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FAD9377-0594-4C90-BD68-70815B6EF2F7}" type="slidenum">
              <a:rPr lang="bg-BG" smtClean="0"/>
              <a:pPr/>
              <a:t>29</a:t>
            </a:fld>
            <a:endParaRPr lang="bg-BG"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Rot="1" noChangeAspect="1" noTextEdit="1"/>
          </p:cNvSpPr>
          <p:nvPr>
            <p:ph type="sldImg"/>
          </p:nvPr>
        </p:nvSpPr>
        <p:spPr bwMode="auto">
          <a:noFill/>
          <a:ln>
            <a:solidFill>
              <a:srgbClr val="000000"/>
            </a:solidFill>
            <a:miter lim="800000"/>
            <a:headEnd/>
            <a:tailEnd/>
          </a:ln>
        </p:spPr>
      </p:sp>
      <p:sp>
        <p:nvSpPr>
          <p:cNvPr id="384003" name="Rectangle 3"/>
          <p:cNvSpPr>
            <a:spLocks noGrp="1"/>
          </p:cNvSpPr>
          <p:nvPr>
            <p:ph type="body" idx="1"/>
          </p:nvPr>
        </p:nvSpPr>
        <p:spPr bwMode="auto">
          <a:noFill/>
        </p:spPr>
        <p:txBody>
          <a:bodyPr/>
          <a:lstStyle/>
          <a:p>
            <a:pPr eaLnBrk="1" hangingPunct="1"/>
            <a:endParaRPr lang="en-US" sz="1800" b="1" dirty="0" smtClean="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3409CF65-3F24-4F4B-8E8D-9D1825B3FEEB}" type="slidenum">
              <a:rPr lang="bg-BG" smtClean="0"/>
              <a:pPr/>
              <a:t>31</a:t>
            </a:fld>
            <a:endParaRPr lang="bg-BG"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9B5FF2C-40F9-475C-B68E-E3E539924570}" type="slidenum">
              <a:rPr lang="bg-BG" smtClean="0"/>
              <a:pPr/>
              <a:t>32</a:t>
            </a:fld>
            <a:endParaRPr lang="bg-BG"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1CD08D98-16A7-47F7-A79F-D7B0E1FEC13B}" type="slidenum">
              <a:rPr lang="bg-BG" smtClean="0"/>
              <a:pPr/>
              <a:t>33</a:t>
            </a:fld>
            <a:endParaRPr lang="bg-BG"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A59D3F2-3BCD-4AC5-A282-B1257A828AF2}" type="slidenum">
              <a:rPr lang="bg-BG" smtClean="0"/>
              <a:pPr/>
              <a:t>34</a:t>
            </a:fld>
            <a:endParaRPr lang="bg-BG"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A59D3F2-3BCD-4AC5-A282-B1257A828AF2}" type="slidenum">
              <a:rPr lang="bg-BG" smtClean="0"/>
              <a:pPr/>
              <a:t>35</a:t>
            </a:fld>
            <a:endParaRPr lang="bg-BG"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bg-BG"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3869888C-04A8-45F1-BB5A-9E04875E14BE}" type="slidenum">
              <a:rPr lang="bg-BG" smtClean="0"/>
              <a:pPr/>
              <a:t>36</a:t>
            </a:fld>
            <a:endParaRPr lang="bg-BG"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161E1AB-58B7-430C-9CCD-0E1AA68DA2FC}" type="slidenum">
              <a:rPr lang="bg-BG" smtClean="0"/>
              <a:pPr/>
              <a:t>37</a:t>
            </a:fld>
            <a:endParaRPr lang="bg-BG"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AE8B2D7E-79D2-46F7-8A2D-85122AC3F795}" type="slidenum">
              <a:rPr lang="bg-BG" smtClean="0"/>
              <a:pPr/>
              <a:t>38</a:t>
            </a:fld>
            <a:endParaRPr lang="bg-BG"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CE252954-FF7F-4378-B263-446D79FBCA5B}" type="slidenum">
              <a:rPr lang="bg-BG" smtClean="0"/>
              <a:pPr/>
              <a:t>39</a:t>
            </a:fld>
            <a:endParaRPr lang="bg-BG"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30429060-6C42-44D8-81F3-447282C3D45B}" type="slidenum">
              <a:rPr lang="bg-BG" smtClean="0"/>
              <a:pPr/>
              <a:t>40</a:t>
            </a:fld>
            <a:endParaRPr lang="bg-BG"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56171E6-461B-416B-BDFD-E22373118251}" type="slidenum">
              <a:rPr lang="bg-BG" smtClean="0"/>
              <a:pPr/>
              <a:t>41</a:t>
            </a:fld>
            <a:endParaRPr lang="bg-BG"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A3505F8D-3445-482B-B0AC-EECA3EEFDEA9}" type="slidenum">
              <a:rPr lang="bg-BG" smtClean="0"/>
              <a:pPr/>
              <a:t>42</a:t>
            </a:fld>
            <a:endParaRPr lang="bg-BG"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83E3C767-0CCB-4B43-AB92-5224AE3A8616}" type="slidenum">
              <a:rPr lang="bg-BG" smtClean="0"/>
              <a:pPr/>
              <a:t>43</a:t>
            </a:fld>
            <a:endParaRPr lang="bg-BG"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EC3A5D67-C14B-48E8-993B-128BB7BB8A0A}" type="slidenum">
              <a:rPr lang="bg-BG" smtClean="0"/>
              <a:pPr/>
              <a:t>44</a:t>
            </a:fld>
            <a:endParaRPr lang="bg-BG"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BC4F03EE-36A8-47EF-AD9D-D4C81443614C}" type="slidenum">
              <a:rPr lang="bg-BG" smtClean="0"/>
              <a:pPr/>
              <a:t>45</a:t>
            </a:fld>
            <a:endParaRPr lang="bg-BG"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71893765-4BCF-4FFC-9EB0-2886DCE09D8F}" type="slidenum">
              <a:rPr lang="bg-BG" smtClean="0"/>
              <a:pPr/>
              <a:t>46</a:t>
            </a:fld>
            <a:endParaRPr lang="bg-BG"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F8880AF-9331-42C6-A7EF-0E6D841DA75F}" type="slidenum">
              <a:rPr lang="bg-BG" smtClean="0"/>
              <a:pPr/>
              <a:t>47</a:t>
            </a:fld>
            <a:endParaRPr lang="bg-BG"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3CFA50BD-A3B4-4B30-9C72-90140E05BE4C}" type="slidenum">
              <a:rPr lang="bg-BG" smtClean="0"/>
              <a:pPr/>
              <a:t>48</a:t>
            </a:fld>
            <a:endParaRPr lang="bg-BG"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31919CD2-7AF9-4F45-9D08-8309C234518F}" type="slidenum">
              <a:rPr lang="bg-BG" smtClean="0"/>
              <a:pPr/>
              <a:t>49</a:t>
            </a:fld>
            <a:endParaRPr lang="bg-BG"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665BD9BC-6482-4371-9D80-9759374A3B97}" type="slidenum">
              <a:rPr lang="bg-BG" smtClean="0"/>
              <a:pPr/>
              <a:t>50</a:t>
            </a:fld>
            <a:endParaRPr lang="bg-BG"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91CB88CD-51E0-41A7-B63B-0C9D308C090A}" type="slidenum">
              <a:rPr lang="bg-BG" smtClean="0"/>
              <a:pPr/>
              <a:t>51</a:t>
            </a:fld>
            <a:endParaRPr lang="bg-BG"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B7D5E62-DDCE-4FBB-BA43-31AD1B671B75}" type="slidenum">
              <a:rPr lang="bg-BG" smtClean="0"/>
              <a:pPr/>
              <a:t>52</a:t>
            </a:fld>
            <a:endParaRPr lang="bg-BG"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393D0929-1977-4844-98E2-9303B3D43FF7}" type="slidenum">
              <a:rPr lang="bg-BG" smtClean="0"/>
              <a:pPr/>
              <a:t>53</a:t>
            </a:fld>
            <a:endParaRPr lang="bg-BG"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756D88B5-5378-4EBD-B017-1C05BDD90429}" type="slidenum">
              <a:rPr lang="bg-BG" smtClean="0"/>
              <a:pPr/>
              <a:t>54</a:t>
            </a:fld>
            <a:endParaRPr lang="bg-BG"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EACF29FD-CE9A-4DE3-882A-C5456D7B6357}" type="slidenum">
              <a:rPr lang="bg-BG" smtClean="0"/>
              <a:pPr/>
              <a:t>55</a:t>
            </a:fld>
            <a:endParaRPr lang="bg-BG"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EF85AD37-C3F7-4A86-9170-10F2D015BBDB}" type="slidenum">
              <a:rPr lang="bg-BG" smtClean="0"/>
              <a:pPr/>
              <a:t>56</a:t>
            </a:fld>
            <a:endParaRPr lang="bg-BG"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D777C9BA-53C2-4A42-A565-CD54F2261BDA}" type="slidenum">
              <a:rPr lang="bg-BG" smtClean="0"/>
              <a:pPr/>
              <a:t>57</a:t>
            </a:fld>
            <a:endParaRPr lang="bg-BG"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B258838E-4E95-4CA4-BDF6-79B2E273A5F5}" type="slidenum">
              <a:rPr lang="bg-BG" smtClean="0"/>
              <a:pPr/>
              <a:t>58</a:t>
            </a:fld>
            <a:endParaRPr lang="bg-BG"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59</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ru-RU" b="1" smtClean="0"/>
              <a:t>Изисквания към кандидатите или участниците, включително за вписването им в професионални или търговски регистри</a:t>
            </a:r>
            <a:r>
              <a:rPr lang="ru-RU" smtClean="0"/>
              <a:t> Изискуеми документи и информация: Участниците да отговарят на следните изисквания: - на чл. 46 от Закона за обществени поръчки; - да липсват обстоятелства по чл. 47, ал. 1, ал. 2, т.1,2,3, ал. 5 и чл. 48 от ЗОП; - да са производители или оторизирани представители на производители; - да не са страна по текущи административни и/или съдебни процедури срещу "ВиК"АД - Ловеч;</a:t>
            </a:r>
          </a:p>
          <a:p>
            <a:pPr eaLnBrk="1" hangingPunct="1"/>
            <a:endParaRPr lang="bg-BG"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86AFCD44-1175-4A42-BCB4-2128121BCE0D}" type="slidenum">
              <a:rPr lang="bg-BG" smtClean="0"/>
              <a:pPr/>
              <a:t>60</a:t>
            </a:fld>
            <a:endParaRPr lang="bg-BG"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61</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ru-RU" b="1" smtClean="0"/>
              <a:t>Изисквания към кандидатите или участниците, включително за вписването им в професионални или търговски регистри</a:t>
            </a:r>
            <a:r>
              <a:rPr lang="ru-RU" smtClean="0"/>
              <a:t> Изискуеми документи и информация: Участниците да отговарят на следните изисквания: - на чл. 46 от Закона за обществени поръчки; - да липсват обстоятелства по чл. 47, ал. 1, ал. 2, т.1,2,3, ал. 5 и чл. 48 от ЗОП; - да са производители или оторизирани представители на производители; - да не са страна по текущи административни и/или съдебни процедури срещу "ВиК"АД - Ловеч;</a:t>
            </a:r>
          </a:p>
          <a:p>
            <a:pPr eaLnBrk="1" hangingPunct="1"/>
            <a:endParaRPr lang="bg-BG"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BABF8726-EEF7-4502-A283-842526F67617}" type="slidenum">
              <a:rPr lang="bg-BG" smtClean="0"/>
              <a:pPr/>
              <a:t>62</a:t>
            </a:fld>
            <a:endParaRPr lang="bg-BG"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ru-RU" b="1" smtClean="0"/>
              <a:t>Изисквания към кандидатите или участниците, включително за вписването им в професионални или търговски регистри</a:t>
            </a:r>
            <a:r>
              <a:rPr lang="ru-RU" smtClean="0"/>
              <a:t> Изискуеми документи и информация: Участниците да отговарят на следните изисквания: - на чл. 46 от Закона за обществени поръчки; - да липсват обстоятелства по чл. 47, ал. 1, ал. 2, т.1,2,3, ал. 5 и чл. 48 от ЗОП; - да са производители или оторизирани представители на производители; - да не са страна по текущи административни и/или съдебни процедури срещу "ВиК"АД - Ловеч;</a:t>
            </a:r>
          </a:p>
          <a:p>
            <a:pPr eaLnBrk="1" hangingPunct="1"/>
            <a:endParaRPr lang="bg-BG"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E5F4875D-1667-49AC-887B-D5B7304F0050}" type="slidenum">
              <a:rPr lang="bg-BG" smtClean="0"/>
              <a:pPr/>
              <a:t>63</a:t>
            </a:fld>
            <a:endParaRPr lang="bg-BG"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Щракнете, за да редактирате стила на заглавието в образеца</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да редактирате стила на подзаглавията в образеца</a:t>
            </a:r>
            <a:endParaRPr lang="bg-BG"/>
          </a:p>
        </p:txBody>
      </p:sp>
      <p:sp>
        <p:nvSpPr>
          <p:cNvPr id="7" name="Slide Number Placeholder 5"/>
          <p:cNvSpPr txBox="1">
            <a:spLocks/>
          </p:cNvSpPr>
          <p:nvPr userDrawn="1"/>
        </p:nvSpPr>
        <p:spPr>
          <a:xfrm>
            <a:off x="6553200" y="6356350"/>
            <a:ext cx="2133600" cy="365125"/>
          </a:xfrm>
          <a:prstGeom prst="rect">
            <a:avLst/>
          </a:prstGeom>
        </p:spPr>
        <p:txBody>
          <a:bodyPr anchor="ctr"/>
          <a:lstStyle/>
          <a:p>
            <a:pPr algn="r">
              <a:defRPr/>
            </a:pPr>
            <a:fld id="{3113A35F-A736-4720-BC83-DA17634B7BC5}" type="slidenum">
              <a:rPr lang="bg-BG" sz="1200">
                <a:solidFill>
                  <a:schemeClr val="tx1">
                    <a:tint val="75000"/>
                  </a:schemeClr>
                </a:solidFill>
              </a:rPr>
              <a:pPr algn="r">
                <a:defRPr/>
              </a:pPr>
              <a:t>‹#›</a:t>
            </a:fld>
            <a:endParaRPr lang="bg-BG" sz="1200">
              <a:solidFill>
                <a:schemeClr val="tx1">
                  <a:tint val="75000"/>
                </a:schemeClr>
              </a:solidFill>
            </a:endParaRPr>
          </a:p>
        </p:txBody>
      </p:sp>
      <p:sp>
        <p:nvSpPr>
          <p:cNvPr id="8" name="Rectangle 8"/>
          <p:cNvSpPr/>
          <p:nvPr userDrawn="1"/>
        </p:nvSpPr>
        <p:spPr>
          <a:xfrm>
            <a:off x="20638" y="1347788"/>
            <a:ext cx="5680075" cy="4300537"/>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
        <p:nvSpPr>
          <p:cNvPr id="9" name="Rectangle 15"/>
          <p:cNvSpPr/>
          <p:nvPr userDrawn="1"/>
        </p:nvSpPr>
        <p:spPr>
          <a:xfrm>
            <a:off x="5700713" y="1336675"/>
            <a:ext cx="3427412" cy="4311650"/>
          </a:xfrm>
          <a:prstGeom prst="rect">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
        <p:nvSpPr>
          <p:cNvPr id="10" name="Rectangle 16"/>
          <p:cNvSpPr/>
          <p:nvPr userDrawn="1"/>
        </p:nvSpPr>
        <p:spPr>
          <a:xfrm>
            <a:off x="20638" y="5649913"/>
            <a:ext cx="4619625" cy="1196975"/>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endParaRPr lang="bg-BG" sz="800" cap="small" dirty="0"/>
          </a:p>
          <a:p>
            <a:pPr algn="just" fontAlgn="auto">
              <a:spcBef>
                <a:spcPts val="0"/>
              </a:spcBef>
              <a:spcAft>
                <a:spcPts val="0"/>
              </a:spcAft>
              <a:defRPr/>
            </a:pPr>
            <a:r>
              <a:rPr lang="ru-RU" sz="800" cap="small" dirty="0"/>
              <a:t>Този документ е създаден в рамките на проект „</a:t>
            </a:r>
            <a:r>
              <a:rPr lang="bg-BG" sz="800" cap="small" dirty="0"/>
              <a:t>Повишаване на компетентността на съдии, съдебни </a:t>
            </a:r>
            <a:r>
              <a:rPr lang="bg-BG" sz="800" cap="small" dirty="0" err="1"/>
              <a:t>помощници</a:t>
            </a:r>
            <a:r>
              <a:rPr lang="bg-BG" sz="800" cap="small" dirty="0"/>
              <a:t> и съдебни служители от ВАС и административните съдилища</a:t>
            </a:r>
            <a:r>
              <a:rPr lang="ru-RU" sz="800" cap="small" dirty="0"/>
              <a:t>”, Договор № </a:t>
            </a:r>
            <a:r>
              <a:rPr lang="bg-BG" sz="800" cap="small" dirty="0"/>
              <a:t>1</a:t>
            </a:r>
            <a:r>
              <a:rPr lang="en-US" sz="800" cap="small" dirty="0"/>
              <a:t>3</a:t>
            </a:r>
            <a:r>
              <a:rPr lang="bg-BG" sz="800" cap="small" dirty="0"/>
              <a:t>-</a:t>
            </a:r>
            <a:r>
              <a:rPr lang="en-US" sz="800" cap="small" dirty="0"/>
              <a:t>24</a:t>
            </a:r>
            <a:r>
              <a:rPr lang="bg-BG" sz="800" cap="small" dirty="0"/>
              <a:t>-</a:t>
            </a:r>
            <a:r>
              <a:rPr lang="en-US" sz="800" cap="small" dirty="0"/>
              <a:t>2</a:t>
            </a:r>
            <a:r>
              <a:rPr lang="bg-BG" sz="800" cap="small" dirty="0"/>
              <a:t>/</a:t>
            </a:r>
            <a:r>
              <a:rPr lang="en-US" sz="800" cap="small" dirty="0"/>
              <a:t>10</a:t>
            </a:r>
            <a:r>
              <a:rPr lang="bg-BG" sz="800" cap="small" dirty="0"/>
              <a:t>.0</a:t>
            </a:r>
            <a:r>
              <a:rPr lang="en-US" sz="800" cap="small" dirty="0"/>
              <a:t>9</a:t>
            </a:r>
            <a:r>
              <a:rPr lang="bg-BG" sz="800" cap="small" dirty="0"/>
              <a:t>.201</a:t>
            </a:r>
            <a:r>
              <a:rPr lang="en-US" sz="800" cap="small" dirty="0"/>
              <a:t>3 </a:t>
            </a:r>
            <a:r>
              <a:rPr lang="ru-RU" sz="800" cap="small" dirty="0"/>
              <a:t>г., </a:t>
            </a:r>
            <a:r>
              <a:rPr lang="bg-BG" sz="800" cap="small" dirty="0"/>
              <a:t>финансиран от Оперативна програма „Административен капацитет”, </a:t>
            </a:r>
            <a:r>
              <a:rPr lang="bg-BG" sz="800" cap="small" dirty="0" err="1"/>
              <a:t>съфинансирана</a:t>
            </a:r>
            <a:r>
              <a:rPr lang="bg-BG" sz="800" cap="small" dirty="0"/>
              <a:t> от Европейския съюз чрез Европейския социален фонд</a:t>
            </a:r>
          </a:p>
        </p:txBody>
      </p:sp>
      <p:sp>
        <p:nvSpPr>
          <p:cNvPr id="11" name="Rectangle 19"/>
          <p:cNvSpPr/>
          <p:nvPr userDrawn="1"/>
        </p:nvSpPr>
        <p:spPr>
          <a:xfrm>
            <a:off x="4640263" y="5640388"/>
            <a:ext cx="2232025" cy="1206500"/>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
        <p:nvSpPr>
          <p:cNvPr id="12" name="Rectangle 20"/>
          <p:cNvSpPr/>
          <p:nvPr userDrawn="1"/>
        </p:nvSpPr>
        <p:spPr>
          <a:xfrm>
            <a:off x="6872288" y="5640388"/>
            <a:ext cx="2232025" cy="1206500"/>
          </a:xfrm>
          <a:prstGeom prst="rect">
            <a:avLst/>
          </a:prstGeom>
          <a:solidFill>
            <a:schemeClr val="accent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bg-BG" sz="1100" cap="small" dirty="0">
                <a:latin typeface="Cambria" pitchFamily="18" charset="0"/>
              </a:rPr>
              <a:t> </a:t>
            </a:r>
          </a:p>
          <a:p>
            <a:pPr algn="r">
              <a:defRPr/>
            </a:pPr>
            <a:endParaRPr lang="bg-BG" sz="1100" cap="small" dirty="0">
              <a:latin typeface="Cambria" pitchFamily="18" charset="0"/>
            </a:endParaRPr>
          </a:p>
          <a:p>
            <a:pPr algn="r">
              <a:defRPr/>
            </a:pPr>
            <a:endParaRPr lang="bg-BG" sz="1100" cap="small" dirty="0">
              <a:latin typeface="Cambria" pitchFamily="18" charset="0"/>
            </a:endParaRPr>
          </a:p>
          <a:p>
            <a:pPr algn="r">
              <a:defRPr/>
            </a:pPr>
            <a:endParaRPr lang="bg-BG" sz="1100" cap="small" dirty="0">
              <a:latin typeface="Cambria" pitchFamily="18" charset="0"/>
            </a:endParaRPr>
          </a:p>
          <a:p>
            <a:pPr algn="r">
              <a:defRPr/>
            </a:pPr>
            <a:endParaRPr lang="bg-BG" sz="1100" cap="small" dirty="0">
              <a:latin typeface="Cambria" pitchFamily="18" charset="0"/>
            </a:endParaRPr>
          </a:p>
        </p:txBody>
      </p:sp>
      <p:pic>
        <p:nvPicPr>
          <p:cNvPr id="13" name="Picture 12" descr="http://mezdra.bg/wp-content/uploads/2012/01/OPAK_logo.jpg"/>
          <p:cNvPicPr>
            <a:picLocks noChangeAspect="1" noChangeArrowheads="1"/>
          </p:cNvPicPr>
          <p:nvPr userDrawn="1"/>
        </p:nvPicPr>
        <p:blipFill>
          <a:blip r:embed="rId2" cstate="print"/>
          <a:srcRect/>
          <a:stretch>
            <a:fillRect/>
          </a:stretch>
        </p:blipFill>
        <p:spPr bwMode="auto">
          <a:xfrm>
            <a:off x="3348038" y="115888"/>
            <a:ext cx="2482850" cy="1100137"/>
          </a:xfrm>
          <a:prstGeom prst="rect">
            <a:avLst/>
          </a:prstGeom>
          <a:noFill/>
          <a:ln w="9525">
            <a:noFill/>
            <a:miter lim="800000"/>
            <a:headEnd/>
            <a:tailEnd/>
          </a:ln>
        </p:spPr>
      </p:pic>
      <p:pic>
        <p:nvPicPr>
          <p:cNvPr id="14" name="Picture 14" descr="http://www.carlsbergbulgaria.bg/SiteCollectionImages/logo%20ESF_BG.jpg"/>
          <p:cNvPicPr>
            <a:picLocks noChangeAspect="1" noChangeArrowheads="1"/>
          </p:cNvPicPr>
          <p:nvPr userDrawn="1"/>
        </p:nvPicPr>
        <p:blipFill>
          <a:blip r:embed="rId3" cstate="print"/>
          <a:srcRect/>
          <a:stretch>
            <a:fillRect/>
          </a:stretch>
        </p:blipFill>
        <p:spPr bwMode="auto">
          <a:xfrm>
            <a:off x="7548563" y="125413"/>
            <a:ext cx="1557337" cy="1216025"/>
          </a:xfrm>
          <a:prstGeom prst="rect">
            <a:avLst/>
          </a:prstGeom>
          <a:noFill/>
          <a:ln w="9525">
            <a:noFill/>
            <a:miter lim="800000"/>
            <a:headEnd/>
            <a:tailEnd/>
          </a:ln>
        </p:spPr>
      </p:pic>
      <p:pic>
        <p:nvPicPr>
          <p:cNvPr id="15" name="Picture 16" descr="http://www.europe.bg/upload/docs/logo_EU_BG.JPG"/>
          <p:cNvPicPr>
            <a:picLocks noChangeAspect="1" noChangeArrowheads="1"/>
          </p:cNvPicPr>
          <p:nvPr userDrawn="1"/>
        </p:nvPicPr>
        <p:blipFill>
          <a:blip r:embed="rId4" cstate="print"/>
          <a:srcRect/>
          <a:stretch>
            <a:fillRect/>
          </a:stretch>
        </p:blipFill>
        <p:spPr bwMode="auto">
          <a:xfrm>
            <a:off x="20638" y="95250"/>
            <a:ext cx="1743075" cy="1173163"/>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p:txBody>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5" name="Контейнер за долния колонтитул 4"/>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6" name="Контейнер за номер на слайда 5"/>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 за да ред. стил на загл. в обр.</a:t>
            </a:r>
          </a:p>
        </p:txBody>
      </p:sp>
      <p:sp>
        <p:nvSpPr>
          <p:cNvPr id="4" name="Контейнер за дата 3"/>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5" name="Контейнер за долния колонтитул 4"/>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6" name="Контейнер за номер на слайда 5"/>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6" name="Контейнер за долния колонтитул 5"/>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7" name="Контейнер за номер на слайда 6"/>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lvl1pPr>
              <a:defRPr/>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8" name="Контейнер за долния колонтитул 7"/>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9" name="Контейнер за номер на слайда 8"/>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дата 2"/>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4" name="Контейнер за долния колонтитул 3"/>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5" name="Контейнер за номер на слайда 4"/>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3" name="Контейнер за долния колонтитул 2"/>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4" name="Контейнер за номер на слайда 3"/>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
        <p:nvSpPr>
          <p:cNvPr id="5" name="Контейнер за дата 4"/>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6" name="Контейнер за долния колонтитул 5"/>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7" name="Контейнер за номер на слайда 6"/>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
        <p:nvSpPr>
          <p:cNvPr id="5" name="Контейнер за дата 4"/>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6" name="Контейнер за долния колонтитул 5"/>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7" name="Контейнер за номер на слайда 6"/>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5" name="Контейнер за долния колонтитул 4"/>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6" name="Контейнер за номер на слайда 5"/>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p:spPr>
        <p:txBody>
          <a:bodyPr vert="eaVert"/>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a:xfrm>
            <a:off x="457200" y="274638"/>
            <a:ext cx="6019800" cy="5851525"/>
          </a:xfrm>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a:xfrm>
            <a:off x="457200" y="6356350"/>
            <a:ext cx="2133600" cy="365125"/>
          </a:xfrm>
          <a:prstGeom prst="rect">
            <a:avLst/>
          </a:prstGeom>
        </p:spPr>
        <p:txBody>
          <a:bodyPr/>
          <a:lstStyle/>
          <a:p>
            <a:pPr>
              <a:defRPr/>
            </a:pPr>
            <a:endParaRPr lang="bg-BG"/>
          </a:p>
        </p:txBody>
      </p:sp>
      <p:sp>
        <p:nvSpPr>
          <p:cNvPr id="5" name="Контейнер за долния колонтитул 4"/>
          <p:cNvSpPr>
            <a:spLocks noGrp="1"/>
          </p:cNvSpPr>
          <p:nvPr>
            <p:ph type="ftr" sz="quarter" idx="11"/>
          </p:nvPr>
        </p:nvSpPr>
        <p:spPr>
          <a:xfrm>
            <a:off x="3124200" y="6356350"/>
            <a:ext cx="2895600" cy="365125"/>
          </a:xfrm>
          <a:prstGeom prst="rect">
            <a:avLst/>
          </a:prstGeom>
        </p:spPr>
        <p:txBody>
          <a:bodyPr/>
          <a:lstStyle/>
          <a:p>
            <a:pPr>
              <a:defRPr/>
            </a:pPr>
            <a:endParaRPr lang="bg-BG"/>
          </a:p>
        </p:txBody>
      </p:sp>
      <p:sp>
        <p:nvSpPr>
          <p:cNvPr id="6" name="Контейнер за номер на слайда 5"/>
          <p:cNvSpPr>
            <a:spLocks noGrp="1"/>
          </p:cNvSpPr>
          <p:nvPr>
            <p:ph type="sldNum" sz="quarter" idx="12"/>
          </p:nvPr>
        </p:nvSpPr>
        <p:spPr>
          <a:xfrm>
            <a:off x="6553200" y="6356350"/>
            <a:ext cx="2133600" cy="365125"/>
          </a:xfrm>
          <a:prstGeom prst="rect">
            <a:avLst/>
          </a:prstGeom>
        </p:spPr>
        <p:txBody>
          <a:bodyPr/>
          <a:lstStyle/>
          <a:p>
            <a:pPr>
              <a:defRPr/>
            </a:pPr>
            <a:fld id="{C450ECB1-61BC-4626-86E0-19FD10EF6A08}" type="slidenum">
              <a:rPr lang="bg-BG" smtClean="0"/>
              <a:pPr>
                <a:defRPr/>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pic>
        <p:nvPicPr>
          <p:cNvPr id="8" name="Picture 12" descr="http://mezdra.bg/wp-content/uploads/2012/01/OPAK_logo.jpg"/>
          <p:cNvPicPr>
            <a:picLocks noChangeAspect="1" noChangeArrowheads="1"/>
          </p:cNvPicPr>
          <p:nvPr userDrawn="1"/>
        </p:nvPicPr>
        <p:blipFill>
          <a:blip r:embed="rId13" cstate="print"/>
          <a:srcRect/>
          <a:stretch>
            <a:fillRect/>
          </a:stretch>
        </p:blipFill>
        <p:spPr bwMode="auto">
          <a:xfrm>
            <a:off x="3851275" y="95250"/>
            <a:ext cx="1457325" cy="644525"/>
          </a:xfrm>
          <a:prstGeom prst="rect">
            <a:avLst/>
          </a:prstGeom>
          <a:noFill/>
          <a:ln w="9525">
            <a:noFill/>
            <a:miter lim="800000"/>
            <a:headEnd/>
            <a:tailEnd/>
          </a:ln>
        </p:spPr>
      </p:pic>
      <p:pic>
        <p:nvPicPr>
          <p:cNvPr id="9" name="Picture 14" descr="http://www.carlsbergbulgaria.bg/SiteCollectionImages/logo%20ESF_BG.jpg"/>
          <p:cNvPicPr>
            <a:picLocks noChangeAspect="1" noChangeArrowheads="1"/>
          </p:cNvPicPr>
          <p:nvPr userDrawn="1"/>
        </p:nvPicPr>
        <p:blipFill>
          <a:blip r:embed="rId14" cstate="print"/>
          <a:srcRect/>
          <a:stretch>
            <a:fillRect/>
          </a:stretch>
        </p:blipFill>
        <p:spPr bwMode="auto">
          <a:xfrm>
            <a:off x="7885113" y="125413"/>
            <a:ext cx="912812" cy="712787"/>
          </a:xfrm>
          <a:prstGeom prst="rect">
            <a:avLst/>
          </a:prstGeom>
          <a:noFill/>
          <a:ln w="9525">
            <a:noFill/>
            <a:miter lim="800000"/>
            <a:headEnd/>
            <a:tailEnd/>
          </a:ln>
        </p:spPr>
      </p:pic>
      <p:sp>
        <p:nvSpPr>
          <p:cNvPr id="10" name="Rectangle 16"/>
          <p:cNvSpPr/>
          <p:nvPr userDrawn="1"/>
        </p:nvSpPr>
        <p:spPr>
          <a:xfrm>
            <a:off x="34925" y="6381750"/>
            <a:ext cx="7359650" cy="461963"/>
          </a:xfrm>
          <a:prstGeom prst="rect">
            <a:avLst/>
          </a:prstGeom>
        </p:spPr>
        <p:txBody>
          <a:bodyPr>
            <a:spAutoFit/>
          </a:bodyPr>
          <a:lstStyle/>
          <a:p>
            <a:pPr algn="just" fontAlgn="auto">
              <a:spcBef>
                <a:spcPts val="0"/>
              </a:spcBef>
              <a:spcAft>
                <a:spcPts val="0"/>
              </a:spcAft>
              <a:defRPr/>
            </a:pPr>
            <a:r>
              <a:rPr lang="ru-RU" sz="800" i="1" cap="small" dirty="0">
                <a:solidFill>
                  <a:schemeClr val="accent1">
                    <a:lumMod val="50000"/>
                  </a:schemeClr>
                </a:solidFill>
                <a:latin typeface="+mn-lt"/>
              </a:rPr>
              <a:t>Този документ е създаден в рамките на проект „</a:t>
            </a:r>
            <a:r>
              <a:rPr lang="bg-BG" sz="800" i="1" cap="small" dirty="0">
                <a:solidFill>
                  <a:schemeClr val="accent1">
                    <a:lumMod val="50000"/>
                  </a:schemeClr>
                </a:solidFill>
                <a:latin typeface="+mn-lt"/>
              </a:rPr>
              <a:t>Повишаване на компетентността на съдии, съдебни </a:t>
            </a:r>
            <a:r>
              <a:rPr lang="bg-BG" sz="800" i="1" cap="small" dirty="0" err="1">
                <a:solidFill>
                  <a:schemeClr val="accent1">
                    <a:lumMod val="50000"/>
                  </a:schemeClr>
                </a:solidFill>
                <a:latin typeface="+mn-lt"/>
              </a:rPr>
              <a:t>помощници</a:t>
            </a:r>
            <a:r>
              <a:rPr lang="bg-BG" sz="800" i="1" cap="small" dirty="0">
                <a:solidFill>
                  <a:schemeClr val="accent1">
                    <a:lumMod val="50000"/>
                  </a:schemeClr>
                </a:solidFill>
                <a:latin typeface="+mn-lt"/>
              </a:rPr>
              <a:t> и съдебни служители от ВАС и административните съдилища</a:t>
            </a:r>
            <a:r>
              <a:rPr lang="ru-RU" sz="800" i="1" cap="small" dirty="0">
                <a:solidFill>
                  <a:schemeClr val="accent1">
                    <a:lumMod val="50000"/>
                  </a:schemeClr>
                </a:solidFill>
                <a:latin typeface="+mn-lt"/>
              </a:rPr>
              <a:t>”, Договор № </a:t>
            </a:r>
            <a:r>
              <a:rPr lang="bg-BG" sz="800" i="1" cap="small" dirty="0">
                <a:solidFill>
                  <a:schemeClr val="accent1">
                    <a:lumMod val="50000"/>
                  </a:schemeClr>
                </a:solidFill>
                <a:latin typeface="+mn-lt"/>
              </a:rPr>
              <a:t>1</a:t>
            </a:r>
            <a:r>
              <a:rPr lang="en-US" sz="800" i="1" cap="small" dirty="0">
                <a:solidFill>
                  <a:schemeClr val="accent1">
                    <a:lumMod val="50000"/>
                  </a:schemeClr>
                </a:solidFill>
                <a:latin typeface="+mn-lt"/>
              </a:rPr>
              <a:t>3</a:t>
            </a:r>
            <a:r>
              <a:rPr lang="bg-BG" sz="800" i="1" cap="small" dirty="0">
                <a:solidFill>
                  <a:schemeClr val="accent1">
                    <a:lumMod val="50000"/>
                  </a:schemeClr>
                </a:solidFill>
                <a:latin typeface="+mn-lt"/>
              </a:rPr>
              <a:t>-</a:t>
            </a:r>
            <a:r>
              <a:rPr lang="en-US" sz="800" i="1" cap="small" dirty="0">
                <a:solidFill>
                  <a:schemeClr val="accent1">
                    <a:lumMod val="50000"/>
                  </a:schemeClr>
                </a:solidFill>
                <a:latin typeface="+mn-lt"/>
              </a:rPr>
              <a:t>24</a:t>
            </a:r>
            <a:r>
              <a:rPr lang="bg-BG" sz="800" i="1" cap="small" dirty="0">
                <a:solidFill>
                  <a:schemeClr val="accent1">
                    <a:lumMod val="50000"/>
                  </a:schemeClr>
                </a:solidFill>
                <a:latin typeface="+mn-lt"/>
              </a:rPr>
              <a:t>-</a:t>
            </a:r>
            <a:r>
              <a:rPr lang="en-US" sz="800" i="1" cap="small" dirty="0">
                <a:solidFill>
                  <a:schemeClr val="accent1">
                    <a:lumMod val="50000"/>
                  </a:schemeClr>
                </a:solidFill>
                <a:latin typeface="+mn-lt"/>
              </a:rPr>
              <a:t>2</a:t>
            </a:r>
            <a:r>
              <a:rPr lang="bg-BG" sz="800" i="1" cap="small" dirty="0">
                <a:solidFill>
                  <a:schemeClr val="accent1">
                    <a:lumMod val="50000"/>
                  </a:schemeClr>
                </a:solidFill>
                <a:latin typeface="+mn-lt"/>
              </a:rPr>
              <a:t>/</a:t>
            </a:r>
            <a:r>
              <a:rPr lang="en-US" sz="800" i="1" cap="small" dirty="0">
                <a:solidFill>
                  <a:schemeClr val="accent1">
                    <a:lumMod val="50000"/>
                  </a:schemeClr>
                </a:solidFill>
                <a:latin typeface="+mn-lt"/>
              </a:rPr>
              <a:t>10</a:t>
            </a:r>
            <a:r>
              <a:rPr lang="bg-BG" sz="800" i="1" cap="small" dirty="0">
                <a:solidFill>
                  <a:schemeClr val="accent1">
                    <a:lumMod val="50000"/>
                  </a:schemeClr>
                </a:solidFill>
                <a:latin typeface="+mn-lt"/>
              </a:rPr>
              <a:t>.0</a:t>
            </a:r>
            <a:r>
              <a:rPr lang="en-US" sz="800" i="1" cap="small" dirty="0">
                <a:solidFill>
                  <a:schemeClr val="accent1">
                    <a:lumMod val="50000"/>
                  </a:schemeClr>
                </a:solidFill>
                <a:latin typeface="+mn-lt"/>
              </a:rPr>
              <a:t>9</a:t>
            </a:r>
            <a:r>
              <a:rPr lang="bg-BG" sz="800" i="1" cap="small" dirty="0">
                <a:solidFill>
                  <a:schemeClr val="accent1">
                    <a:lumMod val="50000"/>
                  </a:schemeClr>
                </a:solidFill>
                <a:latin typeface="+mn-lt"/>
              </a:rPr>
              <a:t>.201</a:t>
            </a:r>
            <a:r>
              <a:rPr lang="en-US" sz="800" i="1" cap="small" dirty="0">
                <a:solidFill>
                  <a:schemeClr val="accent1">
                    <a:lumMod val="50000"/>
                  </a:schemeClr>
                </a:solidFill>
                <a:latin typeface="+mn-lt"/>
              </a:rPr>
              <a:t>3 </a:t>
            </a:r>
            <a:r>
              <a:rPr lang="ru-RU" sz="800" i="1" cap="small" dirty="0">
                <a:solidFill>
                  <a:schemeClr val="accent1">
                    <a:lumMod val="50000"/>
                  </a:schemeClr>
                </a:solidFill>
                <a:latin typeface="+mn-lt"/>
              </a:rPr>
              <a:t>г., </a:t>
            </a:r>
            <a:r>
              <a:rPr lang="bg-BG" sz="800" i="1" cap="small" dirty="0">
                <a:solidFill>
                  <a:schemeClr val="accent1">
                    <a:lumMod val="50000"/>
                  </a:schemeClr>
                </a:solidFill>
                <a:latin typeface="+mn-lt"/>
              </a:rPr>
              <a:t>финансиран от Оперативна програма „Административен капацитет”, </a:t>
            </a:r>
            <a:r>
              <a:rPr lang="bg-BG" sz="800" i="1" cap="small" dirty="0" err="1">
                <a:solidFill>
                  <a:schemeClr val="accent1">
                    <a:lumMod val="50000"/>
                  </a:schemeClr>
                </a:solidFill>
                <a:latin typeface="+mn-lt"/>
              </a:rPr>
              <a:t>съфинансирана</a:t>
            </a:r>
            <a:r>
              <a:rPr lang="bg-BG" sz="800" i="1" cap="small" dirty="0">
                <a:solidFill>
                  <a:schemeClr val="accent1">
                    <a:lumMod val="50000"/>
                  </a:schemeClr>
                </a:solidFill>
                <a:latin typeface="+mn-lt"/>
              </a:rPr>
              <a:t> от Европейския съюз чрез Европейския социален фонд</a:t>
            </a:r>
          </a:p>
        </p:txBody>
      </p:sp>
      <p:cxnSp>
        <p:nvCxnSpPr>
          <p:cNvPr id="11" name="Straight Connector 19"/>
          <p:cNvCxnSpPr/>
          <p:nvPr userDrawn="1"/>
        </p:nvCxnSpPr>
        <p:spPr>
          <a:xfrm>
            <a:off x="20638" y="6237288"/>
            <a:ext cx="9051925" cy="0"/>
          </a:xfrm>
          <a:prstGeom prst="line">
            <a:avLst/>
          </a:prstGeom>
          <a:ln>
            <a:solidFill>
              <a:schemeClr val="tx2"/>
            </a:solidFill>
          </a:ln>
        </p:spPr>
        <p:style>
          <a:lnRef idx="3">
            <a:schemeClr val="accent1"/>
          </a:lnRef>
          <a:fillRef idx="0">
            <a:schemeClr val="accent1"/>
          </a:fillRef>
          <a:effectRef idx="2">
            <a:schemeClr val="accent1"/>
          </a:effectRef>
          <a:fontRef idx="minor">
            <a:schemeClr val="tx1"/>
          </a:fontRef>
        </p:style>
      </p:cxnSp>
      <p:cxnSp>
        <p:nvCxnSpPr>
          <p:cNvPr id="12" name="Straight Connector 25"/>
          <p:cNvCxnSpPr/>
          <p:nvPr userDrawn="1"/>
        </p:nvCxnSpPr>
        <p:spPr>
          <a:xfrm>
            <a:off x="34925" y="6308725"/>
            <a:ext cx="9051925" cy="0"/>
          </a:xfrm>
          <a:prstGeom prst="line">
            <a:avLst/>
          </a:prstGeom>
          <a:ln>
            <a:solidFill>
              <a:srgbClr val="F6E508"/>
            </a:solidFill>
          </a:ln>
        </p:spPr>
        <p:style>
          <a:lnRef idx="3">
            <a:schemeClr val="accent3"/>
          </a:lnRef>
          <a:fillRef idx="0">
            <a:schemeClr val="accent3"/>
          </a:fillRef>
          <a:effectRef idx="2">
            <a:schemeClr val="accent3"/>
          </a:effectRef>
          <a:fontRef idx="minor">
            <a:schemeClr val="tx1"/>
          </a:fontRef>
        </p:style>
      </p:cxnSp>
      <p:cxnSp>
        <p:nvCxnSpPr>
          <p:cNvPr id="13" name="Straight Connector 27"/>
          <p:cNvCxnSpPr/>
          <p:nvPr userDrawn="1"/>
        </p:nvCxnSpPr>
        <p:spPr>
          <a:xfrm>
            <a:off x="7451725" y="6165850"/>
            <a:ext cx="0" cy="590550"/>
          </a:xfrm>
          <a:prstGeom prst="line">
            <a:avLst/>
          </a:prstGeom>
          <a:ln w="19050">
            <a:solidFill>
              <a:schemeClr val="accent1">
                <a:lumMod val="60000"/>
                <a:lumOff val="4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traight Connector 30"/>
          <p:cNvCxnSpPr/>
          <p:nvPr userDrawn="1"/>
        </p:nvCxnSpPr>
        <p:spPr>
          <a:xfrm>
            <a:off x="7394575" y="6021388"/>
            <a:ext cx="0" cy="668337"/>
          </a:xfrm>
          <a:prstGeom prst="line">
            <a:avLst/>
          </a:prstGeom>
          <a:ln w="19050">
            <a:solidFill>
              <a:schemeClr val="accent1">
                <a:lumMod val="20000"/>
                <a:lumOff val="8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5" name="Picture 16" descr="http://www.europe.bg/upload/docs/logo_EU_BG.JPG"/>
          <p:cNvPicPr>
            <a:picLocks noChangeAspect="1" noChangeArrowheads="1"/>
          </p:cNvPicPr>
          <p:nvPr userDrawn="1"/>
        </p:nvPicPr>
        <p:blipFill>
          <a:blip r:embed="rId15" cstate="print"/>
          <a:srcRect/>
          <a:stretch>
            <a:fillRect/>
          </a:stretch>
        </p:blipFill>
        <p:spPr bwMode="auto">
          <a:xfrm>
            <a:off x="20638" y="95250"/>
            <a:ext cx="1022350" cy="6889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1"/>
          </p:nvPr>
        </p:nvSpPr>
        <p:spPr>
          <a:xfrm>
            <a:off x="5791200" y="2971800"/>
            <a:ext cx="2895600" cy="609600"/>
          </a:xfrm>
        </p:spPr>
        <p:txBody>
          <a:bodyPr>
            <a:normAutofit lnSpcReduction="10000"/>
          </a:bodyPr>
          <a:lstStyle/>
          <a:p>
            <a:pPr algn="l" eaLnBrk="1" hangingPunct="1">
              <a:lnSpc>
                <a:spcPct val="80000"/>
              </a:lnSpc>
              <a:buClr>
                <a:srgbClr val="CC0000"/>
              </a:buClr>
              <a:buSzPct val="75000"/>
            </a:pPr>
            <a:r>
              <a:rPr lang="bg-BG" sz="2000" b="1" dirty="0">
                <a:solidFill>
                  <a:schemeClr val="tx2">
                    <a:lumMod val="75000"/>
                  </a:schemeClr>
                </a:solidFill>
                <a:latin typeface="Cambria" panose="02040503050406030204" pitchFamily="18" charset="0"/>
              </a:rPr>
              <a:t>Решаване на </a:t>
            </a:r>
            <a:endParaRPr lang="en-US" sz="2000" b="1" dirty="0" smtClean="0">
              <a:solidFill>
                <a:schemeClr val="tx2">
                  <a:lumMod val="75000"/>
                </a:schemeClr>
              </a:solidFill>
              <a:latin typeface="Cambria" panose="02040503050406030204" pitchFamily="18" charset="0"/>
            </a:endParaRPr>
          </a:p>
          <a:p>
            <a:pPr algn="l" eaLnBrk="1" hangingPunct="1">
              <a:lnSpc>
                <a:spcPct val="80000"/>
              </a:lnSpc>
              <a:buClr>
                <a:srgbClr val="CC0000"/>
              </a:buClr>
              <a:buSzPct val="75000"/>
            </a:pPr>
            <a:r>
              <a:rPr lang="bg-BG" sz="2000" b="1" dirty="0" smtClean="0">
                <a:solidFill>
                  <a:schemeClr val="tx2">
                    <a:lumMod val="75000"/>
                  </a:schemeClr>
                </a:solidFill>
                <a:latin typeface="Cambria" panose="02040503050406030204" pitchFamily="18" charset="0"/>
              </a:rPr>
              <a:t>работни </a:t>
            </a:r>
            <a:r>
              <a:rPr lang="bg-BG" sz="2000" b="1" dirty="0">
                <a:solidFill>
                  <a:schemeClr val="tx2">
                    <a:lumMod val="75000"/>
                  </a:schemeClr>
                </a:solidFill>
                <a:latin typeface="Cambria" panose="02040503050406030204" pitchFamily="18" charset="0"/>
              </a:rPr>
              <a:t>казуси</a:t>
            </a:r>
          </a:p>
        </p:txBody>
      </p:sp>
      <p:sp>
        <p:nvSpPr>
          <p:cNvPr id="4" name="Title 1"/>
          <p:cNvSpPr txBox="1">
            <a:spLocks/>
          </p:cNvSpPr>
          <p:nvPr/>
        </p:nvSpPr>
        <p:spPr bwMode="auto">
          <a:xfrm>
            <a:off x="611188" y="1844675"/>
            <a:ext cx="4889500" cy="3313113"/>
          </a:xfrm>
          <a:prstGeom prst="rect">
            <a:avLst/>
          </a:prstGeom>
          <a:noFill/>
          <a:ln w="9525">
            <a:noFill/>
            <a:miter lim="800000"/>
            <a:headEnd/>
            <a:tailEnd/>
          </a:ln>
        </p:spPr>
        <p:txBody>
          <a:bodyPr anchor="ctr"/>
          <a:lstStyle/>
          <a:p>
            <a:pPr algn="r"/>
            <a:r>
              <a:rPr lang="bg-BG" sz="2000" b="1" dirty="0">
                <a:solidFill>
                  <a:srgbClr val="FFFF99"/>
                </a:solidFill>
                <a:latin typeface="Cambria" pitchFamily="18" charset="0"/>
              </a:rPr>
              <a:t>ОБУЧЕНИЕ НА ТЕМА</a:t>
            </a:r>
          </a:p>
          <a:p>
            <a:pPr algn="r"/>
            <a:endParaRPr lang="ru-RU" sz="2000" b="1" dirty="0">
              <a:solidFill>
                <a:srgbClr val="FFFF99"/>
              </a:solidFill>
              <a:latin typeface="Cambria" pitchFamily="18" charset="0"/>
            </a:endParaRPr>
          </a:p>
          <a:p>
            <a:pPr algn="r"/>
            <a:r>
              <a:rPr lang="bg-BG" sz="2000" b="1" dirty="0">
                <a:solidFill>
                  <a:srgbClr val="FFFF99"/>
                </a:solidFill>
                <a:latin typeface="Cambria" pitchFamily="18" charset="0"/>
              </a:rPr>
              <a:t>„Закон за обществените поръчки - актуална редакция. Възлагане на обществени поръчки - практика. Процедури. Основни проблеми, практика на АОП. Обжалване - практика на КЗК и ВАС“</a:t>
            </a:r>
          </a:p>
        </p:txBody>
      </p:sp>
      <p:sp>
        <p:nvSpPr>
          <p:cNvPr id="5" name="Title 1"/>
          <p:cNvSpPr txBox="1">
            <a:spLocks/>
          </p:cNvSpPr>
          <p:nvPr/>
        </p:nvSpPr>
        <p:spPr bwMode="auto">
          <a:xfrm>
            <a:off x="4643438" y="5661025"/>
            <a:ext cx="2187575" cy="1163638"/>
          </a:xfrm>
          <a:prstGeom prst="rect">
            <a:avLst/>
          </a:prstGeom>
          <a:noFill/>
          <a:ln w="9525">
            <a:noFill/>
            <a:miter lim="800000"/>
            <a:headEnd/>
            <a:tailEnd/>
          </a:ln>
        </p:spPr>
        <p:txBody>
          <a:bodyPr anchor="ctr"/>
          <a:lstStyle/>
          <a:p>
            <a:pPr algn="r"/>
            <a:r>
              <a:rPr lang="bg-BG" sz="1200" b="1">
                <a:solidFill>
                  <a:srgbClr val="FFFF99"/>
                </a:solidFill>
                <a:latin typeface="Cambria" pitchFamily="18" charset="0"/>
              </a:rPr>
              <a:t>ЛЕКТОР</a:t>
            </a:r>
          </a:p>
          <a:p>
            <a:pPr algn="r"/>
            <a:endParaRPr lang="ru-RU" sz="1200" b="1">
              <a:solidFill>
                <a:srgbClr val="FFFF99"/>
              </a:solidFill>
              <a:latin typeface="Cambria" pitchFamily="18" charset="0"/>
            </a:endParaRPr>
          </a:p>
          <a:p>
            <a:pPr algn="r"/>
            <a:r>
              <a:rPr lang="bg-BG" sz="1200" b="1">
                <a:solidFill>
                  <a:srgbClr val="FFFF99"/>
                </a:solidFill>
                <a:latin typeface="Cambria" pitchFamily="18" charset="0"/>
              </a:rPr>
              <a:t>ИВАЙЛО СТОЯНОВ</a:t>
            </a:r>
          </a:p>
        </p:txBody>
      </p:sp>
      <p:sp>
        <p:nvSpPr>
          <p:cNvPr id="6" name="Title 1"/>
          <p:cNvSpPr txBox="1">
            <a:spLocks/>
          </p:cNvSpPr>
          <p:nvPr/>
        </p:nvSpPr>
        <p:spPr bwMode="auto">
          <a:xfrm>
            <a:off x="6875463" y="5668963"/>
            <a:ext cx="2189162" cy="1163637"/>
          </a:xfrm>
          <a:prstGeom prst="rect">
            <a:avLst/>
          </a:prstGeom>
          <a:noFill/>
          <a:ln w="9525">
            <a:noFill/>
            <a:miter lim="800000"/>
            <a:headEnd/>
            <a:tailEnd/>
          </a:ln>
        </p:spPr>
        <p:txBody>
          <a:bodyPr anchor="ctr"/>
          <a:lstStyle/>
          <a:p>
            <a:pPr algn="r"/>
            <a:r>
              <a:rPr lang="bg-BG" sz="1200" b="1">
                <a:solidFill>
                  <a:srgbClr val="FFFF99"/>
                </a:solidFill>
                <a:latin typeface="Cambria" pitchFamily="18" charset="0"/>
              </a:rPr>
              <a:t>15-  17 МАЙ 2014 Г.</a:t>
            </a:r>
          </a:p>
          <a:p>
            <a:pPr algn="r"/>
            <a:endParaRPr lang="ru-RU" sz="1200" b="1">
              <a:solidFill>
                <a:srgbClr val="FFFF99"/>
              </a:solidFill>
              <a:latin typeface="Cambria" pitchFamily="18" charset="0"/>
            </a:endParaRPr>
          </a:p>
          <a:p>
            <a:pPr algn="r"/>
            <a:r>
              <a:rPr lang="bg-BG" sz="1200" b="1">
                <a:solidFill>
                  <a:srgbClr val="FFFF99"/>
                </a:solidFill>
                <a:latin typeface="Cambria" pitchFamily="18" charset="0"/>
              </a:rPr>
              <a:t>ГР.  ПРАВЕЦ</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81000"/>
            <a:ext cx="8229600" cy="1143000"/>
          </a:xfrm>
        </p:spPr>
        <p:txBody>
          <a:bodyPr>
            <a:normAutofit/>
          </a:bodyPr>
          <a:lstStyle/>
          <a:p>
            <a:pPr eaLnBrk="1" hangingPunct="1"/>
            <a:r>
              <a:rPr lang="bg-BG" sz="2400" b="1" dirty="0" smtClean="0">
                <a:latin typeface="Arial" pitchFamily="34" charset="0"/>
                <a:cs typeface="Arial" pitchFamily="34" charset="0"/>
              </a:rPr>
              <a:t>Казуси по обществени поръчки</a:t>
            </a:r>
          </a:p>
        </p:txBody>
      </p:sp>
      <p:sp>
        <p:nvSpPr>
          <p:cNvPr id="4099" name="Rectangle 3"/>
          <p:cNvSpPr>
            <a:spLocks noGrp="1" noChangeArrowheads="1"/>
          </p:cNvSpPr>
          <p:nvPr>
            <p:ph idx="1"/>
          </p:nvPr>
        </p:nvSpPr>
        <p:spPr/>
        <p:txBody>
          <a:bodyPr>
            <a:normAutofit/>
          </a:bodyPr>
          <a:lstStyle/>
          <a:p>
            <a:pPr eaLnBrk="1" hangingPunct="1">
              <a:buClr>
                <a:srgbClr val="CC0000"/>
              </a:buClr>
              <a:buSzPct val="75000"/>
              <a:tabLst>
                <a:tab pos="357188" algn="l"/>
              </a:tabLst>
            </a:pPr>
            <a:r>
              <a:rPr lang="bg-BG" sz="2000" b="1" dirty="0" smtClean="0">
                <a:latin typeface="Arial" charset="0"/>
              </a:rPr>
              <a:t>	В практиката има казуси, при които защитим е повече от един подход, поради което при решаването им е важно:</a:t>
            </a:r>
            <a:endParaRPr lang="en-US" sz="2000" b="1" dirty="0" smtClean="0">
              <a:latin typeface="Arial" charset="0"/>
            </a:endParaRPr>
          </a:p>
          <a:p>
            <a:pPr eaLnBrk="1" hangingPunct="1">
              <a:buClr>
                <a:srgbClr val="CC0000"/>
              </a:buClr>
              <a:buSzPct val="75000"/>
            </a:pPr>
            <a:endParaRPr lang="bg-BG" sz="2000" b="1" dirty="0" smtClean="0">
              <a:latin typeface="Arial" charset="0"/>
            </a:endParaRPr>
          </a:p>
          <a:p>
            <a:pPr marL="457200" lvl="1" indent="0" eaLnBrk="1" hangingPunct="1">
              <a:buClr>
                <a:srgbClr val="CC0000"/>
              </a:buClr>
              <a:buSzTx/>
              <a:buFont typeface="Wingdings" pitchFamily="2" charset="2"/>
              <a:buChar char="ü"/>
            </a:pPr>
            <a:r>
              <a:rPr lang="en-US" sz="2000" b="1" dirty="0" smtClean="0">
                <a:latin typeface="Arial" charset="0"/>
              </a:rPr>
              <a:t> </a:t>
            </a:r>
            <a:r>
              <a:rPr lang="bg-BG" sz="2000" b="1" dirty="0" smtClean="0">
                <a:latin typeface="Arial" charset="0"/>
              </a:rPr>
              <a:t>Да се постигне максимално съответствие с принципите на закона</a:t>
            </a:r>
            <a:r>
              <a:rPr lang="en-US" sz="2000" b="1" dirty="0" smtClean="0">
                <a:latin typeface="Arial" charset="0"/>
              </a:rPr>
              <a:t>!</a:t>
            </a:r>
            <a:r>
              <a:rPr lang="bg-BG" sz="2000" b="1" dirty="0" smtClean="0">
                <a:latin typeface="Arial" charset="0"/>
              </a:rPr>
              <a:t> </a:t>
            </a:r>
          </a:p>
          <a:p>
            <a:pPr marL="457200" lvl="1" indent="0" eaLnBrk="1" hangingPunct="1">
              <a:buClr>
                <a:srgbClr val="CC0000"/>
              </a:buClr>
              <a:buSzTx/>
              <a:buFont typeface="Wingdings" pitchFamily="2" charset="2"/>
              <a:buChar char="ü"/>
            </a:pPr>
            <a:endParaRPr lang="bg-BG" sz="2000" b="1" dirty="0" smtClean="0">
              <a:latin typeface="Arial" charset="0"/>
            </a:endParaRPr>
          </a:p>
          <a:p>
            <a:pPr marL="457200" lvl="1" indent="0" eaLnBrk="1" hangingPunct="1">
              <a:buClr>
                <a:srgbClr val="CC0000"/>
              </a:buClr>
              <a:buSzTx/>
              <a:buFont typeface="Wingdings" pitchFamily="2" charset="2"/>
              <a:buChar char="ü"/>
            </a:pPr>
            <a:r>
              <a:rPr lang="en-US" sz="2000" b="1" dirty="0" smtClean="0">
                <a:latin typeface="Arial" charset="0"/>
              </a:rPr>
              <a:t> </a:t>
            </a:r>
            <a:r>
              <a:rPr lang="bg-BG" sz="2000" b="1" dirty="0" smtClean="0">
                <a:latin typeface="Arial" charset="0"/>
              </a:rPr>
              <a:t>Да се изследва конкретната обстановка и обстоятелствата, които са определящи по отношение на определена процедура. Често отговорът е зависим от фактите, а не е принципен</a:t>
            </a:r>
            <a:r>
              <a:rPr lang="en-US" sz="2000" b="1" dirty="0" smtClean="0">
                <a:latin typeface="Arial" charset="0"/>
              </a:rPr>
              <a:t>!</a:t>
            </a:r>
            <a:endParaRPr lang="bg-BG" sz="2000" b="1" dirty="0" smtClean="0">
              <a:latin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457200" y="1341437"/>
            <a:ext cx="8229600" cy="4525963"/>
          </a:xfrm>
        </p:spPr>
        <p:txBody>
          <a:bodyPr>
            <a:normAutofit/>
          </a:bodyPr>
          <a:lstStyle/>
          <a:p>
            <a:r>
              <a:rPr lang="bg-BG" sz="2000" dirty="0" err="1" smtClean="0">
                <a:latin typeface="Arial" pitchFamily="34" charset="0"/>
                <a:cs typeface="Arial" pitchFamily="34" charset="0"/>
              </a:rPr>
              <a:t>Здравейте</a:t>
            </a:r>
            <a:r>
              <a:rPr lang="bg-BG" sz="2000" dirty="0" smtClean="0">
                <a:latin typeface="Arial" pitchFamily="34" charset="0"/>
                <a:cs typeface="Arial" pitchFamily="34" charset="0"/>
              </a:rPr>
              <a:t>, една от най-сериозните трудности, която срещаме при възлагането на обществени поръчки е преценката кои дейности да обединяваме, за да избегнем санкция по чл. 15, ал. 6 от ЗОП. В тази връзка, бихме искали да Ви попитаме дали при решението дали две или повече поръчки имат сходен или идентичен предмет следва да се ръководим от </a:t>
            </a:r>
            <a:r>
              <a:rPr lang="en-US" sz="2000" dirty="0" smtClean="0">
                <a:latin typeface="Arial" pitchFamily="34" charset="0"/>
                <a:cs typeface="Arial" pitchFamily="34" charset="0"/>
              </a:rPr>
              <a:t>CPV </a:t>
            </a:r>
            <a:r>
              <a:rPr lang="bg-BG" sz="2000" dirty="0" smtClean="0">
                <a:latin typeface="Arial" pitchFamily="34" charset="0"/>
                <a:cs typeface="Arial" pitchFamily="34" charset="0"/>
              </a:rPr>
              <a:t>кода? Ако това е така, съвпадение до коя цифра е белег на идентичност на поръчките?</a:t>
            </a: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3260725" y="762000"/>
            <a:ext cx="2682875" cy="461665"/>
          </a:xfrm>
          <a:prstGeom prst="rect">
            <a:avLst/>
          </a:prstGeom>
          <a:noFill/>
          <a:ln w="9525">
            <a:noFill/>
            <a:miter lim="800000"/>
            <a:headEnd/>
            <a:tailEnd/>
          </a:ln>
        </p:spPr>
        <p:txBody>
          <a:bodyPr wrap="square">
            <a:spAutoFit/>
          </a:bodyPr>
          <a:lstStyle/>
          <a:p>
            <a:pPr algn="ctr"/>
            <a:r>
              <a:rPr lang="bg-BG" sz="2400" b="1" dirty="0">
                <a:latin typeface="Arial" charset="0"/>
              </a:rPr>
              <a:t>КАЗУС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228600" y="1219200"/>
            <a:ext cx="8534400" cy="4525963"/>
          </a:xfrm>
        </p:spPr>
        <p:txBody>
          <a:bodyPr>
            <a:noAutofit/>
          </a:bodyPr>
          <a:lstStyle/>
          <a:p>
            <a:r>
              <a:rPr lang="bg-BG" sz="1600" dirty="0" smtClean="0">
                <a:latin typeface="Arial" pitchFamily="34" charset="0"/>
                <a:cs typeface="Arial" pitchFamily="34" charset="0"/>
              </a:rPr>
              <a:t>Що се отнася до това дали при тази преценка се държи сметка за </a:t>
            </a:r>
            <a:r>
              <a:rPr lang="en-US" sz="1600" dirty="0" smtClean="0">
                <a:latin typeface="Arial" pitchFamily="34" charset="0"/>
                <a:cs typeface="Arial" pitchFamily="34" charset="0"/>
              </a:rPr>
              <a:t>CPV </a:t>
            </a:r>
            <a:r>
              <a:rPr lang="bg-BG" sz="1600" dirty="0" smtClean="0">
                <a:latin typeface="Arial" pitchFamily="34" charset="0"/>
                <a:cs typeface="Arial" pitchFamily="34" charset="0"/>
              </a:rPr>
              <a:t>кода, трябва да подчертаем, че за разлика от ПМС 55, в ЗОП не са предвидени разпоредби, които да въвеждат такова изискване. Нещо повече, прилагането на правилата за определяне на стойността на поръчката, указани в чл. 15 от ЗОП, в това число забраната в чл. 15, ал. 6 от с. з., по никакъв начин не се обвързва с Общия терминологичен речник (CPV). В тази връзка може да отбележим, че този речник има само вторично значение, доколкото изпълнява допълнителна функция спрямо описанието на предмета на поръчката. Въвеждането му може да бъде обяснено най-вече със статистически съображения и преодоляването на трудностите, произтичащи то различните езици, използвани в държавите-членки на ЕС. Това намира потвърждение и в разпоредбата на чл. 30, ал. 1 от Правилника за прилагане на ЗОП, където е указано, че в случаите на различие между описанието на предмета на обществената поръчка и посочения в обявлението код съгласно CPV за верни се считат данните от описанието на предмета на поръчката. Съобразно всичко изложено по-горе, можем да сме категорични, че не са налице законови основания да изведем правило за прилагане на чл. 15 от ЗОП, което се основава на частично или пълно съвпадение на </a:t>
            </a:r>
            <a:r>
              <a:rPr lang="en-US" sz="1600" dirty="0" smtClean="0">
                <a:latin typeface="Arial" pitchFamily="34" charset="0"/>
                <a:cs typeface="Arial" pitchFamily="34" charset="0"/>
              </a:rPr>
              <a:t>CPV </a:t>
            </a:r>
            <a:r>
              <a:rPr lang="bg-BG" sz="1600" dirty="0" smtClean="0">
                <a:latin typeface="Arial" pitchFamily="34" charset="0"/>
                <a:cs typeface="Arial" pitchFamily="34" charset="0"/>
              </a:rPr>
              <a:t>кодовете на две или повече поръчки. Това означава, че съвпадението на определен брой цифри от кодовете по </a:t>
            </a:r>
            <a:r>
              <a:rPr lang="en-US" sz="1600" dirty="0" smtClean="0">
                <a:latin typeface="Arial" pitchFamily="34" charset="0"/>
                <a:cs typeface="Arial" pitchFamily="34" charset="0"/>
              </a:rPr>
              <a:t>CPV </a:t>
            </a:r>
            <a:r>
              <a:rPr lang="bg-BG" sz="1600" dirty="0" smtClean="0">
                <a:latin typeface="Arial" pitchFamily="34" charset="0"/>
                <a:cs typeface="Arial" pitchFamily="34" charset="0"/>
              </a:rPr>
              <a:t>не е достатъчно основание за обединяване на поръчки с цел съобразяване с чл. 15, ал. 6 от ЗОП.</a:t>
            </a:r>
            <a:endParaRPr lang="en-US" sz="1600" b="1" dirty="0" smtClean="0">
              <a:latin typeface="Arial" pitchFamily="34" charset="0"/>
              <a:cs typeface="Arial" pitchFamily="34" charset="0"/>
            </a:endParaRPr>
          </a:p>
        </p:txBody>
      </p:sp>
      <p:sp>
        <p:nvSpPr>
          <p:cNvPr id="58371" name="Text Box 4"/>
          <p:cNvSpPr txBox="1">
            <a:spLocks noChangeArrowheads="1"/>
          </p:cNvSpPr>
          <p:nvPr/>
        </p:nvSpPr>
        <p:spPr bwMode="auto">
          <a:xfrm>
            <a:off x="3352800" y="685800"/>
            <a:ext cx="2682875" cy="461665"/>
          </a:xfrm>
          <a:prstGeom prst="rect">
            <a:avLst/>
          </a:prstGeom>
          <a:noFill/>
          <a:ln w="9525">
            <a:noFill/>
            <a:miter lim="800000"/>
            <a:headEnd/>
            <a:tailEnd/>
          </a:ln>
        </p:spPr>
        <p:txBody>
          <a:bodyPr wrap="square">
            <a:spAutoFit/>
          </a:bodyPr>
          <a:lstStyle/>
          <a:p>
            <a:pPr algn="ctr"/>
            <a:r>
              <a:rPr lang="bg-BG" sz="2400" b="1" dirty="0" smtClean="0">
                <a:latin typeface="Arial" charset="0"/>
              </a:rPr>
              <a:t>КАЗУС </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p:txBody>
          <a:bodyPr>
            <a:normAutofit/>
          </a:bodyPr>
          <a:lstStyle/>
          <a:p>
            <a:r>
              <a:rPr lang="bg-BG" sz="2000" dirty="0" smtClean="0">
                <a:latin typeface="Arial" pitchFamily="34" charset="0"/>
                <a:cs typeface="Arial" pitchFamily="34" charset="0"/>
              </a:rPr>
              <a:t>Допустимо ли </a:t>
            </a:r>
            <a:r>
              <a:rPr lang="en-US" sz="2000" dirty="0" smtClean="0">
                <a:latin typeface="Arial" pitchFamily="34" charset="0"/>
                <a:cs typeface="Arial" pitchFamily="34" charset="0"/>
              </a:rPr>
              <a:t>e </a:t>
            </a:r>
            <a:r>
              <a:rPr lang="bg-BG" sz="2000" dirty="0" smtClean="0">
                <a:latin typeface="Arial" pitchFamily="34" charset="0"/>
                <a:cs typeface="Arial" pitchFamily="34" charset="0"/>
              </a:rPr>
              <a:t>в обявлението (поле за критерии за подбор) да бъде поставено изискване ключови експерти (ръководител проект, техническият ръководител, координатор по качество, координатор по ЗБУТ и др.) да имат не по-малко от 5 години  опит, но същия да е придобит единствено по трудово правоотношение?</a:t>
            </a:r>
          </a:p>
        </p:txBody>
      </p:sp>
      <p:sp>
        <p:nvSpPr>
          <p:cNvPr id="58371" name="Text Box 4"/>
          <p:cNvSpPr txBox="1">
            <a:spLocks noChangeArrowheads="1"/>
          </p:cNvSpPr>
          <p:nvPr/>
        </p:nvSpPr>
        <p:spPr bwMode="auto">
          <a:xfrm>
            <a:off x="3200400" y="838200"/>
            <a:ext cx="2682875" cy="461665"/>
          </a:xfrm>
          <a:prstGeom prst="rect">
            <a:avLst/>
          </a:prstGeom>
          <a:noFill/>
          <a:ln w="9525">
            <a:noFill/>
            <a:miter lim="800000"/>
            <a:headEnd/>
            <a:tailEnd/>
          </a:ln>
        </p:spPr>
        <p:txBody>
          <a:bodyPr wrap="square">
            <a:spAutoFit/>
          </a:bodyPr>
          <a:lstStyle/>
          <a:p>
            <a:pPr algn="ctr"/>
            <a:r>
              <a:rPr lang="bg-BG" sz="2400" b="1" dirty="0">
                <a:latin typeface="Arial" charset="0"/>
              </a:rPr>
              <a:t>КАЗУС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381000" y="1447800"/>
            <a:ext cx="8229600" cy="4525963"/>
          </a:xfrm>
        </p:spPr>
        <p:txBody>
          <a:bodyPr>
            <a:normAutofit/>
          </a:bodyPr>
          <a:lstStyle/>
          <a:p>
            <a:r>
              <a:rPr lang="bg-BG" sz="2000" dirty="0" smtClean="0">
                <a:latin typeface="Arial" pitchFamily="34" charset="0"/>
                <a:cs typeface="Arial" pitchFamily="34" charset="0"/>
              </a:rPr>
              <a:t>Подобно изискване не би било законосъобразно и би се явило необосновано и ограничително, доколкото опит по специалността на съответните експерти би могъл да се докаже не само с трудов стаж. С така заложеното изискване се изключва стажа на лицата, придобит по служебно правоотношение или по граждански договори. Поради</a:t>
            </a:r>
            <a:r>
              <a:rPr lang="en-US" sz="2000" dirty="0" smtClean="0">
                <a:latin typeface="Arial" pitchFamily="34" charset="0"/>
                <a:cs typeface="Arial" pitchFamily="34" charset="0"/>
              </a:rPr>
              <a:t> </a:t>
            </a:r>
            <a:r>
              <a:rPr lang="bg-BG" sz="2000" dirty="0" smtClean="0">
                <a:latin typeface="Arial" pitchFamily="34" charset="0"/>
                <a:cs typeface="Arial" pitchFamily="34" charset="0"/>
              </a:rPr>
              <a:t>това е налице нарушение на принципа за недопускане на дискриминация, прогласен в чл. 2 от ЗОП и на разпоредбата на чл. 25, ал. 5 от ЗОП, според която г.) възложителите нямат право да включват в решението, обявлението или документацията условия или изисквания, които дават предимство или необосновано ограничават участието на лица в обществените поръчки</a:t>
            </a:r>
            <a:r>
              <a:rPr lang="en-US" sz="2000" dirty="0" smtClean="0">
                <a:latin typeface="Arial" pitchFamily="34" charset="0"/>
                <a:cs typeface="Arial" pitchFamily="34" charset="0"/>
              </a:rPr>
              <a:t> </a:t>
            </a: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3200400" y="838200"/>
            <a:ext cx="2682875" cy="461665"/>
          </a:xfrm>
          <a:prstGeom prst="rect">
            <a:avLst/>
          </a:prstGeom>
          <a:noFill/>
          <a:ln w="9525">
            <a:noFill/>
            <a:miter lim="800000"/>
            <a:headEnd/>
            <a:tailEnd/>
          </a:ln>
        </p:spPr>
        <p:txBody>
          <a:bodyPr wrap="square">
            <a:spAutoFit/>
          </a:bodyPr>
          <a:lstStyle/>
          <a:p>
            <a:pPr algn="ctr"/>
            <a:r>
              <a:rPr lang="bg-BG" sz="2400" b="1" dirty="0">
                <a:latin typeface="Arial" charset="0"/>
              </a:rPr>
              <a:t>КАЗУС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p:txBody>
          <a:bodyPr>
            <a:normAutofit/>
          </a:bodyPr>
          <a:lstStyle/>
          <a:p>
            <a:r>
              <a:rPr lang="bg-BG" sz="2000" dirty="0" smtClean="0">
                <a:latin typeface="Arial" pitchFamily="34" charset="0"/>
                <a:cs typeface="Arial" pitchFamily="34" charset="0"/>
              </a:rPr>
              <a:t>При провеждане на открита процедура по реда на ЗОП, комисията за провеждане на процедурата, пропуска изрично да покани представителите на участниците да подпишат плик № 3 и документите в плик № 2 на другите участници. Считате ли допуснатия пропуск за съществен?</a:t>
            </a:r>
          </a:p>
          <a:p>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3200400" y="838200"/>
            <a:ext cx="2682875" cy="461665"/>
          </a:xfrm>
          <a:prstGeom prst="rect">
            <a:avLst/>
          </a:prstGeom>
          <a:noFill/>
          <a:ln w="9525">
            <a:noFill/>
            <a:miter lim="800000"/>
            <a:headEnd/>
            <a:tailEnd/>
          </a:ln>
        </p:spPr>
        <p:txBody>
          <a:bodyPr wrap="square">
            <a:spAutoFit/>
          </a:bodyPr>
          <a:lstStyle/>
          <a:p>
            <a:pPr algn="ctr"/>
            <a:r>
              <a:rPr lang="bg-BG" sz="2400" b="1" dirty="0">
                <a:latin typeface="Arial" charset="0"/>
              </a:rPr>
              <a:t>КАЗУС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381000" y="1447800"/>
            <a:ext cx="8229600" cy="4525963"/>
          </a:xfrm>
        </p:spPr>
        <p:txBody>
          <a:bodyPr>
            <a:normAutofit/>
          </a:bodyPr>
          <a:lstStyle/>
          <a:p>
            <a:r>
              <a:rPr lang="bg-BG" sz="2000" dirty="0" smtClean="0">
                <a:latin typeface="Arial" pitchFamily="34" charset="0"/>
                <a:cs typeface="Arial" pitchFamily="34" charset="0"/>
              </a:rPr>
              <a:t>Неспазването на задължението на комисията за предостави възможност на участник в процедурата да подпише плик 3 и документите в плик 2 на друг участник е съществено нарушение, което е основание за прекратяване на процедурата. Възложителят по императивен начин е задължен да предостави правото на представител от присъстващите участници да подпише плик № 3 и документите в плик № 2 на останалите участници. Смисълът на цитираните разпоредби е да доразвият принципа на публичност и прозрачност, залегнал в чл. 2, т. 1 от ЗОП при разглеждането, оценката и класирането на офертите от помощния орган на възложителя, като се гарантира, че има действително представени ценови оферти и технически предложения и че е невъзможно същите да бъдат подменени в хода на процедурата. </a:t>
            </a:r>
            <a:endParaRPr lang="en-US" sz="2400" b="1" dirty="0" smtClean="0">
              <a:latin typeface="Arial" pitchFamily="34" charset="0"/>
              <a:cs typeface="Arial" pitchFamily="34" charset="0"/>
            </a:endParaRPr>
          </a:p>
        </p:txBody>
      </p:sp>
      <p:sp>
        <p:nvSpPr>
          <p:cNvPr id="58371" name="Text Box 4"/>
          <p:cNvSpPr txBox="1">
            <a:spLocks noChangeArrowheads="1"/>
          </p:cNvSpPr>
          <p:nvPr/>
        </p:nvSpPr>
        <p:spPr bwMode="auto">
          <a:xfrm>
            <a:off x="3200400" y="838200"/>
            <a:ext cx="2682875" cy="461665"/>
          </a:xfrm>
          <a:prstGeom prst="rect">
            <a:avLst/>
          </a:prstGeom>
          <a:noFill/>
          <a:ln w="9525">
            <a:noFill/>
            <a:miter lim="800000"/>
            <a:headEnd/>
            <a:tailEnd/>
          </a:ln>
        </p:spPr>
        <p:txBody>
          <a:bodyPr wrap="square">
            <a:spAutoFit/>
          </a:bodyPr>
          <a:lstStyle/>
          <a:p>
            <a:pPr algn="ctr"/>
            <a:r>
              <a:rPr lang="bg-BG" sz="2400" b="1" dirty="0">
                <a:latin typeface="Arial" charset="0"/>
              </a:rPr>
              <a:t>КАЗУС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p:txBody>
          <a:bodyPr>
            <a:normAutofit/>
          </a:bodyPr>
          <a:lstStyle/>
          <a:p>
            <a:r>
              <a:rPr lang="bg-BG" sz="2000" dirty="0" smtClean="0">
                <a:latin typeface="Arial" pitchFamily="34" charset="0"/>
                <a:cs typeface="Arial" pitchFamily="34" charset="0"/>
              </a:rPr>
              <a:t>Възложителят е посочил, че ще оценява офертите по критерии “икономически най-изгодна оферта”  единият  от показателите за оценка е “Размер на авансово плащане” . В указанията за подаване на оферти е посочено, че посочения показател следва да се посочи в образеца “Ценово предложение” и да се постави в Плик 3. </a:t>
            </a:r>
          </a:p>
          <a:p>
            <a:pPr>
              <a:buNone/>
            </a:pPr>
            <a:endParaRPr lang="bg-BG" sz="2000" dirty="0" smtClean="0">
              <a:latin typeface="Arial" pitchFamily="34" charset="0"/>
              <a:cs typeface="Arial" pitchFamily="34" charset="0"/>
            </a:endParaRPr>
          </a:p>
          <a:p>
            <a:pPr algn="ctr">
              <a:buNone/>
            </a:pPr>
            <a:r>
              <a:rPr lang="en-US" sz="2400" b="1" dirty="0" err="1" smtClean="0">
                <a:latin typeface="Arial" pitchFamily="34" charset="0"/>
                <a:cs typeface="Arial" pitchFamily="34" charset="0"/>
              </a:rPr>
              <a:t>ВЪПРОС</a:t>
            </a:r>
            <a:endParaRPr lang="bg-BG" sz="2400" b="1" dirty="0" smtClean="0">
              <a:latin typeface="Arial" pitchFamily="34" charset="0"/>
              <a:cs typeface="Arial" pitchFamily="34" charset="0"/>
            </a:endParaRPr>
          </a:p>
          <a:p>
            <a:pPr>
              <a:buNone/>
            </a:pPr>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Считате ли подхода на възложителя за правомерен ?</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3505200" y="9144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3810000" y="9144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
        <p:nvSpPr>
          <p:cNvPr id="59395" name="Rectangle 4"/>
          <p:cNvSpPr>
            <a:spLocks noGrp="1" noChangeArrowheads="1"/>
          </p:cNvSpPr>
          <p:nvPr>
            <p:ph idx="1"/>
          </p:nvPr>
        </p:nvSpPr>
        <p:spPr>
          <a:noFill/>
        </p:spPr>
        <p:txBody>
          <a:bodyPr>
            <a:normAutofit/>
          </a:bodyPr>
          <a:lstStyle/>
          <a:p>
            <a:pPr fontAlgn="ctr"/>
            <a:r>
              <a:rPr lang="bg-BG" sz="2000" dirty="0" smtClean="0">
                <a:latin typeface="Arial" pitchFamily="34" charset="0"/>
                <a:cs typeface="Arial" pitchFamily="34" charset="0"/>
              </a:rPr>
              <a:t>Съгласно ч</a:t>
            </a:r>
            <a:r>
              <a:rPr lang="ru-RU" sz="2000" dirty="0" smtClean="0">
                <a:latin typeface="Arial" pitchFamily="34" charset="0"/>
                <a:cs typeface="Arial" pitchFamily="34" charset="0"/>
              </a:rPr>
              <a:t>л. 57, ал. 2, т. 2 и т. 3 в плик № 2 с надпис "Предложение за изпълнение на поръчката", в който се поставят документите по чл. 56, ал. 1, т. 7 и 9, свързани с изпълнението на поръчката, съобразно избрания от възложителя критерий и посочените в документацията изисквания, а в плик № 3 с надпис "Предлагана цена", който съдържа ценовото предложение на участника.</a:t>
            </a:r>
          </a:p>
          <a:p>
            <a:endParaRPr lang="bg-BG"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p:txBody>
          <a:bodyPr>
            <a:noAutofit/>
          </a:bodyPr>
          <a:lstStyle/>
          <a:p>
            <a:r>
              <a:rPr lang="bg-BG" sz="2000" dirty="0" smtClean="0">
                <a:latin typeface="Arial" pitchFamily="34" charset="0"/>
                <a:cs typeface="Arial" pitchFamily="34" charset="0"/>
              </a:rPr>
              <a:t>Възложителят е допуснал възможност съгласно чл. 25, ал. 2, т. 12 ЗОП </a:t>
            </a:r>
            <a:r>
              <a:rPr lang="ru-RU" sz="2000" dirty="0" smtClean="0">
                <a:latin typeface="Arial" pitchFamily="34" charset="0"/>
                <a:cs typeface="Arial" pitchFamily="34" charset="0"/>
              </a:rPr>
              <a:t>участниците да подават оферти за всички обособени позиции. Прогнозната стойност на цялата поръчка е 2 млн. лв., а на обособена позиция 1 «извършване на СМР по асфалтиране и изграждане на паринг» е 300 х. лв., обособена позиция 2 е 1 700 х. лв. «доставка на камиони за почистване» ;</a:t>
            </a:r>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Изисква се специализиран оборот от сходно строителство в размер на 7 млн. лв.</a:t>
            </a:r>
          </a:p>
          <a:p>
            <a:pPr>
              <a:buNone/>
            </a:pPr>
            <a:endParaRPr lang="bg-BG" sz="2000" dirty="0" smtClean="0">
              <a:latin typeface="Arial" pitchFamily="34" charset="0"/>
              <a:cs typeface="Arial" pitchFamily="34" charset="0"/>
            </a:endParaRPr>
          </a:p>
          <a:p>
            <a:pPr algn="ctr">
              <a:buNone/>
            </a:pPr>
            <a:r>
              <a:rPr lang="en-US" sz="2400" b="1" dirty="0" err="1" smtClean="0">
                <a:latin typeface="Arial" pitchFamily="34" charset="0"/>
                <a:cs typeface="Arial" pitchFamily="34" charset="0"/>
              </a:rPr>
              <a:t>ВЪПРОС</a:t>
            </a:r>
            <a:endParaRPr lang="bg-BG" sz="2000" b="1" dirty="0" smtClean="0">
              <a:latin typeface="Arial" pitchFamily="34" charset="0"/>
              <a:cs typeface="Arial" pitchFamily="34" charset="0"/>
            </a:endParaRPr>
          </a:p>
          <a:p>
            <a:pPr>
              <a:buNone/>
            </a:pPr>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Считате ли подхода на възложителя за правомерен ?</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3962400" y="9144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3733800" y="7620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
        <p:nvSpPr>
          <p:cNvPr id="59395" name="Rectangle 4"/>
          <p:cNvSpPr>
            <a:spLocks noGrp="1" noChangeArrowheads="1"/>
          </p:cNvSpPr>
          <p:nvPr>
            <p:ph idx="1"/>
          </p:nvPr>
        </p:nvSpPr>
        <p:spPr>
          <a:xfrm>
            <a:off x="381000" y="1371600"/>
            <a:ext cx="8229600" cy="4525963"/>
          </a:xfrm>
          <a:noFill/>
        </p:spPr>
        <p:txBody>
          <a:bodyPr>
            <a:noAutofit/>
          </a:bodyPr>
          <a:lstStyle/>
          <a:p>
            <a:pPr fontAlgn="ctr"/>
            <a:r>
              <a:rPr lang="bg-BG" sz="2000" dirty="0" smtClean="0">
                <a:latin typeface="Arial" pitchFamily="34" charset="0"/>
                <a:cs typeface="Arial" pitchFamily="34" charset="0"/>
              </a:rPr>
              <a:t>Съгласно ч</a:t>
            </a:r>
            <a:r>
              <a:rPr lang="ru-RU" sz="2000" dirty="0" smtClean="0">
                <a:latin typeface="Arial" pitchFamily="34" charset="0"/>
                <a:cs typeface="Arial" pitchFamily="34" charset="0"/>
              </a:rPr>
              <a:t>л. 25, ал. 6 ЗОП критериите за подбор по ал. 2, т. 6 и документите, които се изискват за изпълнението им, трябва да са съобразени и да съответстват на стойността, сложността и обема на обществената поръчка. Когато възложителят поставя изискване за наличие на оборот по чл. 50, ал. 1, т. 3, който се отнася до предмета на поръчката, този оборот не може да надвишава повече от три пъти прогнозната стойност на поръчката. Когато обществената поръчка има обособени позиции, критериите за подбор за всяка от обособените позиции трябва да съответстват на сложността, стойността и обема на съответната позиция.</a:t>
            </a:r>
          </a:p>
          <a:p>
            <a:pPr fontAlgn="ctr"/>
            <a:endParaRPr lang="ru-RU" sz="2000" dirty="0" smtClean="0">
              <a:latin typeface="Arial" pitchFamily="34" charset="0"/>
              <a:cs typeface="Arial" pitchFamily="34" charset="0"/>
            </a:endParaRPr>
          </a:p>
          <a:p>
            <a:pPr fontAlgn="ctr"/>
            <a:r>
              <a:rPr lang="ru-RU" sz="2000" dirty="0" smtClean="0">
                <a:latin typeface="Arial" pitchFamily="34" charset="0"/>
                <a:cs typeface="Arial" pitchFamily="34" charset="0"/>
              </a:rPr>
              <a:t>Чл. 15, ал. 7 ЗОП при определяне стойността на договор за строителство не се допуска включването на доставки или услуги, които не са необходими за неговото изпълнение.</a:t>
            </a:r>
          </a:p>
          <a:p>
            <a:endParaRPr lang="bg-BG"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381000" y="1143000"/>
            <a:ext cx="8382000" cy="5181600"/>
          </a:xfrm>
        </p:spPr>
        <p:txBody>
          <a:bodyPr>
            <a:noAutofit/>
          </a:bodyPr>
          <a:lstStyle/>
          <a:p>
            <a:pPr fontAlgn="ctr"/>
            <a:r>
              <a:rPr lang="bg-BG" sz="2000" dirty="0" smtClean="0">
                <a:latin typeface="Arial" pitchFamily="34" charset="0"/>
                <a:cs typeface="Arial" pitchFamily="34" charset="0"/>
              </a:rPr>
              <a:t>При проверка на плик 1 на участника, комисията констатира липса на изискуем сертификат съгласно СУК </a:t>
            </a:r>
            <a:r>
              <a:rPr lang="en-US" sz="2000" dirty="0" smtClean="0">
                <a:latin typeface="Arial" pitchFamily="34" charset="0"/>
                <a:cs typeface="Arial" pitchFamily="34" charset="0"/>
              </a:rPr>
              <a:t>ISO 9001:2008, </a:t>
            </a:r>
            <a:r>
              <a:rPr lang="bg-BG" sz="2000" dirty="0" smtClean="0">
                <a:latin typeface="Arial" pitchFamily="34" charset="0"/>
                <a:cs typeface="Arial" pitchFamily="34" charset="0"/>
              </a:rPr>
              <a:t>както и че ключов експерт “ръководител екип” не отговаря на минималните изисквания за </a:t>
            </a:r>
            <a:r>
              <a:rPr lang="ru-RU" sz="2000" dirty="0" smtClean="0">
                <a:latin typeface="Arial" pitchFamily="34" charset="0"/>
                <a:cs typeface="Arial" pitchFamily="34" charset="0"/>
              </a:rPr>
              <a:t>образование и професионална квалификация </a:t>
            </a:r>
          </a:p>
          <a:p>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След като горното е констатирано, участника представя на комисията сертификат за внедрена СУК </a:t>
            </a:r>
            <a:r>
              <a:rPr lang="en-US" sz="2000" dirty="0" smtClean="0">
                <a:latin typeface="Arial" pitchFamily="34" charset="0"/>
                <a:cs typeface="Arial" pitchFamily="34" charset="0"/>
              </a:rPr>
              <a:t>ISO 9001:2008</a:t>
            </a:r>
            <a:r>
              <a:rPr lang="bg-BG" sz="2000" dirty="0" smtClean="0">
                <a:latin typeface="Arial" pitchFamily="34" charset="0"/>
                <a:cs typeface="Arial" pitchFamily="34" charset="0"/>
              </a:rPr>
              <a:t> с дата от деня на изпращането до комисията</a:t>
            </a:r>
            <a:r>
              <a:rPr lang="en-US" sz="2000" dirty="0" smtClean="0">
                <a:latin typeface="Arial" pitchFamily="34" charset="0"/>
                <a:cs typeface="Arial" pitchFamily="34" charset="0"/>
              </a:rPr>
              <a:t>, </a:t>
            </a:r>
            <a:r>
              <a:rPr lang="bg-BG" sz="2000" dirty="0" smtClean="0">
                <a:latin typeface="Arial" pitchFamily="34" charset="0"/>
                <a:cs typeface="Arial" pitchFamily="34" charset="0"/>
              </a:rPr>
              <a:t>както и ново физическо лице “ръководител екип”, коитоотговаря на минималните изисквания за </a:t>
            </a:r>
            <a:r>
              <a:rPr lang="ru-RU" sz="2000" dirty="0" smtClean="0">
                <a:latin typeface="Arial" pitchFamily="34" charset="0"/>
                <a:cs typeface="Arial" pitchFamily="34" charset="0"/>
              </a:rPr>
              <a:t>образование и професионална квалификация </a:t>
            </a:r>
            <a:endParaRPr lang="bg-BG" sz="2000" dirty="0" smtClean="0">
              <a:latin typeface="Arial" pitchFamily="34" charset="0"/>
              <a:cs typeface="Arial" pitchFamily="34" charset="0"/>
            </a:endParaRPr>
          </a:p>
          <a:p>
            <a:pPr>
              <a:buNone/>
            </a:pPr>
            <a:endParaRPr lang="en-US" sz="1800" b="1" dirty="0" smtClean="0">
              <a:latin typeface="Arial" pitchFamily="34" charset="0"/>
              <a:cs typeface="Arial" pitchFamily="34" charset="0"/>
            </a:endParaRPr>
          </a:p>
          <a:p>
            <a:pPr algn="ctr">
              <a:buNone/>
            </a:pPr>
            <a:r>
              <a:rPr lang="en-US" sz="2400" b="1" dirty="0" smtClean="0">
                <a:latin typeface="Arial" pitchFamily="34" charset="0"/>
                <a:cs typeface="Arial" pitchFamily="34" charset="0"/>
              </a:rPr>
              <a:t>ВЪПРОС</a:t>
            </a:r>
            <a:endParaRPr lang="bg-BG" sz="2000" b="1" dirty="0" smtClean="0">
              <a:latin typeface="Arial" pitchFamily="34" charset="0"/>
              <a:cs typeface="Arial" pitchFamily="34" charset="0"/>
            </a:endParaRPr>
          </a:p>
          <a:p>
            <a:pPr>
              <a:buNone/>
            </a:pPr>
            <a:r>
              <a:rPr lang="bg-BG" sz="2000" dirty="0" smtClean="0">
                <a:latin typeface="Arial" pitchFamily="34" charset="0"/>
                <a:cs typeface="Arial" pitchFamily="34" charset="0"/>
              </a:rPr>
              <a:t> </a:t>
            </a:r>
          </a:p>
          <a:p>
            <a:r>
              <a:rPr lang="bg-BG" sz="2000" dirty="0" smtClean="0">
                <a:latin typeface="Arial" pitchFamily="34" charset="0"/>
                <a:cs typeface="Arial" pitchFamily="34" charset="0"/>
              </a:rPr>
              <a:t>Какви следва да бъдат действията на комисията в този случай ?</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4038600" y="6858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3810000" y="9144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
        <p:nvSpPr>
          <p:cNvPr id="59395" name="Rectangle 4"/>
          <p:cNvSpPr>
            <a:spLocks noGrp="1" noChangeArrowheads="1"/>
          </p:cNvSpPr>
          <p:nvPr>
            <p:ph idx="1"/>
          </p:nvPr>
        </p:nvSpPr>
        <p:spPr>
          <a:noFill/>
        </p:spPr>
        <p:txBody>
          <a:bodyPr>
            <a:normAutofit/>
          </a:bodyPr>
          <a:lstStyle/>
          <a:p>
            <a:r>
              <a:rPr lang="ru-RU" sz="2000" dirty="0" smtClean="0">
                <a:latin typeface="Arial" pitchFamily="34" charset="0"/>
                <a:cs typeface="Arial" pitchFamily="34" charset="0"/>
              </a:rPr>
              <a:t>Чл. 68 (8) Когато установи липса на документи и/или несъответствия с критериите за подбор или с други изисквания на възложителя, комисията изпраща протокола по ал. 7 до всички участници.</a:t>
            </a:r>
          </a:p>
          <a:p>
            <a:endParaRPr lang="ru-RU" sz="2000" dirty="0" smtClean="0">
              <a:latin typeface="Arial" pitchFamily="34" charset="0"/>
              <a:cs typeface="Arial" pitchFamily="34" charset="0"/>
            </a:endParaRPr>
          </a:p>
          <a:p>
            <a:r>
              <a:rPr lang="ru-RU" sz="2000" dirty="0" smtClean="0">
                <a:latin typeface="Arial" pitchFamily="34" charset="0"/>
                <a:cs typeface="Arial" pitchFamily="34" charset="0"/>
              </a:rPr>
              <a:t>Чл. 24 (4) ППЗОП Документите, които участниците представят по чл. 68, ал. 9 ЗОП, могат да удостоверяват и факти, настъпили след крайния срок за подаване на оферти.</a:t>
            </a:r>
            <a:endParaRPr lang="bg-BG"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457200" y="1219200"/>
            <a:ext cx="8229600" cy="4800600"/>
          </a:xfrm>
        </p:spPr>
        <p:txBody>
          <a:bodyPr>
            <a:noAutofit/>
          </a:bodyPr>
          <a:lstStyle/>
          <a:p>
            <a:r>
              <a:rPr lang="bg-BG" sz="1600" dirty="0" smtClean="0">
                <a:latin typeface="Arial" pitchFamily="34" charset="0"/>
                <a:cs typeface="Arial" pitchFamily="34" charset="0"/>
              </a:rPr>
              <a:t>Възложителят е представил в АОП решение за откриване на процедура на договаряне без обявление </a:t>
            </a:r>
            <a:r>
              <a:rPr lang="en-US" sz="1600" dirty="0" err="1" smtClean="0">
                <a:latin typeface="Arial" pitchFamily="34" charset="0"/>
                <a:cs typeface="Arial" pitchFamily="34" charset="0"/>
              </a:rPr>
              <a:t>по</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чл</a:t>
            </a:r>
            <a:r>
              <a:rPr lang="en-US" sz="1600" dirty="0" smtClean="0">
                <a:latin typeface="Arial" pitchFamily="34" charset="0"/>
                <a:cs typeface="Arial" pitchFamily="34" charset="0"/>
              </a:rPr>
              <a:t>. 90, </a:t>
            </a:r>
            <a:r>
              <a:rPr lang="en-US" sz="1600" dirty="0" err="1" smtClean="0">
                <a:latin typeface="Arial" pitchFamily="34" charset="0"/>
                <a:cs typeface="Arial" pitchFamily="34" charset="0"/>
              </a:rPr>
              <a:t>ал</a:t>
            </a:r>
            <a:r>
              <a:rPr lang="en-US" sz="1600" dirty="0" smtClean="0">
                <a:latin typeface="Arial" pitchFamily="34" charset="0"/>
                <a:cs typeface="Arial" pitchFamily="34" charset="0"/>
              </a:rPr>
              <a:t>. 1, т. 3</a:t>
            </a:r>
            <a:r>
              <a:rPr lang="bg-BG" sz="1600" dirty="0" smtClean="0">
                <a:latin typeface="Arial" pitchFamily="34" charset="0"/>
                <a:cs typeface="Arial" pitchFamily="34" charset="0"/>
              </a:rPr>
              <a:t> ЗОП</a:t>
            </a:r>
          </a:p>
          <a:p>
            <a:r>
              <a:rPr lang="bg-BG" sz="1600" dirty="0" smtClean="0">
                <a:latin typeface="Arial" pitchFamily="34" charset="0"/>
                <a:cs typeface="Arial" pitchFamily="34" charset="0"/>
              </a:rPr>
              <a:t>В решението като мотиви и основания за провеждане на настоящото договаряне са посочени разпоредбите на чл.2, чл.3, ал.1, т.8, чл.5 и чл.6 от Закона за авторското право и сродните му права и чл.139, ал.1 от Закона за устройство на територията . С договор от 2008 г., сключен между О. и А. ООД е възложено изработването на инвестиционен проект, фаза – идейна за ремонт и реконструкция на път. Стойността на договора е 3000 лв. без ДДС. За този договор няма данни да е предшестван от конкурс за проект или друга процедура. Видно от т. 3 на изпратената до АОП покана за участие в настоящата процедура, същата включва изработване на “технически проект” с обща прогнозна стойност от 90 хил. лева без ДДС. </a:t>
            </a:r>
          </a:p>
          <a:p>
            <a:r>
              <a:rPr lang="bg-BG" sz="1600" dirty="0" smtClean="0">
                <a:latin typeface="Arial" pitchFamily="34" charset="0"/>
                <a:cs typeface="Arial" pitchFamily="34" charset="0"/>
              </a:rPr>
              <a:t>т.е. първоначално е възложен договор за изготвяне на проект фаза – идейна , а настоящото договаряне обхваща следващата фаза – техническа. </a:t>
            </a:r>
          </a:p>
          <a:p>
            <a:r>
              <a:rPr lang="bg-BG" sz="1600" dirty="0" smtClean="0">
                <a:latin typeface="Arial" pitchFamily="34" charset="0"/>
                <a:cs typeface="Arial" pitchFamily="34" charset="0"/>
              </a:rPr>
              <a:t>Поканата за участие в договарянето е адресирана до автора на идейния проект. </a:t>
            </a:r>
          </a:p>
          <a:p>
            <a:pPr>
              <a:buNone/>
            </a:pPr>
            <a:endParaRPr lang="en-US" sz="1600" dirty="0">
              <a:latin typeface="Arial" pitchFamily="34" charset="0"/>
              <a:cs typeface="Arial" pitchFamily="34" charset="0"/>
            </a:endParaRPr>
          </a:p>
          <a:p>
            <a:pPr algn="ctr">
              <a:buNone/>
            </a:pPr>
            <a:r>
              <a:rPr lang="en-US" sz="1600" b="1" dirty="0" smtClean="0">
                <a:latin typeface="Arial" pitchFamily="34" charset="0"/>
                <a:cs typeface="Arial" pitchFamily="34" charset="0"/>
              </a:rPr>
              <a:t>ВЪПРОС</a:t>
            </a:r>
            <a:r>
              <a:rPr lang="bg-BG" sz="1600" dirty="0" smtClean="0">
                <a:latin typeface="Arial" pitchFamily="34" charset="0"/>
                <a:cs typeface="Arial" pitchFamily="34" charset="0"/>
              </a:rPr>
              <a:t> </a:t>
            </a:r>
            <a:endParaRPr lang="en-US" sz="1600" dirty="0" smtClean="0">
              <a:latin typeface="Arial" pitchFamily="34" charset="0"/>
              <a:cs typeface="Arial" pitchFamily="34" charset="0"/>
            </a:endParaRPr>
          </a:p>
          <a:p>
            <a:pPr>
              <a:buNone/>
            </a:pPr>
            <a:endParaRPr lang="bg-BG" sz="1600" dirty="0" smtClean="0">
              <a:latin typeface="Arial" pitchFamily="34" charset="0"/>
              <a:cs typeface="Arial" pitchFamily="34" charset="0"/>
            </a:endParaRPr>
          </a:p>
          <a:p>
            <a:r>
              <a:rPr lang="bg-BG" sz="1600" dirty="0" smtClean="0">
                <a:latin typeface="Arial" pitchFamily="34" charset="0"/>
                <a:cs typeface="Arial" pitchFamily="34" charset="0"/>
              </a:rPr>
              <a:t>Правомерни ли са действията на възложителя?</a:t>
            </a:r>
            <a:endParaRPr lang="en-US" sz="1600" b="1" dirty="0" smtClean="0">
              <a:latin typeface="Arial" pitchFamily="34" charset="0"/>
              <a:cs typeface="Arial" pitchFamily="34" charset="0"/>
            </a:endParaRPr>
          </a:p>
        </p:txBody>
      </p:sp>
      <p:sp>
        <p:nvSpPr>
          <p:cNvPr id="58371" name="Text Box 4"/>
          <p:cNvSpPr txBox="1">
            <a:spLocks noChangeArrowheads="1"/>
          </p:cNvSpPr>
          <p:nvPr/>
        </p:nvSpPr>
        <p:spPr bwMode="auto">
          <a:xfrm>
            <a:off x="3962400" y="7620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3657600" y="6858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
        <p:nvSpPr>
          <p:cNvPr id="59395" name="Rectangle 4"/>
          <p:cNvSpPr>
            <a:spLocks noGrp="1" noChangeArrowheads="1"/>
          </p:cNvSpPr>
          <p:nvPr>
            <p:ph idx="1"/>
          </p:nvPr>
        </p:nvSpPr>
        <p:spPr>
          <a:xfrm>
            <a:off x="304800" y="1219200"/>
            <a:ext cx="8534400" cy="4876800"/>
          </a:xfrm>
          <a:noFill/>
        </p:spPr>
        <p:txBody>
          <a:bodyPr>
            <a:noAutofit/>
          </a:bodyPr>
          <a:lstStyle/>
          <a:p>
            <a:r>
              <a:rPr lang="ru-RU" sz="1700" dirty="0" smtClean="0">
                <a:latin typeface="Arial" pitchFamily="34" charset="0"/>
                <a:cs typeface="Arial" pitchFamily="34" charset="0"/>
              </a:rPr>
              <a:t>Правомерността на процедурите на договаряне по реда на чл. 90, ал. 1, т. 3 ЗОП, зависи от законосъобразното възникване на правата, които служат като основание да се игнорира общият ред. В този смисъл, е от значение да се потвърди, че предходните договори са сключени в съответствие с разпоредбите на действащото законодателство в областта на обществените поръчки. В случая, е налице договор, за които липсва информация по отношение реда, по които е сключен, последван от процедура на договаряне с обявление, мотивирана с наличие на авторски права, породени от първия договор. Сборът от първоначалното възлагане и прогнозната стойност на настоящата поръчка е 93 000 лв. без ДДС. В такива случаи, следва да се има предвид разпоредбата на чл.15, ал.2, т. 7 ЗОП, която предвижда събиране на стойностите, при подобен вид възлагане. От там произтича и възможността за договаряне по реда на чл.90, ал.1, т.7 ЗОП, която би следвало да е приложима. Посочената стойност и обвързаността на предмета, предполагат, като алтернатива и провеждането на открит конкурс по реда на НВМОП (отм.) при първоначалното възлагане. Предвид горното не може да се приеме за доказано, че правата са възникнали в резултат на договор за обществена поръчка, предхождан от приложима за случая процедура.</a:t>
            </a:r>
            <a:endParaRPr lang="bg-BG" sz="17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457200" y="1600200"/>
            <a:ext cx="8077200" cy="4525963"/>
          </a:xfrm>
        </p:spPr>
        <p:txBody>
          <a:bodyPr>
            <a:normAutofit/>
          </a:bodyPr>
          <a:lstStyle/>
          <a:p>
            <a:pPr fontAlgn="ctr"/>
            <a:r>
              <a:rPr lang="bg-BG" sz="2000" dirty="0" smtClean="0">
                <a:latin typeface="Arial" pitchFamily="34" charset="0"/>
                <a:cs typeface="Arial" pitchFamily="34" charset="0"/>
              </a:rPr>
              <a:t>Възложител община К., залага следното изискване в документацията “За изпълнение на дейностите по настоящото строителство изпълнителят трябва да наеме 5 безработни със съответната квалификация, регистрирани в Бюрото по труда, гр. К. ” </a:t>
            </a:r>
          </a:p>
          <a:p>
            <a:pPr>
              <a:buNone/>
            </a:pPr>
            <a:endParaRPr lang="en-US" sz="2000" dirty="0">
              <a:latin typeface="Arial" pitchFamily="34" charset="0"/>
              <a:cs typeface="Arial" pitchFamily="34" charset="0"/>
            </a:endParaRPr>
          </a:p>
          <a:p>
            <a:pPr algn="ctr">
              <a:buNone/>
            </a:pPr>
            <a:r>
              <a:rPr lang="en-US" sz="2000" b="1" dirty="0" smtClean="0">
                <a:latin typeface="Arial" pitchFamily="34" charset="0"/>
                <a:cs typeface="Arial" pitchFamily="34" charset="0"/>
              </a:rPr>
              <a:t>ВЪПРОС</a:t>
            </a:r>
            <a:endParaRPr lang="bg-BG" sz="2000" b="1" dirty="0" smtClean="0">
              <a:latin typeface="Arial" pitchFamily="34" charset="0"/>
              <a:cs typeface="Arial" pitchFamily="34" charset="0"/>
            </a:endParaRPr>
          </a:p>
          <a:p>
            <a:pPr>
              <a:buNone/>
            </a:pPr>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Правомерни ли са действията на възложителя?</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4114800" y="9144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3733800" y="8382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
        <p:nvSpPr>
          <p:cNvPr id="59395" name="Rectangle 4"/>
          <p:cNvSpPr>
            <a:spLocks noGrp="1" noChangeArrowheads="1"/>
          </p:cNvSpPr>
          <p:nvPr>
            <p:ph idx="1"/>
          </p:nvPr>
        </p:nvSpPr>
        <p:spPr>
          <a:noFill/>
        </p:spPr>
        <p:txBody>
          <a:bodyPr>
            <a:normAutofit/>
          </a:bodyPr>
          <a:lstStyle/>
          <a:p>
            <a:pPr fontAlgn="ctr"/>
            <a:r>
              <a:rPr lang="ru-RU" sz="2000" dirty="0" smtClean="0">
                <a:latin typeface="Arial" pitchFamily="34" charset="0"/>
                <a:cs typeface="Arial" pitchFamily="34" charset="0"/>
              </a:rPr>
              <a:t>Чл. 26. (1) Възложителят може да предвиди в </a:t>
            </a:r>
            <a:r>
              <a:rPr lang="ru-RU" sz="2000" b="1" dirty="0" smtClean="0">
                <a:latin typeface="Arial" pitchFamily="34" charset="0"/>
                <a:cs typeface="Arial" pitchFamily="34" charset="0"/>
              </a:rPr>
              <a:t>обявлението</a:t>
            </a:r>
            <a:r>
              <a:rPr lang="ru-RU" sz="2000" dirty="0" smtClean="0">
                <a:latin typeface="Arial" pitchFamily="34" charset="0"/>
                <a:cs typeface="Arial" pitchFamily="34" charset="0"/>
              </a:rPr>
              <a:t> по чл. 25 и допълнителни изисквания за изпълнението на обществената поръчка, свързани с опазването на околната среда, безработицата и разкриването на работни места за лица с увреждания, при спазване на изискванията по чл. 25, ал. 5. </a:t>
            </a:r>
            <a:endParaRPr lang="ru-RU"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p:txBody>
          <a:bodyPr>
            <a:normAutofit/>
          </a:bodyPr>
          <a:lstStyle/>
          <a:p>
            <a:r>
              <a:rPr lang="en-US" sz="2000" dirty="0" err="1" smtClean="0">
                <a:latin typeface="Arial" pitchFamily="34" charset="0"/>
                <a:cs typeface="Arial" pitchFamily="34" charset="0"/>
              </a:rPr>
              <a:t>При</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договаряне</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без</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обявление</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по</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чл</a:t>
            </a:r>
            <a:r>
              <a:rPr lang="en-US" sz="2000" dirty="0" smtClean="0">
                <a:latin typeface="Arial" pitchFamily="34" charset="0"/>
                <a:cs typeface="Arial" pitchFamily="34" charset="0"/>
              </a:rPr>
              <a:t>. 90, </a:t>
            </a:r>
            <a:r>
              <a:rPr lang="en-US" sz="2000" dirty="0" err="1" smtClean="0">
                <a:latin typeface="Arial" pitchFamily="34" charset="0"/>
                <a:cs typeface="Arial" pitchFamily="34" charset="0"/>
              </a:rPr>
              <a:t>ал</a:t>
            </a:r>
            <a:r>
              <a:rPr lang="en-US" sz="2000" dirty="0" smtClean="0">
                <a:latin typeface="Arial" pitchFamily="34" charset="0"/>
                <a:cs typeface="Arial" pitchFamily="34" charset="0"/>
              </a:rPr>
              <a:t>. 1, т. 8 </a:t>
            </a:r>
            <a:r>
              <a:rPr lang="en-US" sz="2000" dirty="0" err="1" smtClean="0">
                <a:latin typeface="Arial" pitchFamily="34" charset="0"/>
                <a:cs typeface="Arial" pitchFamily="34" charset="0"/>
              </a:rPr>
              <a:t>ЗОП</a:t>
            </a:r>
            <a:r>
              <a:rPr lang="bg-BG" sz="2000" dirty="0" smtClean="0">
                <a:latin typeface="Arial" pitchFamily="34" charset="0"/>
                <a:cs typeface="Arial" pitchFamily="34" charset="0"/>
              </a:rPr>
              <a:t>, в мотивите на решението се посочва, че въз основа на проведена процедура е сключен договор. Посочено е, че договорът е влязъл в сила. Констатирана е нужда от допълнителни СМР, необходими за успешното изпълнение на строителството. Като непредвидено обстоятелсто е посочено становището на ЧЕЗ, входирано в деловодството на възложителя (5 дни след стартиране на откритата процедура). </a:t>
            </a:r>
          </a:p>
          <a:p>
            <a:pPr>
              <a:buNone/>
            </a:pPr>
            <a:endParaRPr lang="en-US" sz="2000" dirty="0">
              <a:latin typeface="Arial" pitchFamily="34" charset="0"/>
              <a:cs typeface="Arial" pitchFamily="34" charset="0"/>
            </a:endParaRPr>
          </a:p>
          <a:p>
            <a:pPr algn="ctr">
              <a:buNone/>
            </a:pPr>
            <a:r>
              <a:rPr lang="en-US" sz="2000" b="1" dirty="0" smtClean="0">
                <a:latin typeface="Arial" pitchFamily="34" charset="0"/>
                <a:cs typeface="Arial" pitchFamily="34" charset="0"/>
              </a:rPr>
              <a:t>ВЪПРОС</a:t>
            </a:r>
            <a:r>
              <a:rPr lang="bg-BG" sz="2000" dirty="0" smtClean="0">
                <a:latin typeface="Arial" pitchFamily="34" charset="0"/>
                <a:cs typeface="Arial" pitchFamily="34" charset="0"/>
              </a:rPr>
              <a:t> </a:t>
            </a:r>
            <a:endParaRPr lang="en-US" sz="2000" dirty="0" smtClean="0">
              <a:latin typeface="Arial" pitchFamily="34" charset="0"/>
              <a:cs typeface="Arial" pitchFamily="34" charset="0"/>
            </a:endParaRPr>
          </a:p>
          <a:p>
            <a:pPr>
              <a:buNone/>
            </a:pPr>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Правомерни ли са действията на възложителя?</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4038600" y="8382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3733800" y="7620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
        <p:nvSpPr>
          <p:cNvPr id="59395" name="Rectangle 4"/>
          <p:cNvSpPr>
            <a:spLocks noGrp="1" noChangeArrowheads="1"/>
          </p:cNvSpPr>
          <p:nvPr>
            <p:ph idx="1"/>
          </p:nvPr>
        </p:nvSpPr>
        <p:spPr>
          <a:xfrm>
            <a:off x="304800" y="1143000"/>
            <a:ext cx="8382000" cy="4525963"/>
          </a:xfrm>
          <a:noFill/>
        </p:spPr>
        <p:txBody>
          <a:bodyPr>
            <a:noAutofit/>
          </a:bodyPr>
          <a:lstStyle/>
          <a:p>
            <a:pPr fontAlgn="ctr"/>
            <a:r>
              <a:rPr lang="bg-BG" sz="2000" dirty="0" smtClean="0">
                <a:latin typeface="Arial" pitchFamily="34" charset="0"/>
                <a:cs typeface="Arial" pitchFamily="34" charset="0"/>
              </a:rPr>
              <a:t>Чл. 90, ал. 1, т. 8. поради непредвидени обстоятелства е необходимо възлагането на допълнителна услуга или строителство на същия изпълнител при следните условия: </a:t>
            </a:r>
          </a:p>
          <a:p>
            <a:pPr fontAlgn="ctr"/>
            <a:r>
              <a:rPr lang="bg-BG" sz="2000" dirty="0" smtClean="0">
                <a:latin typeface="Arial" pitchFamily="34" charset="0"/>
                <a:cs typeface="Arial" pitchFamily="34" charset="0"/>
              </a:rPr>
              <a:t>а) допълнителната услуга или строителството не могат технически или икономически да се разделят от предмета на основния договор без значителни затруднения за възложителя или въпреки че могат да се разделят, са съществено необходими за изпълнението на поръчката; </a:t>
            </a:r>
          </a:p>
          <a:p>
            <a:pPr fontAlgn="ctr"/>
            <a:r>
              <a:rPr lang="bg-BG" sz="2000" dirty="0" smtClean="0">
                <a:latin typeface="Arial" pitchFamily="34" charset="0"/>
                <a:cs typeface="Arial" pitchFamily="34" charset="0"/>
              </a:rPr>
              <a:t>б) общата стойност на поръчките, с които се възлагат допълнителни услуги или строителство, не е повече от 50 на сто от стойността на основната поръчка; </a:t>
            </a:r>
          </a:p>
          <a:p>
            <a:r>
              <a:rPr lang="bg-BG" sz="2000" dirty="0" smtClean="0">
                <a:latin typeface="Arial" pitchFamily="34" charset="0"/>
                <a:cs typeface="Arial" pitchFamily="34" charset="0"/>
              </a:rPr>
              <a:t> §1, т.14б ДР ЗОП "Непредвидени обстоятелства" са обстоятелствата, включително от извънреден характер, възникнали след сключването на договора, независимо от волята на страните, които не са могли да бъдат предвидени и правят невъзможно изпълнението при договорените условия.</a:t>
            </a:r>
          </a:p>
          <a:p>
            <a:endParaRPr lang="bg-BG"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429000" y="685800"/>
            <a:ext cx="2362200" cy="731838"/>
          </a:xfrm>
        </p:spPr>
        <p:txBody>
          <a:bodyPr>
            <a:normAutofit/>
          </a:bodyPr>
          <a:lstStyle/>
          <a:p>
            <a:pPr eaLnBrk="1" hangingPunct="1"/>
            <a:r>
              <a:rPr lang="bg-BG" sz="2400" b="1" dirty="0" smtClean="0">
                <a:latin typeface="Arial" pitchFamily="34" charset="0"/>
                <a:cs typeface="Arial" pitchFamily="34" charset="0"/>
              </a:rPr>
              <a:t>Казус</a:t>
            </a:r>
            <a:endParaRPr lang="bg-BG" sz="2400" b="1" dirty="0" smtClean="0">
              <a:latin typeface="Arial" pitchFamily="34" charset="0"/>
              <a:cs typeface="Arial" pitchFamily="34" charset="0"/>
            </a:endParaRPr>
          </a:p>
        </p:txBody>
      </p:sp>
      <p:sp>
        <p:nvSpPr>
          <p:cNvPr id="13315" name="Rectangle 3"/>
          <p:cNvSpPr>
            <a:spLocks noGrp="1" noChangeArrowheads="1"/>
          </p:cNvSpPr>
          <p:nvPr>
            <p:ph idx="1"/>
          </p:nvPr>
        </p:nvSpPr>
        <p:spPr>
          <a:xfrm>
            <a:off x="457200" y="1447800"/>
            <a:ext cx="8229600" cy="4525963"/>
          </a:xfrm>
        </p:spPr>
        <p:txBody>
          <a:bodyPr>
            <a:normAutofit/>
          </a:bodyPr>
          <a:lstStyle/>
          <a:p>
            <a:pPr eaLnBrk="1" hangingPunct="1">
              <a:lnSpc>
                <a:spcPct val="90000"/>
              </a:lnSpc>
            </a:pPr>
            <a:r>
              <a:rPr lang="bg-BG" sz="2000" dirty="0" smtClean="0">
                <a:latin typeface="Arial" charset="0"/>
              </a:rPr>
              <a:t>Възложителят </a:t>
            </a:r>
            <a:r>
              <a:rPr lang="bg-BG" sz="2000" b="1" dirty="0" smtClean="0">
                <a:latin typeface="Arial" charset="0"/>
              </a:rPr>
              <a:t>(</a:t>
            </a:r>
            <a:r>
              <a:rPr lang="en-US" sz="2000" b="1" dirty="0" smtClean="0">
                <a:latin typeface="Arial" charset="0"/>
              </a:rPr>
              <a:t>X</a:t>
            </a:r>
            <a:r>
              <a:rPr lang="bg-BG" sz="2000" b="1" dirty="0" smtClean="0">
                <a:latin typeface="Arial" charset="0"/>
              </a:rPr>
              <a:t>)</a:t>
            </a:r>
            <a:r>
              <a:rPr lang="bg-BG" sz="2000" dirty="0" smtClean="0">
                <a:latin typeface="Arial" charset="0"/>
              </a:rPr>
              <a:t> е провел процедура за доставка на лекарства с десет обособени позиции. По две от позициите не са получени оферти и процедурата за тях е прекратена по чл. 39, ал. 1, т. 1 ЗОП.</a:t>
            </a:r>
          </a:p>
          <a:p>
            <a:pPr eaLnBrk="1" hangingPunct="1">
              <a:lnSpc>
                <a:spcPct val="90000"/>
              </a:lnSpc>
            </a:pPr>
            <a:r>
              <a:rPr lang="bg-BG" sz="2000" dirty="0" smtClean="0">
                <a:latin typeface="Arial" charset="0"/>
              </a:rPr>
              <a:t>Съвкупната стойност на прекратените позиции е на праговете позволяващи възлагане чрез публична покана.</a:t>
            </a:r>
          </a:p>
          <a:p>
            <a:pPr eaLnBrk="1" hangingPunct="1">
              <a:lnSpc>
                <a:spcPct val="90000"/>
              </a:lnSpc>
            </a:pPr>
            <a:r>
              <a:rPr lang="bg-BG" sz="2000" dirty="0" smtClean="0">
                <a:latin typeface="Arial" charset="0"/>
              </a:rPr>
              <a:t>На основание чл.90, ал.1, т.1 ЗОП за тези позиции може да се премине към договаряне без обявление.</a:t>
            </a:r>
          </a:p>
          <a:p>
            <a:pPr eaLnBrk="1" hangingPunct="1">
              <a:lnSpc>
                <a:spcPct val="90000"/>
              </a:lnSpc>
            </a:pPr>
            <a:endParaRPr lang="bg-BG" sz="2000" b="1" dirty="0" smtClean="0">
              <a:latin typeface="Arial" charset="0"/>
            </a:endParaRPr>
          </a:p>
          <a:p>
            <a:pPr algn="ctr" eaLnBrk="1" hangingPunct="1">
              <a:lnSpc>
                <a:spcPct val="90000"/>
              </a:lnSpc>
              <a:buNone/>
            </a:pPr>
            <a:r>
              <a:rPr lang="bg-BG" sz="2000" b="1" dirty="0" smtClean="0">
                <a:latin typeface="Arial" charset="0"/>
              </a:rPr>
              <a:t>ВЪПРОС</a:t>
            </a:r>
          </a:p>
          <a:p>
            <a:pPr eaLnBrk="1" hangingPunct="1">
              <a:lnSpc>
                <a:spcPct val="90000"/>
              </a:lnSpc>
            </a:pPr>
            <a:endParaRPr lang="bg-BG" sz="2000" b="1" dirty="0" smtClean="0">
              <a:latin typeface="Arial" charset="0"/>
            </a:endParaRPr>
          </a:p>
          <a:p>
            <a:pPr eaLnBrk="1" hangingPunct="1">
              <a:lnSpc>
                <a:spcPct val="90000"/>
              </a:lnSpc>
            </a:pPr>
            <a:r>
              <a:rPr lang="bg-BG" sz="2000" dirty="0" smtClean="0">
                <a:latin typeface="Arial" charset="0"/>
              </a:rPr>
              <a:t>Може ли Възложителят да пристъпи към публична покана или трябва да следва реда, валиден за цялата процедура и да пристъпи към следващата възможност-договаряне ?</a:t>
            </a:r>
          </a:p>
          <a:p>
            <a:pPr eaLnBrk="1" hangingPunct="1">
              <a:lnSpc>
                <a:spcPct val="90000"/>
              </a:lnSpc>
              <a:buClr>
                <a:srgbClr val="CC0000"/>
              </a:buClr>
              <a:buSzPct val="75000"/>
            </a:pPr>
            <a:endParaRPr lang="bg-BG" sz="2000" dirty="0" smtClean="0">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828800" y="762000"/>
            <a:ext cx="5181600" cy="731838"/>
          </a:xfrm>
        </p:spPr>
        <p:txBody>
          <a:bodyPr>
            <a:normAutofit/>
          </a:bodyPr>
          <a:lstStyle/>
          <a:p>
            <a:pPr eaLnBrk="1" hangingPunct="1"/>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14339" name="Rectangle 3"/>
          <p:cNvSpPr>
            <a:spLocks noGrp="1" noChangeArrowheads="1"/>
          </p:cNvSpPr>
          <p:nvPr>
            <p:ph idx="1"/>
          </p:nvPr>
        </p:nvSpPr>
        <p:spPr/>
        <p:txBody>
          <a:bodyPr>
            <a:normAutofit/>
          </a:bodyPr>
          <a:lstStyle/>
          <a:p>
            <a:pPr eaLnBrk="1" hangingPunct="1"/>
            <a:r>
              <a:rPr lang="bg-BG" sz="2000" dirty="0" smtClean="0">
                <a:latin typeface="Arial" charset="0"/>
              </a:rPr>
              <a:t>В описания случай Възложителят има две възможности: </a:t>
            </a:r>
          </a:p>
          <a:p>
            <a:pPr eaLnBrk="1" hangingPunct="1"/>
            <a:endParaRPr lang="bg-BG" sz="2000" dirty="0">
              <a:latin typeface="Arial" charset="0"/>
            </a:endParaRPr>
          </a:p>
          <a:p>
            <a:pPr eaLnBrk="1" hangingPunct="1"/>
            <a:r>
              <a:rPr lang="bg-BG" sz="2000" dirty="0" smtClean="0">
                <a:latin typeface="Arial" charset="0"/>
              </a:rPr>
              <a:t>Предвид факта, че стойността на доставката е в размер на 25 хил. лв. може да се премине към публикуване на публична покана. </a:t>
            </a:r>
          </a:p>
          <a:p>
            <a:pPr eaLnBrk="1" hangingPunct="1"/>
            <a:endParaRPr lang="bg-BG" sz="2000" dirty="0">
              <a:latin typeface="Arial" charset="0"/>
            </a:endParaRPr>
          </a:p>
          <a:p>
            <a:pPr eaLnBrk="1" hangingPunct="1"/>
            <a:r>
              <a:rPr lang="bg-BG" sz="2000" dirty="0" smtClean="0">
                <a:latin typeface="Arial" charset="0"/>
              </a:rPr>
              <a:t>Другата възможност е да се проведе процедура на договаряне без обявление, като това не е задължително.</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438400" y="762000"/>
            <a:ext cx="4495800" cy="655638"/>
          </a:xfrm>
        </p:spPr>
        <p:txBody>
          <a:bodyPr/>
          <a:lstStyle/>
          <a:p>
            <a:pPr>
              <a:lnSpc>
                <a:spcPct val="80000"/>
              </a:lnSpc>
            </a:pPr>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bg-BG" sz="2800" b="1" dirty="0" smtClean="0"/>
              <a:t/>
            </a:r>
            <a:br>
              <a:rPr lang="bg-BG" sz="2800" b="1" dirty="0" smtClean="0"/>
            </a:br>
            <a:r>
              <a:rPr lang="bg-BG" sz="2000" b="1" dirty="0" smtClean="0">
                <a:latin typeface="Arial" charset="0"/>
              </a:rPr>
              <a:t>Чл.90, ал.1, т.4 ЗОП</a:t>
            </a:r>
          </a:p>
        </p:txBody>
      </p:sp>
      <p:sp>
        <p:nvSpPr>
          <p:cNvPr id="15363" name="Rectangle 3"/>
          <p:cNvSpPr>
            <a:spLocks noGrp="1" noChangeArrowheads="1"/>
          </p:cNvSpPr>
          <p:nvPr>
            <p:ph idx="1"/>
          </p:nvPr>
        </p:nvSpPr>
        <p:spPr/>
        <p:txBody>
          <a:bodyPr>
            <a:noAutofit/>
          </a:bodyPr>
          <a:lstStyle/>
          <a:p>
            <a:pPr eaLnBrk="1" hangingPunct="1">
              <a:lnSpc>
                <a:spcPct val="80000"/>
              </a:lnSpc>
            </a:pPr>
            <a:r>
              <a:rPr lang="bg-BG" sz="2000" dirty="0" smtClean="0">
                <a:latin typeface="Arial" charset="0"/>
              </a:rPr>
              <a:t>Двама възложители питат дали могат да проведат процедура на договаряне без обявление със следните мотиви:</a:t>
            </a:r>
          </a:p>
          <a:p>
            <a:pPr eaLnBrk="1" hangingPunct="1">
              <a:lnSpc>
                <a:spcPct val="80000"/>
              </a:lnSpc>
            </a:pPr>
            <a:r>
              <a:rPr lang="bg-BG" sz="2000" dirty="0" smtClean="0">
                <a:latin typeface="Arial" charset="0"/>
              </a:rPr>
              <a:t>Първият възложител иска да извърши спешно укрепителни работи по брега на река, за да преодолее последиците от високите подпочвени води, които са активирали </a:t>
            </a:r>
            <a:r>
              <a:rPr lang="bg-BG" sz="2000" dirty="0" err="1" smtClean="0">
                <a:latin typeface="Arial" charset="0"/>
              </a:rPr>
              <a:t>свлачище</a:t>
            </a:r>
            <a:r>
              <a:rPr lang="bg-BG" sz="2000" dirty="0" smtClean="0">
                <a:latin typeface="Arial" charset="0"/>
              </a:rPr>
              <a:t>.</a:t>
            </a:r>
          </a:p>
          <a:p>
            <a:pPr eaLnBrk="1" hangingPunct="1">
              <a:lnSpc>
                <a:spcPct val="80000"/>
              </a:lnSpc>
            </a:pPr>
            <a:r>
              <a:rPr lang="bg-BG" sz="2000" dirty="0" smtClean="0">
                <a:latin typeface="Arial" charset="0"/>
              </a:rPr>
              <a:t>Вторият възложител иска да предприеме действия за почистване на коритото на река, за да се осигури свободно отвеждане на водите, които се очаква да се покачат.</a:t>
            </a:r>
          </a:p>
          <a:p>
            <a:pPr eaLnBrk="1" hangingPunct="1">
              <a:lnSpc>
                <a:spcPct val="80000"/>
              </a:lnSpc>
            </a:pPr>
            <a:r>
              <a:rPr lang="bg-BG" sz="2000" dirty="0" smtClean="0">
                <a:latin typeface="Arial" charset="0"/>
              </a:rPr>
              <a:t>И двамата възложители искат да се позоват на непреодолима сила и да се възползват от съкратените срокове. 		</a:t>
            </a:r>
            <a:endParaRPr lang="bg-BG" sz="2000" b="1" dirty="0" smtClean="0">
              <a:latin typeface="Arial" charset="0"/>
            </a:endParaRPr>
          </a:p>
          <a:p>
            <a:pPr eaLnBrk="1" hangingPunct="1">
              <a:lnSpc>
                <a:spcPct val="80000"/>
              </a:lnSpc>
              <a:buNone/>
            </a:pPr>
            <a:endParaRPr lang="bg-BG" sz="2000" b="1" dirty="0" smtClean="0">
              <a:latin typeface="Arial" charset="0"/>
            </a:endParaRPr>
          </a:p>
          <a:p>
            <a:pPr algn="ctr" eaLnBrk="1" hangingPunct="1">
              <a:lnSpc>
                <a:spcPct val="80000"/>
              </a:lnSpc>
              <a:buNone/>
            </a:pPr>
            <a:r>
              <a:rPr lang="bg-BG" sz="2000" b="1" dirty="0" smtClean="0">
                <a:latin typeface="Arial" charset="0"/>
              </a:rPr>
              <a:t>ВЪПРОС</a:t>
            </a:r>
          </a:p>
          <a:p>
            <a:pPr eaLnBrk="1" hangingPunct="1">
              <a:lnSpc>
                <a:spcPct val="80000"/>
              </a:lnSpc>
              <a:buNone/>
            </a:pPr>
            <a:endParaRPr lang="bg-BG" sz="2000" dirty="0" smtClean="0">
              <a:latin typeface="Arial" charset="0"/>
            </a:endParaRPr>
          </a:p>
          <a:p>
            <a:pPr eaLnBrk="1" hangingPunct="1">
              <a:lnSpc>
                <a:spcPct val="80000"/>
              </a:lnSpc>
            </a:pPr>
            <a:r>
              <a:rPr lang="bg-BG" sz="2000" dirty="0" smtClean="0">
                <a:latin typeface="Arial" charset="0"/>
              </a:rPr>
              <a:t>Допустимо ли е и в двата случая да се проведе договаряне без обявление въз основа на посочената разпоредба?</a:t>
            </a:r>
            <a:endParaRPr lang="bg-BG" sz="2000" b="1" dirty="0" smtClean="0">
              <a:latin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81000"/>
            <a:ext cx="8229600" cy="1143000"/>
          </a:xfrm>
        </p:spPr>
        <p:txBody>
          <a:bodyPr>
            <a:normAutofit/>
          </a:bodyPr>
          <a:lstStyle/>
          <a:p>
            <a:pPr>
              <a:lnSpc>
                <a:spcPct val="80000"/>
              </a:lnSpc>
            </a:pPr>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16387" name="Rectangle 3"/>
          <p:cNvSpPr>
            <a:spLocks noGrp="1" noChangeArrowheads="1"/>
          </p:cNvSpPr>
          <p:nvPr>
            <p:ph idx="1"/>
          </p:nvPr>
        </p:nvSpPr>
        <p:spPr>
          <a:xfrm>
            <a:off x="457200" y="1265237"/>
            <a:ext cx="8229600" cy="4525963"/>
          </a:xfrm>
        </p:spPr>
        <p:txBody>
          <a:bodyPr>
            <a:noAutofit/>
          </a:bodyPr>
          <a:lstStyle/>
          <a:p>
            <a:pPr eaLnBrk="1" hangingPunct="1">
              <a:lnSpc>
                <a:spcPct val="80000"/>
              </a:lnSpc>
              <a:buClr>
                <a:schemeClr val="hlink"/>
              </a:buClr>
              <a:buSzTx/>
              <a:buFont typeface="Wingdings" pitchFamily="2" charset="2"/>
              <a:buChar char="ü"/>
            </a:pPr>
            <a:r>
              <a:rPr lang="bg-BG" sz="2000" dirty="0" smtClean="0">
                <a:latin typeface="Arial" pitchFamily="34" charset="0"/>
                <a:cs typeface="Arial" pitchFamily="34" charset="0"/>
              </a:rPr>
              <a:t> Договарянето без обявление е най-непрозрачната процедура, предвидена в ЗОП. Поради това тя може да се приложи само при наличието на изрично посочени в закона условия.</a:t>
            </a:r>
          </a:p>
          <a:p>
            <a:pPr eaLnBrk="1" hangingPunct="1">
              <a:lnSpc>
                <a:spcPct val="80000"/>
              </a:lnSpc>
              <a:buClr>
                <a:schemeClr val="hlink"/>
              </a:buClr>
              <a:buSzTx/>
              <a:buFont typeface="Wingdings" pitchFamily="2" charset="2"/>
              <a:buChar char="ü"/>
            </a:pPr>
            <a:endParaRPr lang="bg-BG" sz="2000" dirty="0" smtClean="0">
              <a:latin typeface="Arial" pitchFamily="34" charset="0"/>
              <a:cs typeface="Arial" pitchFamily="34" charset="0"/>
            </a:endParaRPr>
          </a:p>
          <a:p>
            <a:pPr eaLnBrk="1" hangingPunct="1">
              <a:lnSpc>
                <a:spcPct val="80000"/>
              </a:lnSpc>
              <a:buClr>
                <a:schemeClr val="hlink"/>
              </a:buClr>
              <a:buSzTx/>
              <a:buFont typeface="Wingdings" pitchFamily="2" charset="2"/>
              <a:buChar char="ü"/>
            </a:pPr>
            <a:r>
              <a:rPr lang="bg-BG" sz="2000" dirty="0" smtClean="0">
                <a:latin typeface="Arial" pitchFamily="34" charset="0"/>
                <a:cs typeface="Arial" pitchFamily="34" charset="0"/>
              </a:rPr>
              <a:t> Позоваването на непреодолима сила изисква да са налице обстоятелства от извънреден характер, които Възложителят при полагане на дължимата грижа не е могъл или не е бил длъжен да предвиди или да предотврати /§ 1, т. 14 ДР на ЗОП/.</a:t>
            </a:r>
            <a:endParaRPr lang="en-US" sz="2000" dirty="0" smtClean="0">
              <a:latin typeface="Arial" pitchFamily="34" charset="0"/>
              <a:cs typeface="Arial" pitchFamily="34" charset="0"/>
            </a:endParaRPr>
          </a:p>
          <a:p>
            <a:pPr eaLnBrk="1" hangingPunct="1">
              <a:lnSpc>
                <a:spcPct val="80000"/>
              </a:lnSpc>
              <a:buClr>
                <a:schemeClr val="hlink"/>
              </a:buClr>
              <a:buSzTx/>
              <a:buFont typeface="Wingdings" pitchFamily="2" charset="2"/>
              <a:buChar char="ü"/>
            </a:pPr>
            <a:endParaRPr lang="bg-BG" sz="2000" dirty="0" smtClean="0">
              <a:latin typeface="Arial" pitchFamily="34" charset="0"/>
              <a:cs typeface="Arial" pitchFamily="34" charset="0"/>
            </a:endParaRPr>
          </a:p>
          <a:p>
            <a:pPr eaLnBrk="1" hangingPunct="1">
              <a:lnSpc>
                <a:spcPct val="80000"/>
              </a:lnSpc>
              <a:buClr>
                <a:schemeClr val="hlink"/>
              </a:buClr>
              <a:buSzTx/>
              <a:buFont typeface="Wingdings" pitchFamily="2" charset="2"/>
              <a:buChar char="ü"/>
            </a:pPr>
            <a:r>
              <a:rPr lang="bg-BG" sz="2000" dirty="0" smtClean="0">
                <a:latin typeface="Arial" pitchFamily="34" charset="0"/>
                <a:cs typeface="Arial" pitchFamily="34" charset="0"/>
              </a:rPr>
              <a:t> За първия възложител са налице основанията за провеждане на договаряне без обявление.</a:t>
            </a:r>
          </a:p>
          <a:p>
            <a:pPr eaLnBrk="1" hangingPunct="1">
              <a:lnSpc>
                <a:spcPct val="80000"/>
              </a:lnSpc>
              <a:buClr>
                <a:schemeClr val="hlink"/>
              </a:buClr>
              <a:buSzTx/>
              <a:buFont typeface="Wingdings" pitchFamily="2" charset="2"/>
              <a:buChar char="ü"/>
            </a:pPr>
            <a:endParaRPr lang="bg-BG" sz="2000" dirty="0" smtClean="0">
              <a:latin typeface="Arial" pitchFamily="34" charset="0"/>
              <a:cs typeface="Arial" pitchFamily="34" charset="0"/>
            </a:endParaRPr>
          </a:p>
          <a:p>
            <a:pPr eaLnBrk="1" hangingPunct="1">
              <a:lnSpc>
                <a:spcPct val="80000"/>
              </a:lnSpc>
              <a:buClr>
                <a:schemeClr val="hlink"/>
              </a:buClr>
              <a:buSzTx/>
              <a:buFont typeface="Wingdings" pitchFamily="2" charset="2"/>
              <a:buChar char="ü"/>
            </a:pPr>
            <a:r>
              <a:rPr lang="bg-BG" sz="2000" dirty="0" smtClean="0">
                <a:latin typeface="Arial" pitchFamily="34" charset="0"/>
                <a:cs typeface="Arial" pitchFamily="34" charset="0"/>
              </a:rPr>
              <a:t> За втория възложител </a:t>
            </a:r>
            <a:r>
              <a:rPr lang="bg-BG" sz="2000" i="1" dirty="0" smtClean="0">
                <a:latin typeface="Arial" pitchFamily="34" charset="0"/>
                <a:cs typeface="Arial" pitchFamily="34" charset="0"/>
              </a:rPr>
              <a:t>не възникват</a:t>
            </a:r>
            <a:r>
              <a:rPr lang="bg-BG" sz="2000" dirty="0" smtClean="0">
                <a:latin typeface="Arial" pitchFamily="34" charset="0"/>
                <a:cs typeface="Arial" pitchFamily="34" charset="0"/>
              </a:rPr>
              <a:t> основанията за договаряне без обявление. Описаната ситуация е резултат на лошо планиране и организиране на действия по своевременното възлагане на обществена поръчка.</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57200"/>
            <a:ext cx="8229600" cy="1143000"/>
          </a:xfrm>
        </p:spPr>
        <p:txBody>
          <a:bodyPr/>
          <a:lstStyle/>
          <a:p>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bg-BG" sz="2400" b="1" dirty="0" smtClean="0">
                <a:latin typeface="Arial" pitchFamily="34" charset="0"/>
                <a:cs typeface="Arial" pitchFamily="34" charset="0"/>
              </a:rPr>
              <a:t/>
            </a:r>
            <a:br>
              <a:rPr lang="bg-BG" sz="2400" b="1" dirty="0" smtClean="0">
                <a:latin typeface="Arial" pitchFamily="34" charset="0"/>
                <a:cs typeface="Arial" pitchFamily="34" charset="0"/>
              </a:rPr>
            </a:br>
            <a:r>
              <a:rPr lang="bg-BG" sz="2000" b="1" dirty="0" smtClean="0">
                <a:latin typeface="Arial" pitchFamily="34" charset="0"/>
                <a:cs typeface="Arial" pitchFamily="34" charset="0"/>
              </a:rPr>
              <a:t>Чл. 43, ал.1 ЗОП</a:t>
            </a:r>
          </a:p>
        </p:txBody>
      </p:sp>
      <p:sp>
        <p:nvSpPr>
          <p:cNvPr id="17411" name="Rectangle 3"/>
          <p:cNvSpPr>
            <a:spLocks noGrp="1" noChangeArrowheads="1"/>
          </p:cNvSpPr>
          <p:nvPr>
            <p:ph idx="1"/>
          </p:nvPr>
        </p:nvSpPr>
        <p:spPr>
          <a:xfrm>
            <a:off x="381000" y="1493837"/>
            <a:ext cx="8229600" cy="4525963"/>
          </a:xfrm>
        </p:spPr>
        <p:txBody>
          <a:bodyPr>
            <a:noAutofit/>
          </a:bodyPr>
          <a:lstStyle/>
          <a:p>
            <a:pPr eaLnBrk="1" hangingPunct="1"/>
            <a:r>
              <a:rPr lang="bg-BG" sz="2000" dirty="0" smtClean="0">
                <a:latin typeface="Arial" pitchFamily="34" charset="0"/>
                <a:cs typeface="Arial" pitchFamily="34" charset="0"/>
              </a:rPr>
              <a:t>Възложителят </a:t>
            </a:r>
            <a:r>
              <a:rPr lang="bg-BG" sz="2000" b="1" dirty="0" smtClean="0">
                <a:latin typeface="Arial" pitchFamily="34" charset="0"/>
                <a:cs typeface="Arial" pitchFamily="34" charset="0"/>
              </a:rPr>
              <a:t>(</a:t>
            </a:r>
            <a:r>
              <a:rPr lang="en-US" sz="2000" b="1" dirty="0" smtClean="0">
                <a:latin typeface="Arial" pitchFamily="34" charset="0"/>
                <a:cs typeface="Arial" pitchFamily="34" charset="0"/>
              </a:rPr>
              <a:t>X</a:t>
            </a:r>
            <a:r>
              <a:rPr lang="bg-BG" sz="2000" b="1" dirty="0" smtClean="0">
                <a:latin typeface="Arial" pitchFamily="34" charset="0"/>
                <a:cs typeface="Arial" pitchFamily="34" charset="0"/>
              </a:rPr>
              <a:t>)</a:t>
            </a:r>
            <a:r>
              <a:rPr lang="bg-BG" sz="2000" dirty="0" smtClean="0">
                <a:latin typeface="Arial" pitchFamily="34" charset="0"/>
                <a:cs typeface="Arial" pitchFamily="34" charset="0"/>
              </a:rPr>
              <a:t> желае да сключи договор за доставка на течно гориво, което не се предлага от стоковите борси. Горивото се произвежда само от един производител, но се продава от множество дистрибутори. </a:t>
            </a:r>
          </a:p>
          <a:p>
            <a:pPr eaLnBrk="1" hangingPunct="1"/>
            <a:r>
              <a:rPr lang="bg-BG" sz="2000" dirty="0" smtClean="0">
                <a:latin typeface="Arial" pitchFamily="34" charset="0"/>
                <a:cs typeface="Arial" pitchFamily="34" charset="0"/>
              </a:rPr>
              <a:t>Динамиката в цените на горивата води до промяна в цената на производителя всяка седмица. Освен това, възложителя изразходва различно количество гориво всеки месец и не може да посочи общото количество, което ще му е необходимо за срока на изпълнение на договора. </a:t>
            </a:r>
          </a:p>
          <a:p>
            <a:pPr eaLnBrk="1" hangingPunct="1"/>
            <a:endParaRPr lang="bg-BG" sz="2000" b="1" dirty="0" smtClean="0">
              <a:latin typeface="Arial" pitchFamily="34" charset="0"/>
              <a:cs typeface="Arial" pitchFamily="34" charset="0"/>
            </a:endParaRPr>
          </a:p>
          <a:p>
            <a:pPr algn="ctr" eaLnBrk="1" hangingPunct="1">
              <a:buNone/>
            </a:pPr>
            <a:r>
              <a:rPr lang="bg-BG" sz="2000" b="1" dirty="0" smtClean="0">
                <a:latin typeface="Arial" pitchFamily="34" charset="0"/>
                <a:cs typeface="Arial" pitchFamily="34" charset="0"/>
              </a:rPr>
              <a:t>ВЪПРОС</a:t>
            </a:r>
          </a:p>
          <a:p>
            <a:pPr eaLnBrk="1" hangingPunct="1">
              <a:buNone/>
            </a:pPr>
            <a:endParaRPr lang="bg-BG" sz="2000" dirty="0" smtClean="0">
              <a:latin typeface="Arial" pitchFamily="34" charset="0"/>
              <a:cs typeface="Arial" pitchFamily="34" charset="0"/>
            </a:endParaRPr>
          </a:p>
          <a:p>
            <a:pPr eaLnBrk="1" hangingPunct="1"/>
            <a:r>
              <a:rPr lang="bg-BG" sz="2000" dirty="0" smtClean="0">
                <a:latin typeface="Arial" pitchFamily="34" charset="0"/>
                <a:cs typeface="Arial" pitchFamily="34" charset="0"/>
              </a:rPr>
              <a:t>Какви са възможностите на Възложителя да сключи дългосрочен договор с изпълнител?</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81000"/>
            <a:ext cx="8229600" cy="1143000"/>
          </a:xfrm>
        </p:spPr>
        <p:txBody>
          <a:bodyPr>
            <a:normAutofit/>
          </a:bodyPr>
          <a:lstStyle/>
          <a:p>
            <a:pPr>
              <a:lnSpc>
                <a:spcPct val="80000"/>
              </a:lnSpc>
            </a:pPr>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18435" name="Rectangle 3"/>
          <p:cNvSpPr>
            <a:spLocks noGrp="1" noChangeArrowheads="1"/>
          </p:cNvSpPr>
          <p:nvPr>
            <p:ph idx="1"/>
          </p:nvPr>
        </p:nvSpPr>
        <p:spPr/>
        <p:txBody>
          <a:bodyPr>
            <a:normAutofit/>
          </a:bodyPr>
          <a:lstStyle/>
          <a:p>
            <a:pPr eaLnBrk="1" hangingPunct="1">
              <a:lnSpc>
                <a:spcPct val="80000"/>
              </a:lnSpc>
              <a:buClr>
                <a:schemeClr val="hlink"/>
              </a:buClr>
              <a:buSzPct val="85000"/>
              <a:buFont typeface="Wingdings" pitchFamily="2" charset="2"/>
              <a:buChar char="ü"/>
            </a:pPr>
            <a:r>
              <a:rPr lang="bg-BG" sz="2000" dirty="0" smtClean="0">
                <a:latin typeface="Arial" charset="0"/>
              </a:rPr>
              <a:t> ЗОП не съдържа изискване цените по договорите за обществени поръчки да са твърдо определени.</a:t>
            </a:r>
          </a:p>
          <a:p>
            <a:pPr eaLnBrk="1" hangingPunct="1">
              <a:lnSpc>
                <a:spcPct val="80000"/>
              </a:lnSpc>
              <a:buClr>
                <a:schemeClr val="hlink"/>
              </a:buClr>
              <a:buSzPct val="85000"/>
            </a:pPr>
            <a:endParaRPr lang="bg-BG" sz="2000" dirty="0" smtClean="0">
              <a:latin typeface="Arial" charset="0"/>
            </a:endParaRPr>
          </a:p>
          <a:p>
            <a:pPr eaLnBrk="1" hangingPunct="1">
              <a:lnSpc>
                <a:spcPct val="80000"/>
              </a:lnSpc>
              <a:buClr>
                <a:schemeClr val="hlink"/>
              </a:buClr>
              <a:buSzPct val="85000"/>
              <a:buFont typeface="Wingdings" pitchFamily="2" charset="2"/>
              <a:buChar char="ü"/>
            </a:pPr>
            <a:r>
              <a:rPr lang="bg-BG" sz="2000" dirty="0" smtClean="0">
                <a:latin typeface="Arial" charset="0"/>
              </a:rPr>
              <a:t> Предвид изложеното, възложителят може да поиска оферти на база </a:t>
            </a:r>
            <a:r>
              <a:rPr lang="bg-BG" sz="2000" i="1" dirty="0" smtClean="0">
                <a:latin typeface="Arial" charset="0"/>
              </a:rPr>
              <a:t>определяема цена</a:t>
            </a:r>
            <a:r>
              <a:rPr lang="bg-BG" sz="2000" dirty="0" smtClean="0">
                <a:latin typeface="Arial" charset="0"/>
              </a:rPr>
              <a:t>. В тези случаи участниците трябва да предложат надценка или отстъпка /в % или абсолютна сума/ върху динамична база, която се определя на пазарна основа. </a:t>
            </a:r>
          </a:p>
          <a:p>
            <a:pPr eaLnBrk="1" hangingPunct="1">
              <a:lnSpc>
                <a:spcPct val="80000"/>
              </a:lnSpc>
              <a:buClr>
                <a:schemeClr val="hlink"/>
              </a:buClr>
              <a:buSzPct val="85000"/>
              <a:buFont typeface="Wingdings" pitchFamily="2" charset="2"/>
              <a:buChar char="ü"/>
            </a:pPr>
            <a:endParaRPr lang="bg-BG" sz="2000" dirty="0" smtClean="0">
              <a:latin typeface="Arial" charset="0"/>
            </a:endParaRPr>
          </a:p>
          <a:p>
            <a:pPr eaLnBrk="1" hangingPunct="1">
              <a:lnSpc>
                <a:spcPct val="80000"/>
              </a:lnSpc>
              <a:buClr>
                <a:schemeClr val="hlink"/>
              </a:buClr>
              <a:buSzPct val="85000"/>
              <a:buFont typeface="Wingdings" pitchFamily="2" charset="2"/>
              <a:buChar char="ü"/>
            </a:pPr>
            <a:r>
              <a:rPr lang="bg-BG" sz="2000" dirty="0" smtClean="0">
                <a:latin typeface="Arial" charset="0"/>
              </a:rPr>
              <a:t> Изпълнителят ще получава сума, чийто абсолютен размер или % няма да се променя.</a:t>
            </a:r>
          </a:p>
          <a:p>
            <a:pPr eaLnBrk="1" hangingPunct="1">
              <a:lnSpc>
                <a:spcPct val="80000"/>
              </a:lnSpc>
              <a:buClr>
                <a:srgbClr val="CC0000"/>
              </a:buClr>
              <a:buSzPct val="75000"/>
            </a:pPr>
            <a:endParaRPr lang="bg-BG" sz="20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533400"/>
            <a:ext cx="8229600" cy="1143000"/>
          </a:xfrm>
        </p:spPr>
        <p:txBody>
          <a:bodyPr/>
          <a:lstStyle/>
          <a:p>
            <a:pPr>
              <a:lnSpc>
                <a:spcPct val="80000"/>
              </a:lnSpc>
            </a:pPr>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bg-BG" sz="2400" b="1" dirty="0" smtClean="0">
                <a:latin typeface="Arial" pitchFamily="34" charset="0"/>
                <a:cs typeface="Arial" pitchFamily="34" charset="0"/>
              </a:rPr>
              <a:t/>
            </a:r>
            <a:br>
              <a:rPr lang="bg-BG" sz="2400" b="1" dirty="0" smtClean="0">
                <a:latin typeface="Arial" pitchFamily="34" charset="0"/>
                <a:cs typeface="Arial" pitchFamily="34" charset="0"/>
              </a:rPr>
            </a:br>
            <a:r>
              <a:rPr lang="bg-BG" sz="2000" b="1" dirty="0" smtClean="0">
                <a:latin typeface="Arial" pitchFamily="34" charset="0"/>
                <a:cs typeface="Arial" pitchFamily="34" charset="0"/>
              </a:rPr>
              <a:t>Чл.</a:t>
            </a:r>
            <a:r>
              <a:rPr lang="en-US" sz="2000" b="1" dirty="0" smtClean="0">
                <a:latin typeface="Arial" pitchFamily="34" charset="0"/>
                <a:cs typeface="Arial" pitchFamily="34" charset="0"/>
              </a:rPr>
              <a:t>25, </a:t>
            </a:r>
            <a:r>
              <a:rPr lang="bg-BG" sz="2000" b="1" dirty="0" smtClean="0">
                <a:latin typeface="Arial" pitchFamily="34" charset="0"/>
                <a:cs typeface="Arial" pitchFamily="34" charset="0"/>
              </a:rPr>
              <a:t>ал. 10 ЗОП</a:t>
            </a:r>
          </a:p>
        </p:txBody>
      </p:sp>
      <p:sp>
        <p:nvSpPr>
          <p:cNvPr id="19459" name="Rectangle 3"/>
          <p:cNvSpPr>
            <a:spLocks noGrp="1" noChangeArrowheads="1"/>
          </p:cNvSpPr>
          <p:nvPr>
            <p:ph idx="1"/>
          </p:nvPr>
        </p:nvSpPr>
        <p:spPr/>
        <p:txBody>
          <a:bodyPr>
            <a:normAutofit/>
          </a:bodyPr>
          <a:lstStyle/>
          <a:p>
            <a:pPr eaLnBrk="1" hangingPunct="1">
              <a:lnSpc>
                <a:spcPct val="80000"/>
              </a:lnSpc>
            </a:pPr>
            <a:r>
              <a:rPr lang="bg-BG" sz="2000" dirty="0" smtClean="0">
                <a:latin typeface="Arial" charset="0"/>
              </a:rPr>
              <a:t>В методика за оценка е посочено, че тези показателя опит и квалификация на ключовите експерти носи от 10 до 20 точки при класиране на участниците. </a:t>
            </a:r>
          </a:p>
          <a:p>
            <a:pPr eaLnBrk="1" hangingPunct="1">
              <a:lnSpc>
                <a:spcPct val="80000"/>
              </a:lnSpc>
            </a:pPr>
            <a:endParaRPr lang="bg-BG" sz="2000" b="1" dirty="0" smtClean="0">
              <a:latin typeface="Arial" charset="0"/>
            </a:endParaRPr>
          </a:p>
          <a:p>
            <a:pPr algn="ctr" eaLnBrk="1" hangingPunct="1">
              <a:lnSpc>
                <a:spcPct val="80000"/>
              </a:lnSpc>
              <a:buNone/>
            </a:pPr>
            <a:r>
              <a:rPr lang="bg-BG" sz="2000" b="1" dirty="0" smtClean="0">
                <a:latin typeface="Arial" charset="0"/>
              </a:rPr>
              <a:t>ВЪПРОСИ</a:t>
            </a:r>
          </a:p>
          <a:p>
            <a:pPr eaLnBrk="1" hangingPunct="1">
              <a:lnSpc>
                <a:spcPct val="80000"/>
              </a:lnSpc>
            </a:pPr>
            <a:endParaRPr lang="bg-BG" sz="2000" b="1" dirty="0" smtClean="0">
              <a:latin typeface="Arial" charset="0"/>
            </a:endParaRPr>
          </a:p>
          <a:p>
            <a:pPr eaLnBrk="1" hangingPunct="1">
              <a:lnSpc>
                <a:spcPct val="80000"/>
              </a:lnSpc>
            </a:pPr>
            <a:r>
              <a:rPr lang="bg-BG" sz="2000" dirty="0" smtClean="0">
                <a:latin typeface="Arial" charset="0"/>
              </a:rPr>
              <a:t>Допустимо ли е да бъдат използвани елементите, които доказват технически възможности и квалификация за оценка на подадените оферти?</a:t>
            </a:r>
          </a:p>
          <a:p>
            <a:pPr eaLnBrk="1" hangingPunct="1">
              <a:lnSpc>
                <a:spcPct val="80000"/>
              </a:lnSpc>
            </a:pPr>
            <a:endParaRPr lang="bg-BG" sz="2000" dirty="0" smtClean="0">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381000"/>
            <a:ext cx="8229600" cy="1143000"/>
          </a:xfrm>
        </p:spPr>
        <p:txBody>
          <a:bodyPr>
            <a:normAutofit/>
          </a:bodyPr>
          <a:lstStyle/>
          <a:p>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20483" name="Rectangle 3"/>
          <p:cNvSpPr>
            <a:spLocks noGrp="1" noChangeArrowheads="1"/>
          </p:cNvSpPr>
          <p:nvPr>
            <p:ph idx="1"/>
          </p:nvPr>
        </p:nvSpPr>
        <p:spPr>
          <a:xfrm>
            <a:off x="457200" y="1447800"/>
            <a:ext cx="8229600" cy="4525963"/>
          </a:xfrm>
        </p:spPr>
        <p:txBody>
          <a:bodyPr>
            <a:normAutofit/>
          </a:bodyPr>
          <a:lstStyle/>
          <a:p>
            <a:pPr eaLnBrk="1" hangingPunct="1">
              <a:buClr>
                <a:schemeClr val="hlink"/>
              </a:buClr>
              <a:buSzTx/>
              <a:buFont typeface="Wingdings" pitchFamily="2" charset="2"/>
              <a:buChar char="ü"/>
            </a:pPr>
            <a:r>
              <a:rPr lang="bg-BG" sz="2000" b="1" dirty="0" smtClean="0">
                <a:latin typeface="Arial" charset="0"/>
              </a:rPr>
              <a:t> </a:t>
            </a:r>
            <a:r>
              <a:rPr lang="bg-BG" sz="2000" dirty="0" smtClean="0">
                <a:latin typeface="Arial" charset="0"/>
              </a:rPr>
              <a:t>Показателите, чрез които се доказват икономическо и финансово състояние; технически възможности и квалификация на кандидатите и/или участниците, могат да послужат като основание за допускане или недопускане до участие.</a:t>
            </a:r>
          </a:p>
          <a:p>
            <a:pPr eaLnBrk="1" hangingPunct="1">
              <a:buClr>
                <a:schemeClr val="hlink"/>
              </a:buClr>
              <a:buSzTx/>
            </a:pPr>
            <a:endParaRPr lang="bg-BG" sz="2000" i="1" dirty="0" smtClean="0">
              <a:latin typeface="Arial" charset="0"/>
            </a:endParaRPr>
          </a:p>
          <a:p>
            <a:pPr eaLnBrk="1" hangingPunct="1">
              <a:buClr>
                <a:schemeClr val="hlink"/>
              </a:buClr>
              <a:buSzTx/>
              <a:buFont typeface="Wingdings" pitchFamily="2" charset="2"/>
              <a:buChar char="ü"/>
            </a:pPr>
            <a:r>
              <a:rPr lang="bg-BG" sz="2000" i="1" dirty="0" smtClean="0">
                <a:latin typeface="Arial" charset="0"/>
              </a:rPr>
              <a:t> Те не са елемент от технологията за оценка на офертите.</a:t>
            </a:r>
          </a:p>
          <a:p>
            <a:pPr eaLnBrk="1" hangingPunct="1">
              <a:buClr>
                <a:schemeClr val="hlink"/>
              </a:buClr>
              <a:buSzTx/>
              <a:buFont typeface="Wingdings" pitchFamily="2" charset="2"/>
              <a:buChar char="ü"/>
            </a:pPr>
            <a:endParaRPr lang="bg-BG" sz="2000" i="1" dirty="0" smtClean="0">
              <a:latin typeface="Arial" charset="0"/>
            </a:endParaRPr>
          </a:p>
          <a:p>
            <a:pPr eaLnBrk="1" hangingPunct="1">
              <a:buClr>
                <a:schemeClr val="hlink"/>
              </a:buClr>
              <a:buSzTx/>
              <a:buFont typeface="Wingdings" pitchFamily="2" charset="2"/>
              <a:buChar char="ü"/>
            </a:pPr>
            <a:r>
              <a:rPr lang="bg-BG" sz="2000" dirty="0" smtClean="0">
                <a:latin typeface="Arial" charset="0"/>
              </a:rPr>
              <a:t> Чрез тях се поставят минимално приемливите прагове, отсяващи онези кандидати или участници, които притежават изискваните качества. Тези, които могат да отговорят на изискванията, след това се съревновават за спечелването на ОП.</a:t>
            </a:r>
          </a:p>
          <a:p>
            <a:pPr eaLnBrk="1" hangingPunct="1">
              <a:buClr>
                <a:srgbClr val="CC0000"/>
              </a:buClr>
              <a:buSzPct val="75000"/>
            </a:pPr>
            <a:endParaRPr lang="bg-BG" sz="2000" dirty="0" smtClean="0">
              <a:latin typeface="Arial" charset="0"/>
            </a:endParaRPr>
          </a:p>
          <a:p>
            <a:pPr eaLnBrk="1" hangingPunct="1">
              <a:buClr>
                <a:srgbClr val="CC0000"/>
              </a:buClr>
              <a:buSzPct val="75000"/>
              <a:buFont typeface="Wingdings" pitchFamily="2" charset="2"/>
              <a:buChar char="v"/>
            </a:pPr>
            <a:endParaRPr lang="bg-BG" sz="2000" b="1"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533400"/>
            <a:ext cx="8229600" cy="1143000"/>
          </a:xfrm>
        </p:spPr>
        <p:txBody>
          <a:bodyPr/>
          <a:lstStyle/>
          <a:p>
            <a:pPr>
              <a:lnSpc>
                <a:spcPct val="80000"/>
              </a:lnSpc>
            </a:pPr>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en-US" sz="2400" b="1" dirty="0" smtClean="0">
                <a:latin typeface="Arial" pitchFamily="34" charset="0"/>
                <a:cs typeface="Arial" pitchFamily="34" charset="0"/>
              </a:rPr>
              <a:t/>
            </a:r>
            <a:br>
              <a:rPr lang="en-US" sz="2400" b="1" dirty="0" smtClean="0">
                <a:latin typeface="Arial" pitchFamily="34" charset="0"/>
                <a:cs typeface="Arial" pitchFamily="34" charset="0"/>
              </a:rPr>
            </a:br>
            <a:r>
              <a:rPr lang="bg-BG" sz="2000" b="1" dirty="0" smtClean="0">
                <a:latin typeface="Arial" pitchFamily="34" charset="0"/>
                <a:cs typeface="Arial" pitchFamily="34" charset="0"/>
              </a:rPr>
              <a:t>Чл.51 </a:t>
            </a:r>
            <a:r>
              <a:rPr lang="bg-BG" sz="2000" b="1" dirty="0" smtClean="0">
                <a:latin typeface="Arial" pitchFamily="34" charset="0"/>
                <a:cs typeface="Arial" pitchFamily="34" charset="0"/>
              </a:rPr>
              <a:t>ЗОП</a:t>
            </a:r>
            <a:endParaRPr lang="bg-BG" sz="1400" b="1" dirty="0" smtClean="0">
              <a:latin typeface="Arial" pitchFamily="34" charset="0"/>
              <a:cs typeface="Arial" pitchFamily="34" charset="0"/>
            </a:endParaRPr>
          </a:p>
        </p:txBody>
      </p:sp>
      <p:sp>
        <p:nvSpPr>
          <p:cNvPr id="19459" name="Rectangle 3"/>
          <p:cNvSpPr>
            <a:spLocks noGrp="1" noChangeArrowheads="1"/>
          </p:cNvSpPr>
          <p:nvPr>
            <p:ph idx="1"/>
          </p:nvPr>
        </p:nvSpPr>
        <p:spPr/>
        <p:txBody>
          <a:bodyPr>
            <a:normAutofit/>
          </a:bodyPr>
          <a:lstStyle/>
          <a:p>
            <a:pPr eaLnBrk="1" hangingPunct="1">
              <a:lnSpc>
                <a:spcPct val="80000"/>
              </a:lnSpc>
              <a:buClr>
                <a:srgbClr val="CC0000"/>
              </a:buClr>
              <a:buSzPct val="75000"/>
            </a:pPr>
            <a:endParaRPr lang="en-US" sz="2000" b="1" dirty="0" smtClean="0">
              <a:latin typeface="Arial" pitchFamily="34" charset="0"/>
              <a:cs typeface="Arial" pitchFamily="34" charset="0"/>
            </a:endParaRPr>
          </a:p>
          <a:p>
            <a:pPr eaLnBrk="1" hangingPunct="1">
              <a:lnSpc>
                <a:spcPct val="80000"/>
              </a:lnSpc>
            </a:pPr>
            <a:r>
              <a:rPr lang="bg-BG" sz="2000" dirty="0" smtClean="0">
                <a:latin typeface="Arial" pitchFamily="34" charset="0"/>
                <a:cs typeface="Arial" pitchFamily="34" charset="0"/>
              </a:rPr>
              <a:t>В обявлението е посочено, че ключовите експерти на участниците трябва да владеят български и английски език. Не са посочени минимални нива, както и документи, с които участниците да докажат изпълнението на изискването.  </a:t>
            </a:r>
          </a:p>
          <a:p>
            <a:pPr eaLnBrk="1" hangingPunct="1">
              <a:lnSpc>
                <a:spcPct val="80000"/>
              </a:lnSpc>
            </a:pPr>
            <a:endParaRPr lang="bg-BG" sz="2000" b="1" dirty="0" smtClean="0">
              <a:latin typeface="Arial" pitchFamily="34" charset="0"/>
              <a:cs typeface="Arial" pitchFamily="34" charset="0"/>
            </a:endParaRPr>
          </a:p>
          <a:p>
            <a:pPr algn="ctr" eaLnBrk="1" hangingPunct="1">
              <a:lnSpc>
                <a:spcPct val="80000"/>
              </a:lnSpc>
              <a:buNone/>
            </a:pPr>
            <a:r>
              <a:rPr lang="bg-BG" sz="2000" b="1" dirty="0" smtClean="0">
                <a:latin typeface="Arial" pitchFamily="34" charset="0"/>
                <a:cs typeface="Arial" pitchFamily="34" charset="0"/>
              </a:rPr>
              <a:t>ВЪПРОСИ</a:t>
            </a:r>
          </a:p>
          <a:p>
            <a:pPr eaLnBrk="1" hangingPunct="1">
              <a:lnSpc>
                <a:spcPct val="80000"/>
              </a:lnSpc>
            </a:pPr>
            <a:endParaRPr lang="bg-BG" sz="2000" b="1" dirty="0" smtClean="0">
              <a:latin typeface="Arial" pitchFamily="34" charset="0"/>
              <a:cs typeface="Arial" pitchFamily="34" charset="0"/>
            </a:endParaRPr>
          </a:p>
          <a:p>
            <a:r>
              <a:rPr lang="bg-BG" sz="2000" dirty="0" smtClean="0">
                <a:latin typeface="Arial" pitchFamily="34" charset="0"/>
                <a:cs typeface="Arial" pitchFamily="34" charset="0"/>
              </a:rPr>
              <a:t>Правомерни ли са действията на възложителя?</a:t>
            </a:r>
          </a:p>
          <a:p>
            <a:pPr eaLnBrk="1" hangingPunct="1">
              <a:lnSpc>
                <a:spcPct val="80000"/>
              </a:lnSpc>
            </a:pPr>
            <a:endParaRPr lang="bg-BG" sz="20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9" name="Picture 6"/>
          <p:cNvPicPr>
            <a:picLocks noChangeAspect="1" noChangeArrowheads="1"/>
          </p:cNvPicPr>
          <p:nvPr/>
        </p:nvPicPr>
        <p:blipFill>
          <a:blip r:embed="rId3" cstate="print"/>
          <a:srcRect/>
          <a:stretch>
            <a:fillRect/>
          </a:stretch>
        </p:blipFill>
        <p:spPr bwMode="auto">
          <a:xfrm>
            <a:off x="0" y="762000"/>
            <a:ext cx="91440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381000"/>
            <a:ext cx="8229600" cy="1143000"/>
          </a:xfrm>
        </p:spPr>
        <p:txBody>
          <a:bodyPr>
            <a:normAutofit/>
          </a:bodyPr>
          <a:lstStyle/>
          <a:p>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20483" name="Rectangle 3"/>
          <p:cNvSpPr>
            <a:spLocks noGrp="1" noChangeArrowheads="1"/>
          </p:cNvSpPr>
          <p:nvPr>
            <p:ph idx="1"/>
          </p:nvPr>
        </p:nvSpPr>
        <p:spPr/>
        <p:txBody>
          <a:bodyPr>
            <a:normAutofit/>
          </a:bodyPr>
          <a:lstStyle/>
          <a:p>
            <a:pPr eaLnBrk="1" hangingPunct="1"/>
            <a:r>
              <a:rPr lang="bg-BG" sz="2000" dirty="0" smtClean="0">
                <a:latin typeface="Arial" pitchFamily="34" charset="0"/>
                <a:cs typeface="Arial" pitchFamily="34" charset="0"/>
              </a:rPr>
              <a:t>Чл. 25. (2) Обявлението за обществена поръчка трябва да съдържа най-малко следната информация:</a:t>
            </a:r>
          </a:p>
          <a:p>
            <a:pPr eaLnBrk="1" hangingPunct="1">
              <a:buNone/>
            </a:pPr>
            <a:endParaRPr lang="bg-BG" sz="2000" dirty="0" smtClean="0">
              <a:latin typeface="Arial" pitchFamily="34" charset="0"/>
              <a:cs typeface="Arial" pitchFamily="34" charset="0"/>
            </a:endParaRPr>
          </a:p>
          <a:p>
            <a:pPr eaLnBrk="1" hangingPunct="1"/>
            <a:r>
              <a:rPr lang="bg-BG" sz="2000" dirty="0" smtClean="0">
                <a:latin typeface="Arial" pitchFamily="34" charset="0"/>
                <a:cs typeface="Arial" pitchFamily="34" charset="0"/>
              </a:rPr>
              <a:t>6. критериите за подбор, </a:t>
            </a:r>
            <a:r>
              <a:rPr lang="bg-BG" sz="2000" b="1" dirty="0" smtClean="0">
                <a:latin typeface="Arial" pitchFamily="34" charset="0"/>
                <a:cs typeface="Arial" pitchFamily="34" charset="0"/>
              </a:rPr>
              <a:t>включващи минимални изисквания за икономическото и финансовото състояние на кандидата или участника, техническите му възможности и квалификация, когато възложителят определя такива, както и посочване на документите, с които те се доказват</a:t>
            </a:r>
            <a:r>
              <a:rPr lang="bg-BG" sz="2000" dirty="0" smtClean="0">
                <a:latin typeface="Arial" pitchFamily="34" charset="0"/>
                <a:cs typeface="Arial" pitchFamily="34" charset="0"/>
              </a:rPr>
              <a:t>;</a:t>
            </a:r>
            <a:r>
              <a:rPr lang="en-US" sz="2000" dirty="0" smtClean="0">
                <a:latin typeface="Arial" pitchFamily="34" charset="0"/>
                <a:cs typeface="Arial" pitchFamily="34" charset="0"/>
              </a:rPr>
              <a:t> </a:t>
            </a:r>
          </a:p>
          <a:p>
            <a:pPr eaLnBrk="1" hangingPunct="1">
              <a:buClr>
                <a:srgbClr val="CC0000"/>
              </a:buClr>
              <a:buSzPct val="75000"/>
              <a:buFont typeface="Wingdings" pitchFamily="2" charset="2"/>
              <a:buChar char="v"/>
            </a:pPr>
            <a:endParaRPr lang="bg-BG" sz="40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a:lnSpc>
                <a:spcPct val="80000"/>
              </a:lnSpc>
            </a:pPr>
            <a:r>
              <a:rPr lang="bg-BG" sz="2400" b="1" dirty="0" smtClean="0">
                <a:latin typeface="Arial" pitchFamily="34" charset="0"/>
                <a:cs typeface="Arial" pitchFamily="34" charset="0"/>
              </a:rPr>
              <a:t>КАЗУС</a:t>
            </a:r>
            <a:endParaRPr lang="bg-BG" sz="2400" b="1" dirty="0" smtClean="0">
              <a:latin typeface="Arial" pitchFamily="34" charset="0"/>
              <a:cs typeface="Arial" pitchFamily="34" charset="0"/>
            </a:endParaRPr>
          </a:p>
        </p:txBody>
      </p:sp>
      <p:sp>
        <p:nvSpPr>
          <p:cNvPr id="21507" name="Rectangle 3"/>
          <p:cNvSpPr>
            <a:spLocks noGrp="1" noChangeArrowheads="1"/>
          </p:cNvSpPr>
          <p:nvPr>
            <p:ph idx="1"/>
          </p:nvPr>
        </p:nvSpPr>
        <p:spPr>
          <a:xfrm>
            <a:off x="457200" y="1143000"/>
            <a:ext cx="8229600" cy="5181600"/>
          </a:xfrm>
        </p:spPr>
        <p:txBody>
          <a:bodyPr>
            <a:noAutofit/>
          </a:bodyPr>
          <a:lstStyle/>
          <a:p>
            <a:pPr eaLnBrk="1" hangingPunct="1">
              <a:lnSpc>
                <a:spcPct val="80000"/>
              </a:lnSpc>
            </a:pPr>
            <a:r>
              <a:rPr lang="bg-BG" sz="1800" dirty="0" smtClean="0">
                <a:latin typeface="Arial" pitchFamily="34" charset="0"/>
                <a:cs typeface="Arial" pitchFamily="34" charset="0"/>
              </a:rPr>
              <a:t>Възложител се нуждае от бързи периодични доставки на консумативи. В документацията за участие той е включил изискване, участниците да имат не по-малко от три търговски обекта или склада на територията на общината. </a:t>
            </a:r>
          </a:p>
          <a:p>
            <a:pPr eaLnBrk="1" hangingPunct="1">
              <a:lnSpc>
                <a:spcPct val="80000"/>
              </a:lnSpc>
            </a:pPr>
            <a:endParaRPr lang="bg-BG" sz="1800" b="1" dirty="0" smtClean="0">
              <a:latin typeface="Arial" pitchFamily="34" charset="0"/>
              <a:cs typeface="Arial" pitchFamily="34" charset="0"/>
            </a:endParaRPr>
          </a:p>
          <a:p>
            <a:pPr algn="ctr" eaLnBrk="1" hangingPunct="1">
              <a:lnSpc>
                <a:spcPct val="80000"/>
              </a:lnSpc>
              <a:buNone/>
            </a:pPr>
            <a:r>
              <a:rPr lang="bg-BG" sz="1800" b="1" dirty="0" smtClean="0">
                <a:latin typeface="Arial" pitchFamily="34" charset="0"/>
                <a:cs typeface="Arial" pitchFamily="34" charset="0"/>
              </a:rPr>
              <a:t>ВЪПРОС </a:t>
            </a:r>
          </a:p>
          <a:p>
            <a:pPr eaLnBrk="1" hangingPunct="1">
              <a:lnSpc>
                <a:spcPct val="80000"/>
              </a:lnSpc>
            </a:pPr>
            <a:r>
              <a:rPr lang="bg-BG" sz="1800" dirty="0" smtClean="0">
                <a:latin typeface="Arial" pitchFamily="34" charset="0"/>
                <a:cs typeface="Arial" pitchFamily="34" charset="0"/>
              </a:rPr>
              <a:t>Посоченото изискване ограничава ли участието на лица в процедурата?</a:t>
            </a:r>
          </a:p>
          <a:p>
            <a:pPr eaLnBrk="1" hangingPunct="1">
              <a:lnSpc>
                <a:spcPct val="80000"/>
              </a:lnSpc>
              <a:spcBef>
                <a:spcPct val="0"/>
              </a:spcBef>
              <a:buClrTx/>
              <a:buSzTx/>
              <a:buFontTx/>
              <a:buNone/>
            </a:pPr>
            <a:endParaRPr lang="bg-BG" sz="1800" b="1" dirty="0" smtClean="0">
              <a:latin typeface="Arial" pitchFamily="34" charset="0"/>
              <a:cs typeface="Arial" pitchFamily="34" charset="0"/>
            </a:endParaRPr>
          </a:p>
          <a:p>
            <a:pPr algn="ctr" eaLnBrk="1" hangingPunct="1">
              <a:lnSpc>
                <a:spcPct val="80000"/>
              </a:lnSpc>
              <a:spcBef>
                <a:spcPct val="0"/>
              </a:spcBef>
              <a:buClrTx/>
              <a:buSzTx/>
              <a:buFontTx/>
              <a:buNone/>
            </a:pPr>
            <a:r>
              <a:rPr lang="bg-BG" sz="2400" b="1" dirty="0" smtClean="0">
                <a:latin typeface="Arial" pitchFamily="34" charset="0"/>
                <a:cs typeface="Arial" pitchFamily="34" charset="0"/>
              </a:rPr>
              <a:t>ДОПЪЛНИТЕЛЕН КАЗУС</a:t>
            </a:r>
          </a:p>
          <a:p>
            <a:pPr algn="ctr" eaLnBrk="1" hangingPunct="1">
              <a:lnSpc>
                <a:spcPct val="80000"/>
              </a:lnSpc>
              <a:spcBef>
                <a:spcPct val="0"/>
              </a:spcBef>
              <a:buClrTx/>
              <a:buSzTx/>
              <a:buFontTx/>
              <a:buNone/>
            </a:pPr>
            <a:endParaRPr lang="bg-BG" sz="1800" dirty="0" smtClean="0">
              <a:latin typeface="Arial" pitchFamily="34" charset="0"/>
              <a:cs typeface="Arial" pitchFamily="34" charset="0"/>
            </a:endParaRPr>
          </a:p>
          <a:p>
            <a:pPr eaLnBrk="1" hangingPunct="1">
              <a:lnSpc>
                <a:spcPct val="80000"/>
              </a:lnSpc>
            </a:pPr>
            <a:r>
              <a:rPr lang="bg-BG" sz="1800" dirty="0" smtClean="0">
                <a:latin typeface="Arial" pitchFamily="34" charset="0"/>
                <a:cs typeface="Arial" pitchFamily="34" charset="0"/>
              </a:rPr>
              <a:t>Същото изискване е поставено при провеждане на процедура за избор на снабдител на горива чрез карти, като е посочено, че изпълнителят трябва да има изградена мрежа от бензиностанции, отдалечени една от друга на не повече от 10 км. и чиито брой трябва да е не по-малко от 10 за територията на общината.</a:t>
            </a:r>
          </a:p>
          <a:p>
            <a:pPr eaLnBrk="1" hangingPunct="1">
              <a:lnSpc>
                <a:spcPct val="80000"/>
              </a:lnSpc>
            </a:pPr>
            <a:endParaRPr lang="bg-BG" sz="1800" b="1" dirty="0" smtClean="0">
              <a:latin typeface="Arial" pitchFamily="34" charset="0"/>
              <a:cs typeface="Arial" pitchFamily="34" charset="0"/>
            </a:endParaRPr>
          </a:p>
          <a:p>
            <a:pPr algn="ctr" eaLnBrk="1" hangingPunct="1">
              <a:lnSpc>
                <a:spcPct val="80000"/>
              </a:lnSpc>
              <a:buNone/>
            </a:pPr>
            <a:r>
              <a:rPr lang="bg-BG" sz="1800" b="1" dirty="0" smtClean="0">
                <a:latin typeface="Arial" pitchFamily="34" charset="0"/>
                <a:cs typeface="Arial" pitchFamily="34" charset="0"/>
              </a:rPr>
              <a:t>ВЪПРОС</a:t>
            </a:r>
          </a:p>
          <a:p>
            <a:pPr eaLnBrk="1" hangingPunct="1">
              <a:lnSpc>
                <a:spcPct val="80000"/>
              </a:lnSpc>
            </a:pPr>
            <a:r>
              <a:rPr lang="bg-BG" sz="1800" dirty="0" smtClean="0">
                <a:latin typeface="Arial" pitchFamily="34" charset="0"/>
                <a:cs typeface="Arial" pitchFamily="34" charset="0"/>
              </a:rPr>
              <a:t>Налице ли е ограничение в този случай?</a:t>
            </a:r>
            <a:endParaRPr lang="bg-BG" sz="18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81000"/>
            <a:ext cx="8229600" cy="1143000"/>
          </a:xfrm>
        </p:spPr>
        <p:txBody>
          <a:bodyPr>
            <a:normAutofit/>
          </a:bodyPr>
          <a:lstStyle/>
          <a:p>
            <a:pPr>
              <a:lnSpc>
                <a:spcPct val="80000"/>
              </a:lnSpc>
            </a:pPr>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22531" name="Rectangle 3"/>
          <p:cNvSpPr>
            <a:spLocks noGrp="1" noChangeArrowheads="1"/>
          </p:cNvSpPr>
          <p:nvPr>
            <p:ph idx="1"/>
          </p:nvPr>
        </p:nvSpPr>
        <p:spPr>
          <a:xfrm>
            <a:off x="457200" y="1219200"/>
            <a:ext cx="8229600" cy="4876800"/>
          </a:xfrm>
        </p:spPr>
        <p:txBody>
          <a:bodyPr>
            <a:noAutofit/>
          </a:bodyPr>
          <a:lstStyle/>
          <a:p>
            <a:pPr eaLnBrk="1" hangingPunct="1">
              <a:lnSpc>
                <a:spcPct val="80000"/>
              </a:lnSpc>
              <a:buClr>
                <a:schemeClr val="bg2"/>
              </a:buClr>
            </a:pPr>
            <a:r>
              <a:rPr lang="bg-BG" sz="1800" dirty="0" smtClean="0">
                <a:latin typeface="Arial" charset="0"/>
              </a:rPr>
              <a:t>Съгласно чл.25, ал.5 ЗОП, Възложителят няма право да включва в решението, обявлението или документацията условия и изисквания, ограничаващи необосновано участието на лица в процедурите.</a:t>
            </a:r>
          </a:p>
          <a:p>
            <a:pPr eaLnBrk="1" hangingPunct="1">
              <a:lnSpc>
                <a:spcPct val="80000"/>
              </a:lnSpc>
              <a:buNone/>
            </a:pPr>
            <a:r>
              <a:rPr lang="bg-BG" sz="1800" dirty="0" smtClean="0">
                <a:latin typeface="Arial" charset="0"/>
              </a:rPr>
              <a:t>	</a:t>
            </a:r>
          </a:p>
          <a:p>
            <a:pPr eaLnBrk="1" hangingPunct="1">
              <a:lnSpc>
                <a:spcPct val="80000"/>
              </a:lnSpc>
              <a:buClr>
                <a:schemeClr val="bg2"/>
              </a:buClr>
            </a:pPr>
            <a:r>
              <a:rPr lang="bg-BG" sz="1800" dirty="0" smtClean="0">
                <a:latin typeface="Arial" charset="0"/>
              </a:rPr>
              <a:t>Чрез поставяне на условие за брой обекти, той лишава различни доставчици да разработят оферти и това може да се приеме като ограничаващо условие.</a:t>
            </a:r>
          </a:p>
          <a:p>
            <a:pPr eaLnBrk="1" hangingPunct="1">
              <a:lnSpc>
                <a:spcPct val="80000"/>
              </a:lnSpc>
              <a:buClr>
                <a:schemeClr val="bg2"/>
              </a:buClr>
              <a:buNone/>
            </a:pPr>
            <a:r>
              <a:rPr lang="bg-BG" sz="1800" dirty="0" smtClean="0">
                <a:latin typeface="Arial" charset="0"/>
              </a:rPr>
              <a:t>	</a:t>
            </a:r>
          </a:p>
          <a:p>
            <a:pPr eaLnBrk="1" hangingPunct="1">
              <a:lnSpc>
                <a:spcPct val="80000"/>
              </a:lnSpc>
              <a:buClr>
                <a:schemeClr val="bg2"/>
              </a:buClr>
            </a:pPr>
            <a:r>
              <a:rPr lang="bg-BG" sz="1800" dirty="0" smtClean="0">
                <a:latin typeface="Arial" charset="0"/>
              </a:rPr>
              <a:t>Правилният подход изисква Възложителят да постави </a:t>
            </a:r>
            <a:r>
              <a:rPr lang="bg-BG" sz="1800" i="1" dirty="0" smtClean="0">
                <a:latin typeface="Arial" charset="0"/>
              </a:rPr>
              <a:t>изискване за </a:t>
            </a:r>
            <a:r>
              <a:rPr lang="bg-BG" sz="1800" i="1" dirty="0" err="1" smtClean="0">
                <a:latin typeface="Arial" charset="0"/>
              </a:rPr>
              <a:t>срочност</a:t>
            </a:r>
            <a:r>
              <a:rPr lang="bg-BG" sz="1800" dirty="0" smtClean="0">
                <a:latin typeface="Arial" charset="0"/>
              </a:rPr>
              <a:t> /например 1 ден считано от датата на заявката/, а участниците сами да преценят възможностите си да го изпълнят. </a:t>
            </a:r>
          </a:p>
          <a:p>
            <a:pPr eaLnBrk="1" hangingPunct="1">
              <a:lnSpc>
                <a:spcPct val="80000"/>
              </a:lnSpc>
            </a:pPr>
            <a:endParaRPr lang="bg-BG" sz="1800" dirty="0" smtClean="0">
              <a:latin typeface="Arial" charset="0"/>
            </a:endParaRPr>
          </a:p>
          <a:p>
            <a:pPr algn="ctr" eaLnBrk="1" hangingPunct="1">
              <a:lnSpc>
                <a:spcPct val="80000"/>
              </a:lnSpc>
              <a:buNone/>
            </a:pPr>
            <a:r>
              <a:rPr lang="bg-BG" sz="2400" b="1" dirty="0" smtClean="0">
                <a:latin typeface="Arial" charset="0"/>
              </a:rPr>
              <a:t>ОТГОВОР НА  ДОПЪЛНИТЕЛЕН КАЗУС</a:t>
            </a:r>
          </a:p>
          <a:p>
            <a:pPr eaLnBrk="1" hangingPunct="1">
              <a:lnSpc>
                <a:spcPct val="80000"/>
              </a:lnSpc>
            </a:pPr>
            <a:endParaRPr lang="bg-BG" sz="1800" dirty="0" smtClean="0">
              <a:latin typeface="Arial" charset="0"/>
            </a:endParaRPr>
          </a:p>
          <a:p>
            <a:pPr eaLnBrk="1" hangingPunct="1">
              <a:lnSpc>
                <a:spcPct val="80000"/>
              </a:lnSpc>
              <a:buClr>
                <a:schemeClr val="bg2"/>
              </a:buClr>
            </a:pPr>
            <a:r>
              <a:rPr lang="bg-BG" sz="1800" dirty="0" smtClean="0">
                <a:latin typeface="Arial" charset="0"/>
              </a:rPr>
              <a:t>В много случаи отговорите на привидно сходни въпроси зависят от конкретния предмет на процедурата. В случая, Възложителят е в правото си да изисква определена плътност на търговските обекти, защото сам ще пътува до тях за да зарежда автомобилите си, а това означава, че от този факт зависят разходите му за транспорт.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457200"/>
            <a:ext cx="8229600" cy="1143000"/>
          </a:xfrm>
        </p:spPr>
        <p:txBody>
          <a:bodyPr/>
          <a:lstStyle/>
          <a:p>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bg-BG" sz="2400" b="1" dirty="0" smtClean="0">
                <a:latin typeface="Arial" pitchFamily="34" charset="0"/>
                <a:cs typeface="Arial" pitchFamily="34" charset="0"/>
              </a:rPr>
              <a:t/>
            </a:r>
            <a:br>
              <a:rPr lang="bg-BG" sz="2400" b="1" dirty="0" smtClean="0">
                <a:latin typeface="Arial" pitchFamily="34" charset="0"/>
                <a:cs typeface="Arial" pitchFamily="34" charset="0"/>
              </a:rPr>
            </a:br>
            <a:r>
              <a:rPr lang="bg-BG" sz="2000" b="1" dirty="0" smtClean="0">
                <a:latin typeface="Arial" pitchFamily="34" charset="0"/>
                <a:cs typeface="Arial" pitchFamily="34" charset="0"/>
              </a:rPr>
              <a:t>Чл.32, ал.1 ЗОП</a:t>
            </a:r>
          </a:p>
        </p:txBody>
      </p:sp>
      <p:sp>
        <p:nvSpPr>
          <p:cNvPr id="23555" name="Rectangle 3"/>
          <p:cNvSpPr>
            <a:spLocks noGrp="1" noChangeArrowheads="1"/>
          </p:cNvSpPr>
          <p:nvPr>
            <p:ph idx="1"/>
          </p:nvPr>
        </p:nvSpPr>
        <p:spPr/>
        <p:txBody>
          <a:bodyPr>
            <a:noAutofit/>
          </a:bodyPr>
          <a:lstStyle/>
          <a:p>
            <a:pPr eaLnBrk="1" hangingPunct="1"/>
            <a:r>
              <a:rPr lang="bg-BG" sz="2000" dirty="0" smtClean="0">
                <a:latin typeface="Arial" charset="0"/>
              </a:rPr>
              <a:t>Двама възложители обявяват две независими обществени поръчки. Първият от тях е посочил в документацията, че ще доставя двигатели за градски автобуси Мерцедес Бенц – 1260. </a:t>
            </a:r>
          </a:p>
          <a:p>
            <a:pPr eaLnBrk="1" hangingPunct="1"/>
            <a:r>
              <a:rPr lang="bg-BG" sz="2000" dirty="0" smtClean="0">
                <a:latin typeface="Arial" charset="0"/>
              </a:rPr>
              <a:t>Вторият възложител е обявил доставка на 20 автомобила Опел Астра или еквивалентен, за нуждите на ръководената от него администрация.</a:t>
            </a:r>
          </a:p>
          <a:p>
            <a:pPr eaLnBrk="1" hangingPunct="1"/>
            <a:endParaRPr lang="bg-BG" sz="2000" b="1" dirty="0" smtClean="0">
              <a:latin typeface="Arial" charset="0"/>
            </a:endParaRPr>
          </a:p>
          <a:p>
            <a:pPr algn="ctr" eaLnBrk="1" hangingPunct="1">
              <a:spcBef>
                <a:spcPct val="0"/>
              </a:spcBef>
              <a:buClrTx/>
              <a:buSzTx/>
              <a:buFontTx/>
              <a:buNone/>
            </a:pPr>
            <a:r>
              <a:rPr lang="bg-BG" sz="2000" b="1" dirty="0" smtClean="0">
                <a:latin typeface="Arial" charset="0"/>
              </a:rPr>
              <a:t>ВЪПРОСИ </a:t>
            </a:r>
          </a:p>
          <a:p>
            <a:pPr eaLnBrk="1" hangingPunct="1">
              <a:spcBef>
                <a:spcPct val="0"/>
              </a:spcBef>
              <a:buClrTx/>
              <a:buSzTx/>
              <a:buFontTx/>
              <a:buNone/>
            </a:pPr>
            <a:endParaRPr lang="bg-BG" sz="2000" b="1" dirty="0" smtClean="0">
              <a:latin typeface="Arial" charset="0"/>
            </a:endParaRPr>
          </a:p>
          <a:p>
            <a:pPr>
              <a:spcBef>
                <a:spcPct val="0"/>
              </a:spcBef>
            </a:pPr>
            <a:r>
              <a:rPr lang="bg-BG" sz="2000" dirty="0" smtClean="0">
                <a:latin typeface="Arial" charset="0"/>
              </a:rPr>
              <a:t>Имат ли право възложителите да посочват в спецификациите си марките и моделите на оборудването?</a:t>
            </a:r>
          </a:p>
          <a:p>
            <a:pPr eaLnBrk="1" hangingPunct="1"/>
            <a:r>
              <a:rPr lang="bg-BG" sz="2000" dirty="0" smtClean="0">
                <a:latin typeface="Arial" charset="0"/>
              </a:rPr>
              <a:t>Има ли разлика в начина, по който двамата възложители са обявили условията и това ще се отрази ли на тълкуването за допустимост? </a:t>
            </a:r>
            <a:endParaRPr lang="bg-BG" sz="2000" b="1" dirty="0" smtClean="0">
              <a:latin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457200" y="762000"/>
            <a:ext cx="8229600" cy="838200"/>
          </a:xfrm>
        </p:spPr>
        <p:txBody>
          <a:bodyPr>
            <a:normAutofit/>
          </a:bodyPr>
          <a:lstStyle/>
          <a:p>
            <a:pPr algn="ctr" eaLnBrk="1" hangingPunct="1">
              <a:buClr>
                <a:srgbClr val="CC0000"/>
              </a:buClr>
              <a:buSzPct val="75000"/>
              <a:buNone/>
            </a:pPr>
            <a:r>
              <a:rPr lang="bg-BG" sz="2400" b="1" dirty="0" smtClean="0">
                <a:latin typeface="Arial" pitchFamily="34" charset="0"/>
                <a:cs typeface="Arial" pitchFamily="34" charset="0"/>
              </a:rPr>
              <a:t>КАЗУС</a:t>
            </a:r>
            <a:endParaRPr lang="bg-BG" sz="2400" b="1" dirty="0" smtClean="0">
              <a:latin typeface="Arial" pitchFamily="34" charset="0"/>
              <a:cs typeface="Arial" pitchFamily="34" charset="0"/>
            </a:endParaRPr>
          </a:p>
          <a:p>
            <a:pPr algn="ctr" eaLnBrk="1" hangingPunct="1">
              <a:buClr>
                <a:srgbClr val="CC0000"/>
              </a:buClr>
              <a:buSzPct val="75000"/>
              <a:buNone/>
            </a:pPr>
            <a:r>
              <a:rPr lang="bg-BG" sz="2000" b="1" dirty="0" smtClean="0">
                <a:latin typeface="Arial" pitchFamily="34" charset="0"/>
                <a:cs typeface="Arial" pitchFamily="34" charset="0"/>
              </a:rPr>
              <a:t>Чл.32, ал.1 ЗОП</a:t>
            </a:r>
            <a:endParaRPr lang="bg-BG" sz="2000" dirty="0" smtClean="0">
              <a:latin typeface="Arial" pitchFamily="34" charset="0"/>
              <a:cs typeface="Arial" pitchFamily="34" charset="0"/>
            </a:endParaRPr>
          </a:p>
        </p:txBody>
      </p:sp>
      <p:pic>
        <p:nvPicPr>
          <p:cNvPr id="4" name="Picture 5"/>
          <p:cNvPicPr>
            <a:picLocks noChangeAspect="1" noChangeArrowheads="1"/>
          </p:cNvPicPr>
          <p:nvPr/>
        </p:nvPicPr>
        <p:blipFill>
          <a:blip r:embed="rId3" cstate="print"/>
          <a:srcRect/>
          <a:stretch>
            <a:fillRect/>
          </a:stretch>
        </p:blipFill>
        <p:spPr bwMode="auto">
          <a:xfrm>
            <a:off x="228600" y="1752599"/>
            <a:ext cx="8686800" cy="28194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381000"/>
            <a:ext cx="8229600" cy="1143000"/>
          </a:xfrm>
        </p:spPr>
        <p:txBody>
          <a:bodyPr>
            <a:normAutofit/>
          </a:bodyPr>
          <a:lstStyle/>
          <a:p>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24579" name="Rectangle 3"/>
          <p:cNvSpPr>
            <a:spLocks noGrp="1" noChangeArrowheads="1"/>
          </p:cNvSpPr>
          <p:nvPr>
            <p:ph idx="1"/>
          </p:nvPr>
        </p:nvSpPr>
        <p:spPr/>
        <p:txBody>
          <a:bodyPr>
            <a:normAutofit/>
          </a:bodyPr>
          <a:lstStyle/>
          <a:p>
            <a:pPr eaLnBrk="1" hangingPunct="1">
              <a:buClr>
                <a:srgbClr val="CC0000"/>
              </a:buClr>
              <a:buSzPct val="75000"/>
            </a:pPr>
            <a:r>
              <a:rPr lang="bg-BG" sz="2000" dirty="0" smtClean="0">
                <a:latin typeface="Arial" charset="0"/>
              </a:rPr>
              <a:t>Чл. 32, ал. 2 ЗОП – в техническите спецификации не трябва да се посочва модел, източник, марка, патент, тип, произход и др., които насочват към определен изпълнител. В изключителни случаи това се допуска, само ако след позоваването се добавят думите </a:t>
            </a:r>
            <a:r>
              <a:rPr lang="bg-BG" sz="2000" i="1" dirty="0" smtClean="0">
                <a:latin typeface="Arial" charset="0"/>
              </a:rPr>
              <a:t>“или</a:t>
            </a:r>
            <a:r>
              <a:rPr lang="bg-BG" sz="2000" dirty="0" smtClean="0">
                <a:latin typeface="Arial" charset="0"/>
              </a:rPr>
              <a:t> </a:t>
            </a:r>
            <a:r>
              <a:rPr lang="bg-BG" sz="2000" i="1" dirty="0" smtClean="0">
                <a:latin typeface="Arial" charset="0"/>
              </a:rPr>
              <a:t>еквивалентно”.</a:t>
            </a:r>
          </a:p>
          <a:p>
            <a:pPr eaLnBrk="1" hangingPunct="1">
              <a:buClr>
                <a:schemeClr val="bg2"/>
              </a:buClr>
              <a:buFont typeface="Wingdings" pitchFamily="2" charset="2"/>
              <a:buChar char="q"/>
            </a:pPr>
            <a:endParaRPr lang="bg-BG" sz="2000" i="1" dirty="0" smtClean="0">
              <a:latin typeface="Arial" charset="0"/>
            </a:endParaRPr>
          </a:p>
          <a:p>
            <a:pPr eaLnBrk="1" hangingPunct="1">
              <a:buClr>
                <a:schemeClr val="hlink"/>
              </a:buClr>
              <a:buSzTx/>
              <a:buFont typeface="Wingdings" pitchFamily="2" charset="2"/>
              <a:buChar char="ü"/>
            </a:pPr>
            <a:r>
              <a:rPr lang="bg-BG" sz="2000" dirty="0" smtClean="0">
                <a:latin typeface="Arial" charset="0"/>
              </a:rPr>
              <a:t> Първият възложител не е нарушил забраната. Той разполага с определени активи, които трябва да бъдат описани, за да се даде ясна представа за това, което се очаква да му бъде предложено. </a:t>
            </a:r>
          </a:p>
          <a:p>
            <a:pPr eaLnBrk="1" hangingPunct="1">
              <a:buClr>
                <a:schemeClr val="hlink"/>
              </a:buClr>
              <a:buSzTx/>
              <a:buFont typeface="Wingdings" pitchFamily="2" charset="2"/>
              <a:buChar char="ü"/>
            </a:pPr>
            <a:endParaRPr lang="bg-BG" sz="2000" dirty="0" smtClean="0">
              <a:latin typeface="Arial" charset="0"/>
            </a:endParaRPr>
          </a:p>
          <a:p>
            <a:pPr eaLnBrk="1" hangingPunct="1">
              <a:buClr>
                <a:schemeClr val="hlink"/>
              </a:buClr>
              <a:buSzTx/>
              <a:buFont typeface="Wingdings" pitchFamily="2" charset="2"/>
              <a:buChar char="ü"/>
            </a:pPr>
            <a:r>
              <a:rPr lang="bg-BG" sz="2000" dirty="0" smtClean="0">
                <a:latin typeface="Arial" charset="0"/>
              </a:rPr>
              <a:t> Вторият възложител е допуснал абсолютно нарушение на ЗОП и неговата процедура е съществено опорочена.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533400"/>
            <a:ext cx="8229600" cy="1143000"/>
          </a:xfrm>
        </p:spPr>
        <p:txBody>
          <a:bodyPr>
            <a:normAutofit/>
          </a:bodyPr>
          <a:lstStyle/>
          <a:p>
            <a:pPr>
              <a:lnSpc>
                <a:spcPct val="80000"/>
              </a:lnSpc>
            </a:pPr>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bg-BG" sz="2400" b="1" dirty="0" smtClean="0">
                <a:latin typeface="Arial" pitchFamily="34" charset="0"/>
                <a:cs typeface="Arial" pitchFamily="34" charset="0"/>
              </a:rPr>
              <a:t/>
            </a:r>
            <a:br>
              <a:rPr lang="bg-BG" sz="2400" b="1" dirty="0" smtClean="0">
                <a:latin typeface="Arial" pitchFamily="34" charset="0"/>
                <a:cs typeface="Arial" pitchFamily="34" charset="0"/>
              </a:rPr>
            </a:br>
            <a:r>
              <a:rPr lang="bg-BG" sz="2000" b="1" dirty="0" smtClean="0">
                <a:latin typeface="Arial" pitchFamily="34" charset="0"/>
                <a:cs typeface="Arial" pitchFamily="34" charset="0"/>
              </a:rPr>
              <a:t>Чл.58а, ал.6 ЗОП</a:t>
            </a:r>
          </a:p>
        </p:txBody>
      </p:sp>
      <p:sp>
        <p:nvSpPr>
          <p:cNvPr id="25603" name="Rectangle 3"/>
          <p:cNvSpPr>
            <a:spLocks noGrp="1" noChangeArrowheads="1"/>
          </p:cNvSpPr>
          <p:nvPr>
            <p:ph idx="1"/>
          </p:nvPr>
        </p:nvSpPr>
        <p:spPr/>
        <p:txBody>
          <a:bodyPr/>
          <a:lstStyle/>
          <a:p>
            <a:pPr eaLnBrk="1" hangingPunct="1">
              <a:lnSpc>
                <a:spcPct val="80000"/>
              </a:lnSpc>
            </a:pPr>
            <a:r>
              <a:rPr lang="bg-BG" sz="2000" dirty="0" smtClean="0">
                <a:latin typeface="Arial" charset="0"/>
              </a:rPr>
              <a:t>В процедура с предмет “</a:t>
            </a:r>
            <a:r>
              <a:rPr lang="bg-BG" sz="2000" dirty="0" err="1" smtClean="0">
                <a:latin typeface="Arial" charset="0"/>
              </a:rPr>
              <a:t>кетъринг</a:t>
            </a:r>
            <a:r>
              <a:rPr lang="bg-BG" sz="2000" dirty="0" smtClean="0">
                <a:latin typeface="Arial" charset="0"/>
              </a:rPr>
              <a:t>”, към офертата участниците са предоставили мостри. Мострите са на пакетирани хранителни продукти, кутии и опаковки за съхранение и устройства за вакуумиране. След приключване на процедурата участниците желаят да получат мострите си обратно.</a:t>
            </a:r>
          </a:p>
          <a:p>
            <a:pPr eaLnBrk="1" hangingPunct="1">
              <a:lnSpc>
                <a:spcPct val="80000"/>
              </a:lnSpc>
              <a:spcBef>
                <a:spcPct val="0"/>
              </a:spcBef>
              <a:buClrTx/>
              <a:buSzTx/>
              <a:buFontTx/>
              <a:buNone/>
            </a:pPr>
            <a:endParaRPr lang="bg-BG" sz="2000" b="1" dirty="0" smtClean="0">
              <a:latin typeface="Arial" charset="0"/>
            </a:endParaRPr>
          </a:p>
          <a:p>
            <a:pPr algn="ctr" eaLnBrk="1" hangingPunct="1">
              <a:lnSpc>
                <a:spcPct val="80000"/>
              </a:lnSpc>
              <a:spcBef>
                <a:spcPct val="0"/>
              </a:spcBef>
              <a:buClrTx/>
              <a:buSzTx/>
              <a:buFontTx/>
              <a:buNone/>
            </a:pPr>
            <a:r>
              <a:rPr lang="bg-BG" sz="2000" b="1" dirty="0" smtClean="0">
                <a:latin typeface="Arial" charset="0"/>
              </a:rPr>
              <a:t>ВЪПРОС</a:t>
            </a:r>
          </a:p>
          <a:p>
            <a:pPr eaLnBrk="1" hangingPunct="1">
              <a:lnSpc>
                <a:spcPct val="80000"/>
              </a:lnSpc>
              <a:spcBef>
                <a:spcPct val="0"/>
              </a:spcBef>
              <a:buClrTx/>
              <a:buSzTx/>
              <a:buFontTx/>
              <a:buNone/>
            </a:pPr>
            <a:endParaRPr lang="bg-BG" sz="2000" b="1" dirty="0" smtClean="0">
              <a:latin typeface="Arial" charset="0"/>
            </a:endParaRPr>
          </a:p>
          <a:p>
            <a:pPr>
              <a:lnSpc>
                <a:spcPct val="80000"/>
              </a:lnSpc>
              <a:spcBef>
                <a:spcPct val="0"/>
              </a:spcBef>
            </a:pPr>
            <a:r>
              <a:rPr lang="bg-BG" sz="2000" dirty="0" smtClean="0">
                <a:latin typeface="Arial" charset="0"/>
              </a:rPr>
              <a:t>Трябва ли възложителят да върне на участниците мострите, предвид разпоредбата на чл. 58, ал. 6 ЗОП?</a:t>
            </a:r>
            <a:endParaRPr lang="bg-BG" sz="2000" b="1" dirty="0" smtClean="0">
              <a:latin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304800"/>
            <a:ext cx="8229600" cy="1143000"/>
          </a:xfrm>
        </p:spPr>
        <p:txBody>
          <a:bodyPr>
            <a:normAutofit/>
          </a:bodyPr>
          <a:lstStyle/>
          <a:p>
            <a:pPr>
              <a:lnSpc>
                <a:spcPct val="80000"/>
              </a:lnSpc>
            </a:pPr>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26627" name="Rectangle 3"/>
          <p:cNvSpPr>
            <a:spLocks noGrp="1" noChangeArrowheads="1"/>
          </p:cNvSpPr>
          <p:nvPr>
            <p:ph idx="1"/>
          </p:nvPr>
        </p:nvSpPr>
        <p:spPr>
          <a:xfrm>
            <a:off x="457200" y="1143000"/>
            <a:ext cx="8382000" cy="4525963"/>
          </a:xfrm>
        </p:spPr>
        <p:txBody>
          <a:bodyPr>
            <a:noAutofit/>
          </a:bodyPr>
          <a:lstStyle/>
          <a:p>
            <a:pPr eaLnBrk="1" hangingPunct="1">
              <a:lnSpc>
                <a:spcPct val="80000"/>
              </a:lnSpc>
              <a:buClr>
                <a:srgbClr val="CC0000"/>
              </a:buClr>
              <a:buSzPct val="75000"/>
            </a:pPr>
            <a:r>
              <a:rPr lang="bg-BG" sz="2000" u="sng" dirty="0" smtClean="0">
                <a:latin typeface="Arial" charset="0"/>
              </a:rPr>
              <a:t>В документацията за участие се посочва дали да бъдат върнати или задържани, приложените към офертата мостри.</a:t>
            </a:r>
          </a:p>
          <a:p>
            <a:pPr eaLnBrk="1" hangingPunct="1">
              <a:lnSpc>
                <a:spcPct val="80000"/>
              </a:lnSpc>
              <a:buClr>
                <a:schemeClr val="bg2"/>
              </a:buClr>
              <a:buFont typeface="Wingdings" pitchFamily="2" charset="2"/>
              <a:buChar char="q"/>
            </a:pPr>
            <a:endParaRPr lang="bg-BG" sz="2000" u="sng" dirty="0" smtClean="0">
              <a:latin typeface="Arial" charset="0"/>
            </a:endParaRPr>
          </a:p>
          <a:p>
            <a:pPr eaLnBrk="1" hangingPunct="1">
              <a:lnSpc>
                <a:spcPct val="80000"/>
              </a:lnSpc>
              <a:buClr>
                <a:schemeClr val="hlink"/>
              </a:buClr>
              <a:buSzTx/>
              <a:buFont typeface="Wingdings" pitchFamily="2" charset="2"/>
              <a:buChar char="ü"/>
            </a:pPr>
            <a:r>
              <a:rPr lang="bg-BG" sz="2000" dirty="0" smtClean="0">
                <a:latin typeface="Arial" charset="0"/>
              </a:rPr>
              <a:t> Не подлежат на връщане мостри, чиято цялост или опаковка при тестване е нарушена /напр.храни, хирургически ръкавици, тонер, бои и др.под./.</a:t>
            </a:r>
          </a:p>
          <a:p>
            <a:pPr eaLnBrk="1" hangingPunct="1">
              <a:lnSpc>
                <a:spcPct val="80000"/>
              </a:lnSpc>
              <a:buClr>
                <a:schemeClr val="hlink"/>
              </a:buClr>
              <a:buSzTx/>
              <a:buFont typeface="Wingdings" pitchFamily="2" charset="2"/>
              <a:buChar char="ü"/>
            </a:pPr>
            <a:endParaRPr lang="bg-BG" sz="2000" dirty="0" smtClean="0">
              <a:latin typeface="Arial" charset="0"/>
            </a:endParaRPr>
          </a:p>
          <a:p>
            <a:pPr eaLnBrk="1" hangingPunct="1">
              <a:lnSpc>
                <a:spcPct val="80000"/>
              </a:lnSpc>
              <a:buClr>
                <a:schemeClr val="hlink"/>
              </a:buClr>
              <a:buSzTx/>
              <a:buFont typeface="Wingdings" pitchFamily="2" charset="2"/>
              <a:buChar char="ü"/>
            </a:pPr>
            <a:r>
              <a:rPr lang="bg-BG" sz="2000" dirty="0" smtClean="0">
                <a:latin typeface="Arial" charset="0"/>
              </a:rPr>
              <a:t> Подлежат на връщане мостри, които не губят качествата си, като резултат от тяхното изследване /например апарати, машини, предмети за дълготрайна употреба/ и Възложителят не е посочил изрично, че ще ги задържи като доказателство.</a:t>
            </a:r>
          </a:p>
          <a:p>
            <a:pPr eaLnBrk="1" hangingPunct="1">
              <a:lnSpc>
                <a:spcPct val="80000"/>
              </a:lnSpc>
              <a:buClr>
                <a:schemeClr val="hlink"/>
              </a:buClr>
              <a:buSzTx/>
              <a:buFont typeface="Wingdings" pitchFamily="2" charset="2"/>
              <a:buChar char="ü"/>
            </a:pPr>
            <a:endParaRPr lang="bg-BG" sz="2000" dirty="0" smtClean="0">
              <a:latin typeface="Arial" charset="0"/>
            </a:endParaRPr>
          </a:p>
          <a:p>
            <a:pPr eaLnBrk="1" hangingPunct="1">
              <a:lnSpc>
                <a:spcPct val="80000"/>
              </a:lnSpc>
              <a:buClr>
                <a:schemeClr val="hlink"/>
              </a:buClr>
              <a:buSzTx/>
              <a:buFont typeface="Wingdings" pitchFamily="2" charset="2"/>
              <a:buChar char="ü"/>
            </a:pPr>
            <a:r>
              <a:rPr lang="bg-BG" sz="2000" dirty="0" smtClean="0">
                <a:latin typeface="Arial" charset="0"/>
              </a:rPr>
              <a:t> В случай, че мострите не могат да се запазят в срока определен за архивиране на останалите документи /например поради нетрайност или поради желание на участник да си ги получи/, следва да се осигури документална следа за техния вид, съдържание и характеристики: комисията изготвя протоколи, в които са описани мострите. </a:t>
            </a:r>
          </a:p>
          <a:p>
            <a:pPr eaLnBrk="1" hangingPunct="1">
              <a:lnSpc>
                <a:spcPct val="80000"/>
              </a:lnSpc>
              <a:buClr>
                <a:schemeClr val="bg2"/>
              </a:buClr>
            </a:pPr>
            <a:endParaRPr lang="bg-BG" sz="2000" dirty="0" smtClean="0">
              <a:latin typeface="Arial"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457200"/>
            <a:ext cx="8229600" cy="1143000"/>
          </a:xfrm>
        </p:spPr>
        <p:txBody>
          <a:bodyPr>
            <a:normAutofit/>
          </a:bodyPr>
          <a:lstStyle/>
          <a:p>
            <a:pPr>
              <a:lnSpc>
                <a:spcPct val="80000"/>
              </a:lnSpc>
            </a:pPr>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bg-BG" sz="2000" b="1" dirty="0" smtClean="0">
                <a:latin typeface="Arial" pitchFamily="34" charset="0"/>
                <a:cs typeface="Arial" pitchFamily="34" charset="0"/>
              </a:rPr>
              <a:t/>
            </a:r>
            <a:br>
              <a:rPr lang="bg-BG" sz="2000" b="1" dirty="0" smtClean="0">
                <a:latin typeface="Arial" pitchFamily="34" charset="0"/>
                <a:cs typeface="Arial" pitchFamily="34" charset="0"/>
              </a:rPr>
            </a:br>
            <a:r>
              <a:rPr lang="bg-BG" sz="2000" b="1" dirty="0" smtClean="0">
                <a:latin typeface="Arial" pitchFamily="34" charset="0"/>
                <a:cs typeface="Arial" pitchFamily="34" charset="0"/>
              </a:rPr>
              <a:t>Чл.34, ал.2 ЗОП</a:t>
            </a:r>
          </a:p>
        </p:txBody>
      </p:sp>
      <p:sp>
        <p:nvSpPr>
          <p:cNvPr id="27651" name="Rectangle 3"/>
          <p:cNvSpPr>
            <a:spLocks noGrp="1" noChangeArrowheads="1"/>
          </p:cNvSpPr>
          <p:nvPr>
            <p:ph idx="1"/>
          </p:nvPr>
        </p:nvSpPr>
        <p:spPr/>
        <p:txBody>
          <a:bodyPr>
            <a:normAutofit/>
          </a:bodyPr>
          <a:lstStyle/>
          <a:p>
            <a:pPr eaLnBrk="1" hangingPunct="1">
              <a:lnSpc>
                <a:spcPct val="80000"/>
              </a:lnSpc>
            </a:pPr>
            <a:r>
              <a:rPr lang="bg-BG" sz="2000" dirty="0" smtClean="0">
                <a:latin typeface="Arial" charset="0"/>
              </a:rPr>
              <a:t>В открита процедура с предмет извършване на строително-ремонтни работи, е определена </a:t>
            </a:r>
            <a:r>
              <a:rPr lang="ru-RU" sz="2000" dirty="0" err="1" smtClean="0"/>
              <a:t>комисия</a:t>
            </a:r>
            <a:r>
              <a:rPr lang="ru-RU" sz="2000" dirty="0" smtClean="0"/>
              <a:t> за </a:t>
            </a:r>
            <a:r>
              <a:rPr lang="ru-RU" sz="2000" dirty="0" err="1" smtClean="0"/>
              <a:t>провеждане</a:t>
            </a:r>
            <a:r>
              <a:rPr lang="ru-RU" sz="2000" dirty="0" smtClean="0"/>
              <a:t> на процедура за </a:t>
            </a:r>
            <a:r>
              <a:rPr lang="ru-RU" sz="2000" dirty="0" err="1" smtClean="0"/>
              <a:t>обществена</a:t>
            </a:r>
            <a:r>
              <a:rPr lang="ru-RU" sz="2000" dirty="0" smtClean="0"/>
              <a:t> </a:t>
            </a:r>
            <a:r>
              <a:rPr lang="ru-RU" sz="2000" dirty="0" err="1" smtClean="0"/>
              <a:t>поръчка</a:t>
            </a:r>
            <a:r>
              <a:rPr lang="ru-RU" sz="2000" dirty="0" smtClean="0"/>
              <a:t> в </a:t>
            </a:r>
            <a:r>
              <a:rPr lang="ru-RU" sz="2000" dirty="0" err="1" smtClean="0"/>
              <a:t>състав</a:t>
            </a:r>
            <a:r>
              <a:rPr lang="ru-RU" sz="2000" dirty="0" smtClean="0"/>
              <a:t> от 1 юрист</a:t>
            </a:r>
            <a:r>
              <a:rPr lang="bg-BG" sz="2000" dirty="0" smtClean="0">
                <a:latin typeface="Arial" charset="0"/>
              </a:rPr>
              <a:t>, 2-ма инженер, 1 външен експерт и двама икономисти. Трима от членовете на комисията считат, че  една от офертите трябва да се предложи за отстраняване, а другите трима , че офертата отговаря на изискванията на възложителя. </a:t>
            </a:r>
          </a:p>
          <a:p>
            <a:pPr eaLnBrk="1" hangingPunct="1">
              <a:lnSpc>
                <a:spcPct val="80000"/>
              </a:lnSpc>
              <a:spcBef>
                <a:spcPct val="0"/>
              </a:spcBef>
              <a:buClrTx/>
              <a:buSzTx/>
              <a:buFontTx/>
              <a:buNone/>
            </a:pPr>
            <a:endParaRPr lang="bg-BG" sz="2000" b="1" dirty="0" smtClean="0">
              <a:latin typeface="Arial" charset="0"/>
            </a:endParaRPr>
          </a:p>
          <a:p>
            <a:pPr algn="ctr" eaLnBrk="1" hangingPunct="1">
              <a:lnSpc>
                <a:spcPct val="80000"/>
              </a:lnSpc>
              <a:spcBef>
                <a:spcPct val="0"/>
              </a:spcBef>
              <a:buClrTx/>
              <a:buSzTx/>
              <a:buFontTx/>
              <a:buNone/>
            </a:pPr>
            <a:r>
              <a:rPr lang="bg-BG" sz="2000" b="1" dirty="0" smtClean="0">
                <a:latin typeface="Arial" charset="0"/>
              </a:rPr>
              <a:t>ВЪПРОС</a:t>
            </a:r>
          </a:p>
          <a:p>
            <a:pPr eaLnBrk="1" hangingPunct="1">
              <a:lnSpc>
                <a:spcPct val="80000"/>
              </a:lnSpc>
              <a:spcBef>
                <a:spcPct val="0"/>
              </a:spcBef>
              <a:buClrTx/>
              <a:buSzTx/>
              <a:buFontTx/>
              <a:buNone/>
            </a:pPr>
            <a:endParaRPr lang="bg-BG" sz="2000" b="1" dirty="0" smtClean="0">
              <a:latin typeface="Arial" charset="0"/>
            </a:endParaRPr>
          </a:p>
          <a:p>
            <a:pPr>
              <a:lnSpc>
                <a:spcPct val="80000"/>
              </a:lnSpc>
              <a:spcBef>
                <a:spcPct val="0"/>
              </a:spcBef>
            </a:pPr>
            <a:r>
              <a:rPr lang="bg-BG" sz="2000" dirty="0" smtClean="0">
                <a:latin typeface="Arial" charset="0"/>
              </a:rPr>
              <a:t>Трябва ли в случая комисията да се съобрази с мнението на тримата членове на комисията сред , които е юриста или предвид естеството на поръчката с по-голяма тежест следва да е мнението на другите трима, сред които са и двамата инженери?</a:t>
            </a:r>
            <a:endParaRPr lang="bg-BG" sz="2000" b="1" dirty="0" smtClean="0">
              <a:latin typeface="Arial"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457200"/>
            <a:ext cx="8229600" cy="1143000"/>
          </a:xfrm>
        </p:spPr>
        <p:txBody>
          <a:bodyPr>
            <a:normAutofit/>
          </a:bodyPr>
          <a:lstStyle/>
          <a:p>
            <a:pPr>
              <a:lnSpc>
                <a:spcPct val="80000"/>
              </a:lnSpc>
            </a:pPr>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28675" name="Rectangle 3"/>
          <p:cNvSpPr>
            <a:spLocks noGrp="1" noChangeArrowheads="1"/>
          </p:cNvSpPr>
          <p:nvPr>
            <p:ph idx="1"/>
          </p:nvPr>
        </p:nvSpPr>
        <p:spPr/>
        <p:txBody>
          <a:bodyPr>
            <a:normAutofit/>
          </a:bodyPr>
          <a:lstStyle/>
          <a:p>
            <a:pPr eaLnBrk="1" hangingPunct="1">
              <a:lnSpc>
                <a:spcPct val="80000"/>
              </a:lnSpc>
              <a:buClr>
                <a:srgbClr val="CC0000"/>
              </a:buClr>
              <a:buSzPct val="75000"/>
            </a:pPr>
            <a:r>
              <a:rPr lang="ru-RU" sz="2000" dirty="0" err="1" smtClean="0">
                <a:latin typeface="Arial" charset="0"/>
                <a:cs typeface="Arial" charset="0"/>
              </a:rPr>
              <a:t>Комисията</a:t>
            </a:r>
            <a:r>
              <a:rPr lang="ru-RU" sz="2000" dirty="0" smtClean="0">
                <a:latin typeface="Arial" charset="0"/>
                <a:cs typeface="Arial" charset="0"/>
              </a:rPr>
              <a:t> се </a:t>
            </a:r>
            <a:r>
              <a:rPr lang="ru-RU" sz="2000" dirty="0" err="1" smtClean="0">
                <a:latin typeface="Arial" charset="0"/>
                <a:cs typeface="Arial" charset="0"/>
              </a:rPr>
              <a:t>състои</a:t>
            </a:r>
            <a:r>
              <a:rPr lang="ru-RU" sz="2000" dirty="0" smtClean="0">
                <a:latin typeface="Arial" charset="0"/>
                <a:cs typeface="Arial" charset="0"/>
              </a:rPr>
              <a:t> от нечетен </a:t>
            </a:r>
            <a:r>
              <a:rPr lang="ru-RU" sz="2000" dirty="0" err="1" smtClean="0">
                <a:latin typeface="Arial" charset="0"/>
                <a:cs typeface="Arial" charset="0"/>
              </a:rPr>
              <a:t>брой</a:t>
            </a:r>
            <a:r>
              <a:rPr lang="ru-RU" sz="2000" dirty="0" smtClean="0">
                <a:latin typeface="Arial" charset="0"/>
                <a:cs typeface="Arial" charset="0"/>
              </a:rPr>
              <a:t> </a:t>
            </a:r>
            <a:r>
              <a:rPr lang="ru-RU" sz="2000" dirty="0" err="1" smtClean="0">
                <a:latin typeface="Arial" charset="0"/>
                <a:cs typeface="Arial" charset="0"/>
              </a:rPr>
              <a:t>членове</a:t>
            </a:r>
            <a:r>
              <a:rPr lang="ru-RU" sz="2000" dirty="0" smtClean="0">
                <a:latin typeface="Arial" charset="0"/>
                <a:cs typeface="Arial" charset="0"/>
              </a:rPr>
              <a:t> - </a:t>
            </a:r>
            <a:r>
              <a:rPr lang="ru-RU" sz="2000" dirty="0" err="1" smtClean="0">
                <a:latin typeface="Arial" charset="0"/>
                <a:cs typeface="Arial" charset="0"/>
              </a:rPr>
              <a:t>най-малко</a:t>
            </a:r>
            <a:r>
              <a:rPr lang="ru-RU" sz="2000" dirty="0" smtClean="0">
                <a:latin typeface="Arial" charset="0"/>
                <a:cs typeface="Arial" charset="0"/>
              </a:rPr>
              <a:t> </a:t>
            </a:r>
            <a:r>
              <a:rPr lang="ru-RU" sz="2000" dirty="0" err="1" smtClean="0">
                <a:latin typeface="Arial" charset="0"/>
                <a:cs typeface="Arial" charset="0"/>
              </a:rPr>
              <a:t>петима</a:t>
            </a:r>
            <a:r>
              <a:rPr lang="ru-RU" sz="2000" dirty="0" smtClean="0">
                <a:latin typeface="Arial" charset="0"/>
                <a:cs typeface="Arial" charset="0"/>
              </a:rPr>
              <a:t>, един от </a:t>
            </a:r>
            <a:r>
              <a:rPr lang="ru-RU" sz="2000" dirty="0" err="1" smtClean="0">
                <a:latin typeface="Arial" charset="0"/>
                <a:cs typeface="Arial" charset="0"/>
              </a:rPr>
              <a:t>които</a:t>
            </a:r>
            <a:r>
              <a:rPr lang="ru-RU" sz="2000" dirty="0" smtClean="0">
                <a:latin typeface="Arial" charset="0"/>
                <a:cs typeface="Arial" charset="0"/>
              </a:rPr>
              <a:t> </a:t>
            </a:r>
            <a:r>
              <a:rPr lang="ru-RU" sz="2000" dirty="0" err="1" smtClean="0">
                <a:latin typeface="Arial" charset="0"/>
                <a:cs typeface="Arial" charset="0"/>
              </a:rPr>
              <a:t>задължително</a:t>
            </a:r>
            <a:r>
              <a:rPr lang="ru-RU" sz="2000" dirty="0" smtClean="0">
                <a:latin typeface="Arial" charset="0"/>
                <a:cs typeface="Arial" charset="0"/>
              </a:rPr>
              <a:t> е правоспособен юрист, а </a:t>
            </a:r>
            <a:r>
              <a:rPr lang="ru-RU" sz="2000" dirty="0" err="1" smtClean="0">
                <a:latin typeface="Arial" charset="0"/>
                <a:cs typeface="Arial" charset="0"/>
              </a:rPr>
              <a:t>останалите</a:t>
            </a:r>
            <a:r>
              <a:rPr lang="ru-RU" sz="2000" dirty="0" smtClean="0">
                <a:latin typeface="Arial" charset="0"/>
                <a:cs typeface="Arial" charset="0"/>
              </a:rPr>
              <a:t> </a:t>
            </a:r>
            <a:r>
              <a:rPr lang="ru-RU" sz="2000" dirty="0" err="1" smtClean="0">
                <a:latin typeface="Arial" charset="0"/>
                <a:cs typeface="Arial" charset="0"/>
              </a:rPr>
              <a:t>са</a:t>
            </a:r>
            <a:r>
              <a:rPr lang="ru-RU" sz="2000" dirty="0" smtClean="0">
                <a:latin typeface="Arial" charset="0"/>
                <a:cs typeface="Arial" charset="0"/>
              </a:rPr>
              <a:t> лица, </a:t>
            </a:r>
            <a:r>
              <a:rPr lang="ru-RU" sz="2000" dirty="0" err="1" smtClean="0">
                <a:latin typeface="Arial" charset="0"/>
                <a:cs typeface="Arial" charset="0"/>
              </a:rPr>
              <a:t>притежаващи</a:t>
            </a:r>
            <a:r>
              <a:rPr lang="ru-RU" sz="2000" dirty="0" smtClean="0">
                <a:latin typeface="Arial" charset="0"/>
                <a:cs typeface="Arial" charset="0"/>
              </a:rPr>
              <a:t> </a:t>
            </a:r>
            <a:r>
              <a:rPr lang="ru-RU" sz="2000" dirty="0" err="1" smtClean="0">
                <a:latin typeface="Arial" charset="0"/>
                <a:cs typeface="Arial" charset="0"/>
              </a:rPr>
              <a:t>необходимата</a:t>
            </a:r>
            <a:r>
              <a:rPr lang="ru-RU" sz="2000" dirty="0" smtClean="0">
                <a:latin typeface="Arial" charset="0"/>
                <a:cs typeface="Arial" charset="0"/>
              </a:rPr>
              <a:t> </a:t>
            </a:r>
            <a:r>
              <a:rPr lang="ru-RU" sz="2000" dirty="0" err="1" smtClean="0">
                <a:latin typeface="Arial" charset="0"/>
                <a:cs typeface="Arial" charset="0"/>
              </a:rPr>
              <a:t>професионална</a:t>
            </a:r>
            <a:r>
              <a:rPr lang="ru-RU" sz="2000" dirty="0" smtClean="0">
                <a:latin typeface="Arial" charset="0"/>
                <a:cs typeface="Arial" charset="0"/>
              </a:rPr>
              <a:t> квалификация и практически опит в </a:t>
            </a:r>
            <a:r>
              <a:rPr lang="ru-RU" sz="2000" dirty="0" err="1" smtClean="0">
                <a:latin typeface="Arial" charset="0"/>
                <a:cs typeface="Arial" charset="0"/>
              </a:rPr>
              <a:t>съответствие</a:t>
            </a:r>
            <a:r>
              <a:rPr lang="ru-RU" sz="2000" dirty="0" smtClean="0">
                <a:latin typeface="Arial" charset="0"/>
                <a:cs typeface="Arial" charset="0"/>
              </a:rPr>
              <a:t> с </a:t>
            </a:r>
            <a:r>
              <a:rPr lang="ru-RU" sz="2000" dirty="0" err="1" smtClean="0">
                <a:latin typeface="Arial" charset="0"/>
                <a:cs typeface="Arial" charset="0"/>
              </a:rPr>
              <a:t>обекта</a:t>
            </a:r>
            <a:r>
              <a:rPr lang="ru-RU" sz="2000" dirty="0" smtClean="0">
                <a:latin typeface="Arial" charset="0"/>
                <a:cs typeface="Arial" charset="0"/>
              </a:rPr>
              <a:t> и </a:t>
            </a:r>
            <a:r>
              <a:rPr lang="ru-RU" sz="2000" dirty="0" err="1" smtClean="0">
                <a:latin typeface="Arial" charset="0"/>
                <a:cs typeface="Arial" charset="0"/>
              </a:rPr>
              <a:t>сложността</a:t>
            </a:r>
            <a:r>
              <a:rPr lang="ru-RU" sz="2000" dirty="0" smtClean="0">
                <a:latin typeface="Arial" charset="0"/>
                <a:cs typeface="Arial" charset="0"/>
              </a:rPr>
              <a:t> на </a:t>
            </a:r>
            <a:r>
              <a:rPr lang="ru-RU" sz="2000" dirty="0" err="1" smtClean="0">
                <a:latin typeface="Arial" charset="0"/>
                <a:cs typeface="Arial" charset="0"/>
              </a:rPr>
              <a:t>поръчката</a:t>
            </a:r>
            <a:r>
              <a:rPr lang="ru-RU" sz="2000" dirty="0" smtClean="0">
                <a:latin typeface="Arial" charset="0"/>
                <a:cs typeface="Arial" charset="0"/>
              </a:rPr>
              <a:t>.</a:t>
            </a:r>
          </a:p>
          <a:p>
            <a:pPr eaLnBrk="1" hangingPunct="1">
              <a:lnSpc>
                <a:spcPct val="80000"/>
              </a:lnSpc>
              <a:buClr>
                <a:srgbClr val="CC0000"/>
              </a:buClr>
              <a:buSzPct val="75000"/>
            </a:pPr>
            <a:endParaRPr lang="ru-RU" sz="2000" b="1" dirty="0" smtClean="0">
              <a:latin typeface="Arial" charset="0"/>
              <a:cs typeface="Arial" charset="0"/>
            </a:endParaRPr>
          </a:p>
          <a:p>
            <a:pPr eaLnBrk="1" hangingPunct="1">
              <a:lnSpc>
                <a:spcPct val="80000"/>
              </a:lnSpc>
              <a:buClr>
                <a:srgbClr val="CC0000"/>
              </a:buClr>
              <a:buSzPct val="75000"/>
            </a:pPr>
            <a:r>
              <a:rPr lang="ru-RU" sz="2000" dirty="0" err="1" smtClean="0">
                <a:latin typeface="Arial" charset="0"/>
                <a:cs typeface="Arial" charset="0"/>
              </a:rPr>
              <a:t>Решенията</a:t>
            </a:r>
            <a:r>
              <a:rPr lang="ru-RU" sz="2000" dirty="0" smtClean="0">
                <a:latin typeface="Arial" charset="0"/>
                <a:cs typeface="Arial" charset="0"/>
              </a:rPr>
              <a:t> на </a:t>
            </a:r>
            <a:r>
              <a:rPr lang="ru-RU" sz="2000" dirty="0" err="1" smtClean="0">
                <a:latin typeface="Arial" charset="0"/>
                <a:cs typeface="Arial" charset="0"/>
              </a:rPr>
              <a:t>комисията</a:t>
            </a:r>
            <a:r>
              <a:rPr lang="ru-RU" sz="2000" dirty="0" smtClean="0">
                <a:latin typeface="Arial" charset="0"/>
                <a:cs typeface="Arial" charset="0"/>
              </a:rPr>
              <a:t> се </a:t>
            </a:r>
            <a:r>
              <a:rPr lang="ru-RU" sz="2000" dirty="0" err="1" smtClean="0">
                <a:latin typeface="Arial" charset="0"/>
                <a:cs typeface="Arial" charset="0"/>
              </a:rPr>
              <a:t>вземат</a:t>
            </a:r>
            <a:r>
              <a:rPr lang="ru-RU" sz="2000" dirty="0" smtClean="0">
                <a:latin typeface="Arial" charset="0"/>
                <a:cs typeface="Arial" charset="0"/>
              </a:rPr>
              <a:t> с </a:t>
            </a:r>
            <a:r>
              <a:rPr lang="ru-RU" sz="2000" dirty="0" err="1" smtClean="0">
                <a:latin typeface="Arial" charset="0"/>
                <a:cs typeface="Arial" charset="0"/>
              </a:rPr>
              <a:t>мнозинство</a:t>
            </a:r>
            <a:r>
              <a:rPr lang="ru-RU" sz="2000" dirty="0" smtClean="0">
                <a:latin typeface="Arial" charset="0"/>
                <a:cs typeface="Arial" charset="0"/>
              </a:rPr>
              <a:t> от </a:t>
            </a:r>
            <a:r>
              <a:rPr lang="ru-RU" sz="2000" dirty="0" err="1" smtClean="0">
                <a:latin typeface="Arial" charset="0"/>
                <a:cs typeface="Arial" charset="0"/>
              </a:rPr>
              <a:t>членовете</a:t>
            </a:r>
            <a:r>
              <a:rPr lang="ru-RU" sz="2000" dirty="0" smtClean="0">
                <a:latin typeface="Arial" charset="0"/>
                <a:cs typeface="Arial" charset="0"/>
              </a:rPr>
              <a:t> </a:t>
            </a:r>
            <a:r>
              <a:rPr lang="ru-RU" sz="2000" dirty="0" err="1" smtClean="0">
                <a:latin typeface="Arial" charset="0"/>
                <a:cs typeface="Arial" charset="0"/>
              </a:rPr>
              <a:t>й</a:t>
            </a:r>
            <a:r>
              <a:rPr lang="ru-RU" sz="2000" dirty="0" smtClean="0">
                <a:latin typeface="Arial" charset="0"/>
                <a:cs typeface="Arial" charset="0"/>
              </a:rPr>
              <a:t>. </a:t>
            </a:r>
            <a:r>
              <a:rPr lang="ru-RU" sz="2000" dirty="0" err="1" smtClean="0">
                <a:latin typeface="Arial" charset="0"/>
                <a:cs typeface="Arial" charset="0"/>
              </a:rPr>
              <a:t>Когато</a:t>
            </a:r>
            <a:r>
              <a:rPr lang="ru-RU" sz="2000" dirty="0" smtClean="0">
                <a:latin typeface="Arial" charset="0"/>
                <a:cs typeface="Arial" charset="0"/>
              </a:rPr>
              <a:t> член на </a:t>
            </a:r>
            <a:r>
              <a:rPr lang="ru-RU" sz="2000" dirty="0" err="1" smtClean="0">
                <a:latin typeface="Arial" charset="0"/>
                <a:cs typeface="Arial" charset="0"/>
              </a:rPr>
              <a:t>комисията</a:t>
            </a:r>
            <a:r>
              <a:rPr lang="ru-RU" sz="2000" dirty="0" smtClean="0">
                <a:latin typeface="Arial" charset="0"/>
                <a:cs typeface="Arial" charset="0"/>
              </a:rPr>
              <a:t> е против </a:t>
            </a:r>
            <a:r>
              <a:rPr lang="ru-RU" sz="2000" dirty="0" err="1" smtClean="0">
                <a:latin typeface="Arial" charset="0"/>
                <a:cs typeface="Arial" charset="0"/>
              </a:rPr>
              <a:t>взетото</a:t>
            </a:r>
            <a:r>
              <a:rPr lang="ru-RU" sz="2000" dirty="0" smtClean="0">
                <a:latin typeface="Arial" charset="0"/>
                <a:cs typeface="Arial" charset="0"/>
              </a:rPr>
              <a:t> решение, той </a:t>
            </a:r>
            <a:r>
              <a:rPr lang="ru-RU" sz="2000" dirty="0" err="1" smtClean="0">
                <a:latin typeface="Arial" charset="0"/>
                <a:cs typeface="Arial" charset="0"/>
              </a:rPr>
              <a:t>подписва</a:t>
            </a:r>
            <a:r>
              <a:rPr lang="ru-RU" sz="2000" dirty="0" smtClean="0">
                <a:latin typeface="Arial" charset="0"/>
                <a:cs typeface="Arial" charset="0"/>
              </a:rPr>
              <a:t> протокола с </a:t>
            </a:r>
            <a:r>
              <a:rPr lang="ru-RU" sz="2000" dirty="0" err="1" smtClean="0">
                <a:latin typeface="Arial" charset="0"/>
                <a:cs typeface="Arial" charset="0"/>
              </a:rPr>
              <a:t>особено</a:t>
            </a:r>
            <a:r>
              <a:rPr lang="ru-RU" sz="2000" dirty="0" smtClean="0">
                <a:latin typeface="Arial" charset="0"/>
                <a:cs typeface="Arial" charset="0"/>
              </a:rPr>
              <a:t> мнение и </a:t>
            </a:r>
            <a:r>
              <a:rPr lang="ru-RU" sz="2000" dirty="0" err="1" smtClean="0">
                <a:latin typeface="Arial" charset="0"/>
                <a:cs typeface="Arial" charset="0"/>
              </a:rPr>
              <a:t>писмено</a:t>
            </a:r>
            <a:r>
              <a:rPr lang="ru-RU" sz="2000" dirty="0" smtClean="0">
                <a:latin typeface="Arial" charset="0"/>
                <a:cs typeface="Arial" charset="0"/>
              </a:rPr>
              <a:t> </a:t>
            </a:r>
            <a:r>
              <a:rPr lang="ru-RU" sz="2000" dirty="0" err="1" smtClean="0">
                <a:latin typeface="Arial" charset="0"/>
                <a:cs typeface="Arial" charset="0"/>
              </a:rPr>
              <a:t>излага</a:t>
            </a:r>
            <a:r>
              <a:rPr lang="ru-RU" sz="2000" dirty="0" smtClean="0">
                <a:latin typeface="Arial" charset="0"/>
                <a:cs typeface="Arial" charset="0"/>
              </a:rPr>
              <a:t> </a:t>
            </a:r>
            <a:r>
              <a:rPr lang="ru-RU" sz="2000" dirty="0" err="1" smtClean="0">
                <a:latin typeface="Arial" charset="0"/>
                <a:cs typeface="Arial" charset="0"/>
              </a:rPr>
              <a:t>мотивите</a:t>
            </a:r>
            <a:r>
              <a:rPr lang="ru-RU" sz="2000" dirty="0" smtClean="0">
                <a:latin typeface="Arial" charset="0"/>
                <a:cs typeface="Arial" charset="0"/>
              </a:rPr>
              <a:t> си.</a:t>
            </a:r>
            <a:endParaRPr lang="bg-BG" sz="2000" b="1"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381000"/>
            <a:ext cx="8229600" cy="1143000"/>
          </a:xfrm>
        </p:spPr>
        <p:txBody>
          <a:bodyPr>
            <a:normAutofit/>
          </a:bodyPr>
          <a:lstStyle/>
          <a:p>
            <a:r>
              <a:rPr lang="bg-BG" sz="2400" b="1" dirty="0" smtClean="0">
                <a:latin typeface="Arial" pitchFamily="34" charset="0"/>
                <a:cs typeface="Arial" pitchFamily="34" charset="0"/>
              </a:rPr>
              <a:t>КАЗУС</a:t>
            </a:r>
            <a:endParaRPr lang="bg-BG" sz="2400" b="1" dirty="0" smtClean="0">
              <a:latin typeface="Arial" pitchFamily="34" charset="0"/>
              <a:cs typeface="Arial" pitchFamily="34" charset="0"/>
            </a:endParaRPr>
          </a:p>
        </p:txBody>
      </p:sp>
      <p:sp>
        <p:nvSpPr>
          <p:cNvPr id="29699" name="Rectangle 3"/>
          <p:cNvSpPr>
            <a:spLocks noGrp="1" noChangeArrowheads="1"/>
          </p:cNvSpPr>
          <p:nvPr>
            <p:ph idx="1"/>
          </p:nvPr>
        </p:nvSpPr>
        <p:spPr/>
        <p:txBody>
          <a:bodyPr>
            <a:normAutofit/>
          </a:bodyPr>
          <a:lstStyle/>
          <a:p>
            <a:pPr eaLnBrk="1" hangingPunct="1"/>
            <a:r>
              <a:rPr lang="bg-BG" sz="2000" dirty="0" smtClean="0">
                <a:latin typeface="Arial" charset="0"/>
              </a:rPr>
              <a:t>Възложител на обществена поръчка е посочил в обявлението, че прогнозната стойност на същата е 2 млн. лв.</a:t>
            </a:r>
          </a:p>
          <a:p>
            <a:pPr eaLnBrk="1" hangingPunct="1">
              <a:buNone/>
            </a:pPr>
            <a:endParaRPr lang="bg-BG" sz="2000" dirty="0" smtClean="0">
              <a:latin typeface="Arial" charset="0"/>
            </a:endParaRPr>
          </a:p>
          <a:p>
            <a:pPr eaLnBrk="1" hangingPunct="1"/>
            <a:r>
              <a:rPr lang="bg-BG" sz="2000" dirty="0" smtClean="0">
                <a:latin typeface="Arial" charset="0"/>
              </a:rPr>
              <a:t>Всички подадени в процедурата оферти са над тази стойност.</a:t>
            </a:r>
          </a:p>
          <a:p>
            <a:pPr eaLnBrk="1" hangingPunct="1">
              <a:spcBef>
                <a:spcPct val="0"/>
              </a:spcBef>
              <a:buClrTx/>
              <a:buSzTx/>
              <a:buFontTx/>
              <a:buNone/>
            </a:pPr>
            <a:endParaRPr lang="bg-BG" sz="2000" b="1" dirty="0" smtClean="0">
              <a:latin typeface="Arial" charset="0"/>
            </a:endParaRPr>
          </a:p>
          <a:p>
            <a:pPr algn="ctr" eaLnBrk="1" hangingPunct="1">
              <a:spcBef>
                <a:spcPct val="0"/>
              </a:spcBef>
              <a:buClrTx/>
              <a:buSzTx/>
              <a:buFontTx/>
              <a:buNone/>
            </a:pPr>
            <a:r>
              <a:rPr lang="bg-BG" sz="2000" b="1" dirty="0" smtClean="0">
                <a:latin typeface="Arial" charset="0"/>
              </a:rPr>
              <a:t>ВЪПРОС</a:t>
            </a:r>
          </a:p>
          <a:p>
            <a:pPr eaLnBrk="1" hangingPunct="1"/>
            <a:endParaRPr lang="bg-BG" sz="2000" dirty="0" smtClean="0">
              <a:latin typeface="Arial" charset="0"/>
            </a:endParaRPr>
          </a:p>
          <a:p>
            <a:pPr eaLnBrk="1" hangingPunct="1"/>
            <a:r>
              <a:rPr lang="bg-BG" sz="2000" dirty="0" smtClean="0">
                <a:latin typeface="Arial" charset="0"/>
              </a:rPr>
              <a:t>Може ли възложителят да сключи договор с класирания на първо място участник, въпреки, че офертата му е на стойност по-висока от обявената прогнозна стойност?</a:t>
            </a:r>
            <a:endParaRPr lang="bg-BG" sz="2000" b="1" dirty="0" smtClean="0">
              <a:latin typeface="Arial"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381000"/>
            <a:ext cx="8229600" cy="1143000"/>
          </a:xfrm>
        </p:spPr>
        <p:txBody>
          <a:bodyPr>
            <a:normAutofit/>
          </a:bodyPr>
          <a:lstStyle/>
          <a:p>
            <a:r>
              <a:rPr lang="bg-BG" sz="2400" b="1" dirty="0" smtClean="0">
                <a:latin typeface="Arial" pitchFamily="34" charset="0"/>
                <a:cs typeface="Arial" pitchFamily="34" charset="0"/>
              </a:rPr>
              <a:t>ОТГОВОР</a:t>
            </a:r>
            <a:endParaRPr lang="bg-BG" sz="2400" b="1" dirty="0" smtClean="0">
              <a:latin typeface="Arial" pitchFamily="34" charset="0"/>
              <a:cs typeface="Arial" pitchFamily="34" charset="0"/>
            </a:endParaRPr>
          </a:p>
        </p:txBody>
      </p:sp>
      <p:sp>
        <p:nvSpPr>
          <p:cNvPr id="30723" name="Rectangle 3"/>
          <p:cNvSpPr>
            <a:spLocks noGrp="1" noChangeArrowheads="1"/>
          </p:cNvSpPr>
          <p:nvPr>
            <p:ph idx="1"/>
          </p:nvPr>
        </p:nvSpPr>
        <p:spPr>
          <a:xfrm>
            <a:off x="457200" y="1447800"/>
            <a:ext cx="8229600" cy="4525963"/>
          </a:xfrm>
        </p:spPr>
        <p:txBody>
          <a:bodyPr>
            <a:normAutofit/>
          </a:bodyPr>
          <a:lstStyle/>
          <a:p>
            <a:pPr eaLnBrk="1" hangingPunct="1">
              <a:buClr>
                <a:schemeClr val="hlink"/>
              </a:buClr>
              <a:buSzTx/>
              <a:buFont typeface="Wingdings" pitchFamily="2" charset="2"/>
              <a:buChar char="ü"/>
            </a:pPr>
            <a:r>
              <a:rPr lang="bg-BG" sz="2000" dirty="0" smtClean="0">
                <a:latin typeface="Arial" charset="0"/>
              </a:rPr>
              <a:t>Прогнозната стойност на обществената поръчка, изчислена в съответствие с разпоредбите на чл.15 ЗОП има за цел да осигури прилагането на правилния нормативен акт или ред, по който ще се възложи поръчката.</a:t>
            </a:r>
          </a:p>
          <a:p>
            <a:pPr eaLnBrk="1" hangingPunct="1">
              <a:buClr>
                <a:schemeClr val="hlink"/>
              </a:buClr>
              <a:buSzTx/>
              <a:buFont typeface="Wingdings" pitchFamily="2" charset="2"/>
              <a:buChar char="ü"/>
            </a:pPr>
            <a:endParaRPr lang="bg-BG" sz="2000" dirty="0" smtClean="0">
              <a:latin typeface="Arial" charset="0"/>
            </a:endParaRPr>
          </a:p>
          <a:p>
            <a:pPr eaLnBrk="1" hangingPunct="1">
              <a:buClr>
                <a:schemeClr val="hlink"/>
              </a:buClr>
              <a:buSzTx/>
              <a:buFont typeface="Wingdings" pitchFamily="2" charset="2"/>
              <a:buChar char="ü"/>
            </a:pPr>
            <a:r>
              <a:rPr lang="bg-BG" sz="2000" dirty="0" smtClean="0">
                <a:latin typeface="Arial" charset="0"/>
              </a:rPr>
              <a:t> Възложителите </a:t>
            </a:r>
            <a:r>
              <a:rPr lang="bg-BG" sz="2000" i="1" dirty="0" smtClean="0">
                <a:latin typeface="Arial" charset="0"/>
              </a:rPr>
              <a:t>не са длъжни</a:t>
            </a:r>
            <a:r>
              <a:rPr lang="bg-BG" sz="2000" dirty="0" smtClean="0">
                <a:latin typeface="Arial" charset="0"/>
              </a:rPr>
              <a:t> да посочат тази стойност в обявлението /</a:t>
            </a:r>
            <a:r>
              <a:rPr lang="bg-BG" sz="2000" i="1" dirty="0" smtClean="0">
                <a:latin typeface="Arial" charset="0"/>
              </a:rPr>
              <a:t>но трябва да посочат количество или обема на поръчката, включително и на обособените позиции</a:t>
            </a:r>
            <a:r>
              <a:rPr lang="bg-BG" sz="2000" dirty="0" smtClean="0">
                <a:latin typeface="Arial" charset="0"/>
              </a:rPr>
              <a:t>/</a:t>
            </a:r>
          </a:p>
          <a:p>
            <a:pPr eaLnBrk="1" hangingPunct="1">
              <a:buClr>
                <a:schemeClr val="hlink"/>
              </a:buClr>
              <a:buSzTx/>
              <a:buFont typeface="Wingdings" pitchFamily="2" charset="2"/>
              <a:buChar char="ü"/>
            </a:pPr>
            <a:endParaRPr lang="bg-BG" sz="2000" dirty="0" smtClean="0">
              <a:latin typeface="Arial" charset="0"/>
            </a:endParaRPr>
          </a:p>
          <a:p>
            <a:pPr eaLnBrk="1" hangingPunct="1">
              <a:buClr>
                <a:schemeClr val="hlink"/>
              </a:buClr>
              <a:buSzTx/>
              <a:buFont typeface="Wingdings" pitchFamily="2" charset="2"/>
              <a:buChar char="ü"/>
            </a:pPr>
            <a:r>
              <a:rPr lang="bg-BG" sz="2000" dirty="0" smtClean="0">
                <a:latin typeface="Arial" charset="0"/>
              </a:rPr>
              <a:t> В посочения случай няма пречка възложителят да сключи договор с избрания за изпълнител участник.</a:t>
            </a:r>
          </a:p>
          <a:p>
            <a:pPr eaLnBrk="1" hangingPunct="1">
              <a:buClr>
                <a:srgbClr val="CC0000"/>
              </a:buClr>
              <a:buSzPct val="75000"/>
            </a:pPr>
            <a:endParaRPr lang="bg-BG" sz="2000" dirty="0" smtClean="0">
              <a:latin typeface="Arial"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533400"/>
            <a:ext cx="8229600" cy="1143000"/>
          </a:xfrm>
        </p:spPr>
        <p:txBody>
          <a:bodyPr>
            <a:normAutofit/>
          </a:bodyPr>
          <a:lstStyle/>
          <a:p>
            <a:pPr>
              <a:lnSpc>
                <a:spcPct val="80000"/>
              </a:lnSpc>
            </a:pPr>
            <a:r>
              <a:rPr lang="bg-BG" sz="2400" b="1" dirty="0" smtClean="0">
                <a:latin typeface="Arial" pitchFamily="34" charset="0"/>
                <a:cs typeface="Arial" pitchFamily="34" charset="0"/>
              </a:rPr>
              <a:t>КАЗУС</a:t>
            </a:r>
            <a:r>
              <a:rPr lang="en-US" sz="2400" b="1" dirty="0" smtClean="0">
                <a:latin typeface="Arial" pitchFamily="34" charset="0"/>
                <a:cs typeface="Arial" pitchFamily="34" charset="0"/>
              </a:rPr>
              <a:t> </a:t>
            </a:r>
            <a:r>
              <a:rPr lang="bg-BG" sz="2000" b="1" dirty="0" smtClean="0">
                <a:latin typeface="Arial" pitchFamily="34" charset="0"/>
                <a:cs typeface="Arial" pitchFamily="34" charset="0"/>
              </a:rPr>
              <a:t/>
            </a:r>
            <a:br>
              <a:rPr lang="bg-BG" sz="2000" b="1" dirty="0" smtClean="0">
                <a:latin typeface="Arial" pitchFamily="34" charset="0"/>
                <a:cs typeface="Arial" pitchFamily="34" charset="0"/>
              </a:rPr>
            </a:br>
            <a:r>
              <a:rPr lang="bg-BG" sz="2000" b="1" dirty="0" smtClean="0">
                <a:latin typeface="Arial" pitchFamily="34" charset="0"/>
                <a:cs typeface="Arial" pitchFamily="34" charset="0"/>
              </a:rPr>
              <a:t>Чл.18, ал.4 и ал.5 ППЗОП</a:t>
            </a:r>
          </a:p>
        </p:txBody>
      </p:sp>
      <p:sp>
        <p:nvSpPr>
          <p:cNvPr id="31747" name="Rectangle 3"/>
          <p:cNvSpPr>
            <a:spLocks noGrp="1" noChangeArrowheads="1"/>
          </p:cNvSpPr>
          <p:nvPr>
            <p:ph idx="1"/>
          </p:nvPr>
        </p:nvSpPr>
        <p:spPr>
          <a:xfrm>
            <a:off x="457200" y="1493837"/>
            <a:ext cx="8229600" cy="4525963"/>
          </a:xfrm>
        </p:spPr>
        <p:txBody>
          <a:bodyPr>
            <a:noAutofit/>
          </a:bodyPr>
          <a:lstStyle/>
          <a:p>
            <a:pPr eaLnBrk="1" hangingPunct="1">
              <a:lnSpc>
                <a:spcPct val="80000"/>
              </a:lnSpc>
            </a:pPr>
            <a:r>
              <a:rPr lang="bg-BG" sz="1800" dirty="0" smtClean="0">
                <a:latin typeface="Arial" charset="0"/>
              </a:rPr>
              <a:t>Възложител е допуснал три грешки при попълване на обявление за обществена поръчка, както следва:</a:t>
            </a:r>
          </a:p>
          <a:p>
            <a:pPr eaLnBrk="1" hangingPunct="1">
              <a:lnSpc>
                <a:spcPct val="80000"/>
              </a:lnSpc>
            </a:pPr>
            <a:endParaRPr lang="bg-BG" sz="1800" dirty="0" smtClean="0">
              <a:latin typeface="Arial" charset="0"/>
            </a:endParaRPr>
          </a:p>
          <a:p>
            <a:pPr eaLnBrk="1" hangingPunct="1">
              <a:lnSpc>
                <a:spcPct val="80000"/>
              </a:lnSpc>
            </a:pPr>
            <a:r>
              <a:rPr lang="bg-BG" sz="1800" dirty="0" smtClean="0">
                <a:latin typeface="Arial" charset="0"/>
              </a:rPr>
              <a:t>Включено е изискване за минимален оборот, но вместо 3 млн. лв. е посочена стойност 30 млн. лв.</a:t>
            </a:r>
          </a:p>
          <a:p>
            <a:pPr eaLnBrk="1" hangingPunct="1">
              <a:lnSpc>
                <a:spcPct val="80000"/>
              </a:lnSpc>
            </a:pPr>
            <a:endParaRPr lang="bg-BG" sz="1800" dirty="0" smtClean="0">
              <a:latin typeface="Arial" charset="0"/>
            </a:endParaRPr>
          </a:p>
          <a:p>
            <a:pPr eaLnBrk="1" hangingPunct="1">
              <a:lnSpc>
                <a:spcPct val="80000"/>
              </a:lnSpc>
            </a:pPr>
            <a:r>
              <a:rPr lang="bg-BG" sz="1800" dirty="0" smtClean="0">
                <a:latin typeface="Arial" charset="0"/>
              </a:rPr>
              <a:t>Посочена е прогнозна стойност на поръчката от 5 млн. лв., вместо 50 млн. лв.</a:t>
            </a:r>
          </a:p>
          <a:p>
            <a:pPr eaLnBrk="1" hangingPunct="1">
              <a:lnSpc>
                <a:spcPct val="80000"/>
              </a:lnSpc>
            </a:pPr>
            <a:endParaRPr lang="bg-BG" sz="1800" dirty="0" smtClean="0">
              <a:latin typeface="Arial" charset="0"/>
            </a:endParaRPr>
          </a:p>
          <a:p>
            <a:pPr eaLnBrk="1" hangingPunct="1">
              <a:lnSpc>
                <a:spcPct val="80000"/>
              </a:lnSpc>
            </a:pPr>
            <a:r>
              <a:rPr lang="bg-BG" sz="1800" dirty="0" smtClean="0">
                <a:latin typeface="Arial" charset="0"/>
              </a:rPr>
              <a:t>Посочен е предмет доставка на принтери, но всъщност възложителят иска плотери.</a:t>
            </a:r>
          </a:p>
          <a:p>
            <a:pPr eaLnBrk="1" hangingPunct="1">
              <a:lnSpc>
                <a:spcPct val="80000"/>
              </a:lnSpc>
            </a:pPr>
            <a:endParaRPr lang="bg-BG" sz="1800" dirty="0" smtClean="0">
              <a:latin typeface="Arial" charset="0"/>
            </a:endParaRPr>
          </a:p>
          <a:p>
            <a:pPr eaLnBrk="1" hangingPunct="1">
              <a:lnSpc>
                <a:spcPct val="80000"/>
              </a:lnSpc>
            </a:pPr>
            <a:r>
              <a:rPr lang="bg-BG" sz="1800" dirty="0" smtClean="0">
                <a:latin typeface="Arial" charset="0"/>
              </a:rPr>
              <a:t>На четвъртия ден от обявяване на процедурата е отправено искане до АОП за отразяване на поправките в публикуваното обявление.</a:t>
            </a:r>
          </a:p>
          <a:p>
            <a:pPr eaLnBrk="1" hangingPunct="1">
              <a:lnSpc>
                <a:spcPct val="80000"/>
              </a:lnSpc>
              <a:spcBef>
                <a:spcPct val="0"/>
              </a:spcBef>
              <a:buClrTx/>
              <a:buSzTx/>
              <a:buFontTx/>
              <a:buNone/>
            </a:pPr>
            <a:endParaRPr lang="bg-BG" sz="1800" b="1" dirty="0" smtClean="0">
              <a:latin typeface="Arial" charset="0"/>
            </a:endParaRPr>
          </a:p>
          <a:p>
            <a:pPr algn="ctr" eaLnBrk="1" hangingPunct="1">
              <a:lnSpc>
                <a:spcPct val="80000"/>
              </a:lnSpc>
              <a:spcBef>
                <a:spcPct val="0"/>
              </a:spcBef>
              <a:buClrTx/>
              <a:buSzTx/>
              <a:buFontTx/>
              <a:buNone/>
            </a:pPr>
            <a:r>
              <a:rPr lang="bg-BG" sz="1800" b="1" dirty="0" smtClean="0">
                <a:latin typeface="Arial" charset="0"/>
              </a:rPr>
              <a:t>ВЪПРОС</a:t>
            </a:r>
          </a:p>
          <a:p>
            <a:pPr eaLnBrk="1" hangingPunct="1">
              <a:lnSpc>
                <a:spcPct val="80000"/>
              </a:lnSpc>
              <a:spcBef>
                <a:spcPct val="0"/>
              </a:spcBef>
              <a:buClrTx/>
              <a:buSzTx/>
              <a:buFontTx/>
              <a:buNone/>
            </a:pPr>
            <a:endParaRPr lang="bg-BG" sz="1800" b="1" dirty="0" smtClean="0">
              <a:latin typeface="Arial" charset="0"/>
            </a:endParaRPr>
          </a:p>
          <a:p>
            <a:pPr eaLnBrk="1" hangingPunct="1">
              <a:lnSpc>
                <a:spcPct val="80000"/>
              </a:lnSpc>
            </a:pPr>
            <a:r>
              <a:rPr lang="bg-BG" sz="1800" dirty="0" smtClean="0">
                <a:latin typeface="Arial" charset="0"/>
              </a:rPr>
              <a:t>Допустимо ли е да бъдат отразени някои от исканите поправки и ако да, кои от изброените? </a:t>
            </a:r>
            <a:endParaRPr lang="bg-BG" sz="1800" b="1" dirty="0" smtClean="0">
              <a:latin typeface="Arial"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04800"/>
            <a:ext cx="8229600" cy="1143000"/>
          </a:xfrm>
        </p:spPr>
        <p:txBody>
          <a:bodyPr>
            <a:normAutofit/>
          </a:bodyPr>
          <a:lstStyle/>
          <a:p>
            <a:r>
              <a:rPr lang="bg-BG" sz="2400" b="1" dirty="0" smtClean="0">
                <a:latin typeface="Arial" charset="0"/>
              </a:rPr>
              <a:t>ОТГОВОР</a:t>
            </a:r>
            <a:endParaRPr lang="bg-BG" sz="2400" b="1" dirty="0" smtClean="0">
              <a:latin typeface="Arial" charset="0"/>
            </a:endParaRPr>
          </a:p>
        </p:txBody>
      </p:sp>
      <p:sp>
        <p:nvSpPr>
          <p:cNvPr id="32771" name="Rectangle 3"/>
          <p:cNvSpPr>
            <a:spLocks noGrp="1" noChangeArrowheads="1"/>
          </p:cNvSpPr>
          <p:nvPr>
            <p:ph idx="1"/>
          </p:nvPr>
        </p:nvSpPr>
        <p:spPr/>
        <p:txBody>
          <a:bodyPr>
            <a:normAutofit/>
          </a:bodyPr>
          <a:lstStyle/>
          <a:p>
            <a:pPr eaLnBrk="1" hangingPunct="1">
              <a:buClr>
                <a:srgbClr val="CC0000"/>
              </a:buClr>
              <a:buSzPct val="75000"/>
            </a:pPr>
            <a:r>
              <a:rPr lang="bg-BG" sz="2000" dirty="0" smtClean="0">
                <a:latin typeface="Arial" charset="0"/>
              </a:rPr>
              <a:t>ППЗОП допуска да бъдат нанасяни поправки в обявленията, когато е допусната правописна или техническа грешка.</a:t>
            </a:r>
          </a:p>
          <a:p>
            <a:pPr eaLnBrk="1" hangingPunct="1">
              <a:buClr>
                <a:schemeClr val="hlink"/>
              </a:buClr>
              <a:buSzTx/>
              <a:buFont typeface="Wingdings" pitchFamily="2" charset="2"/>
              <a:buChar char="ü"/>
            </a:pPr>
            <a:endParaRPr lang="bg-BG" sz="2000" dirty="0" smtClean="0">
              <a:latin typeface="Arial" charset="0"/>
            </a:endParaRPr>
          </a:p>
          <a:p>
            <a:pPr eaLnBrk="1" hangingPunct="1">
              <a:buClr>
                <a:schemeClr val="hlink"/>
              </a:buClr>
              <a:buSzTx/>
              <a:buFont typeface="Wingdings" pitchFamily="2" charset="2"/>
              <a:buChar char="ü"/>
            </a:pPr>
            <a:r>
              <a:rPr lang="bg-BG" sz="2000" dirty="0" smtClean="0">
                <a:latin typeface="Arial" charset="0"/>
              </a:rPr>
              <a:t> Не могат да се извършват промени, засягащи:</a:t>
            </a:r>
          </a:p>
          <a:p>
            <a:pPr marL="534988" indent="-177800" eaLnBrk="1" hangingPunct="1">
              <a:buClr>
                <a:schemeClr val="hlink"/>
              </a:buClr>
              <a:buSzTx/>
              <a:buFontTx/>
              <a:buChar char="-"/>
            </a:pPr>
            <a:r>
              <a:rPr lang="bg-BG" sz="2000" dirty="0" smtClean="0">
                <a:latin typeface="Arial" charset="0"/>
              </a:rPr>
              <a:t>вида на процедурата; </a:t>
            </a:r>
          </a:p>
          <a:p>
            <a:pPr marL="534988" indent="-177800" eaLnBrk="1" hangingPunct="1">
              <a:buClr>
                <a:schemeClr val="hlink"/>
              </a:buClr>
              <a:buSzTx/>
              <a:buFontTx/>
              <a:buChar char="-"/>
            </a:pPr>
            <a:r>
              <a:rPr lang="bg-BG" sz="2000" dirty="0" smtClean="0">
                <a:latin typeface="Arial" charset="0"/>
              </a:rPr>
              <a:t>предмета на обществената поръчка;</a:t>
            </a:r>
          </a:p>
          <a:p>
            <a:pPr marL="534988" indent="-177800" eaLnBrk="1" hangingPunct="1">
              <a:buClr>
                <a:schemeClr val="hlink"/>
              </a:buClr>
              <a:buSzTx/>
              <a:buFontTx/>
              <a:buChar char="-"/>
            </a:pPr>
            <a:r>
              <a:rPr lang="bg-BG" sz="2000" dirty="0" smtClean="0">
                <a:latin typeface="Arial" charset="0"/>
              </a:rPr>
              <a:t>посочените в обявлението срокове.</a:t>
            </a:r>
          </a:p>
          <a:p>
            <a:pPr marL="457200" lvl="1" indent="0" algn="ctr" eaLnBrk="1" hangingPunct="1">
              <a:buFont typeface="Wingdings" pitchFamily="2" charset="2"/>
              <a:buNone/>
            </a:pPr>
            <a:endParaRPr lang="bg-BG" sz="2000" i="1" dirty="0" smtClean="0">
              <a:latin typeface="Arial" charset="0"/>
            </a:endParaRPr>
          </a:p>
          <a:p>
            <a:pPr eaLnBrk="1" hangingPunct="1">
              <a:buClr>
                <a:schemeClr val="hlink"/>
              </a:buClr>
              <a:buSzTx/>
              <a:buFont typeface="Wingdings" pitchFamily="2" charset="2"/>
              <a:buChar char="ü"/>
            </a:pPr>
            <a:r>
              <a:rPr lang="bg-BG" sz="2000" dirty="0" smtClean="0">
                <a:latin typeface="Arial" charset="0"/>
              </a:rPr>
              <a:t> Сгрешените стойности, касаещи оборота и прогнозната стойност, ще могат да бъдат поправени, но не и сгрешения предмет.</a:t>
            </a:r>
          </a:p>
          <a:p>
            <a:pPr eaLnBrk="1" hangingPunct="1">
              <a:buClr>
                <a:schemeClr val="bg2"/>
              </a:buClr>
              <a:buFont typeface="Wingdings" pitchFamily="2" charset="2"/>
              <a:buChar char="q"/>
            </a:pPr>
            <a:endParaRPr lang="bg-BG" sz="2000" dirty="0" smtClean="0">
              <a:latin typeface="Arial"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457200"/>
            <a:ext cx="8229600" cy="1143000"/>
          </a:xfrm>
        </p:spPr>
        <p:txBody>
          <a:bodyPr>
            <a:normAutofit/>
          </a:bodyPr>
          <a:lstStyle/>
          <a:p>
            <a:pPr>
              <a:lnSpc>
                <a:spcPct val="80000"/>
              </a:lnSpc>
            </a:pPr>
            <a:r>
              <a:rPr lang="bg-BG" sz="2400" b="1" dirty="0" smtClean="0">
                <a:latin typeface="Arial" pitchFamily="34" charset="0"/>
                <a:cs typeface="Arial" pitchFamily="34" charset="0"/>
              </a:rPr>
              <a:t>КАЗУС</a:t>
            </a:r>
            <a:endParaRPr lang="bg-BG" sz="2400" b="1" dirty="0" smtClean="0">
              <a:latin typeface="Arial" pitchFamily="34" charset="0"/>
              <a:cs typeface="Arial" pitchFamily="34" charset="0"/>
            </a:endParaRPr>
          </a:p>
        </p:txBody>
      </p:sp>
      <p:sp>
        <p:nvSpPr>
          <p:cNvPr id="33795" name="Rectangle 3"/>
          <p:cNvSpPr>
            <a:spLocks noGrp="1" noChangeArrowheads="1"/>
          </p:cNvSpPr>
          <p:nvPr>
            <p:ph idx="1"/>
          </p:nvPr>
        </p:nvSpPr>
        <p:spPr/>
        <p:txBody>
          <a:bodyPr/>
          <a:lstStyle/>
          <a:p>
            <a:pPr eaLnBrk="1" hangingPunct="1">
              <a:lnSpc>
                <a:spcPct val="80000"/>
              </a:lnSpc>
              <a:buClr>
                <a:srgbClr val="CC0000"/>
              </a:buClr>
              <a:buSzPct val="75000"/>
            </a:pPr>
            <a:r>
              <a:rPr lang="bg-BG" sz="2000" dirty="0" smtClean="0">
                <a:latin typeface="Arial" charset="0"/>
              </a:rPr>
              <a:t>Проведена е открита процедура по реда на ЗОП и офертите на всички участници превишава финансовия ресурс на възложителя.</a:t>
            </a:r>
          </a:p>
          <a:p>
            <a:pPr eaLnBrk="1" hangingPunct="1">
              <a:lnSpc>
                <a:spcPct val="80000"/>
              </a:lnSpc>
              <a:buClr>
                <a:schemeClr val="bg2"/>
              </a:buClr>
            </a:pPr>
            <a:endParaRPr lang="bg-BG" sz="2000" b="1" dirty="0" smtClean="0">
              <a:latin typeface="Arial" charset="0"/>
            </a:endParaRPr>
          </a:p>
          <a:p>
            <a:pPr algn="ctr" eaLnBrk="1" hangingPunct="1">
              <a:lnSpc>
                <a:spcPct val="80000"/>
              </a:lnSpc>
              <a:spcBef>
                <a:spcPct val="0"/>
              </a:spcBef>
              <a:buClrTx/>
              <a:buSzTx/>
              <a:buFontTx/>
              <a:buNone/>
            </a:pPr>
            <a:r>
              <a:rPr lang="bg-BG" sz="2000" b="1" dirty="0" smtClean="0">
                <a:latin typeface="Arial" charset="0"/>
              </a:rPr>
              <a:t>ВЪПРОС</a:t>
            </a:r>
          </a:p>
          <a:p>
            <a:pPr eaLnBrk="1" hangingPunct="1">
              <a:lnSpc>
                <a:spcPct val="80000"/>
              </a:lnSpc>
              <a:buClr>
                <a:schemeClr val="bg2"/>
              </a:buClr>
            </a:pPr>
            <a:endParaRPr lang="bg-BG" sz="2000" b="1" dirty="0" smtClean="0">
              <a:latin typeface="Arial" charset="0"/>
            </a:endParaRPr>
          </a:p>
          <a:p>
            <a:pPr eaLnBrk="1" hangingPunct="1">
              <a:lnSpc>
                <a:spcPct val="80000"/>
              </a:lnSpc>
              <a:buClr>
                <a:schemeClr val="bg2"/>
              </a:buClr>
            </a:pPr>
            <a:r>
              <a:rPr lang="bg-BG" sz="2000" dirty="0" smtClean="0">
                <a:latin typeface="Arial" charset="0"/>
              </a:rPr>
              <a:t>Какви следва да са законосъобразните действия на възложителя?</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457200"/>
            <a:ext cx="8229600" cy="1143000"/>
          </a:xfrm>
        </p:spPr>
        <p:txBody>
          <a:bodyPr>
            <a:normAutofit/>
          </a:bodyPr>
          <a:lstStyle/>
          <a:p>
            <a:pPr>
              <a:lnSpc>
                <a:spcPct val="80000"/>
              </a:lnSpc>
            </a:pPr>
            <a:r>
              <a:rPr lang="bg-BG" sz="2400" b="1" dirty="0" smtClean="0">
                <a:latin typeface="Arial" charset="0"/>
              </a:rPr>
              <a:t>ОТГОВОР</a:t>
            </a:r>
            <a:endParaRPr lang="bg-BG" sz="2400" b="1" dirty="0" smtClean="0">
              <a:latin typeface="Arial" charset="0"/>
            </a:endParaRPr>
          </a:p>
        </p:txBody>
      </p:sp>
      <p:sp>
        <p:nvSpPr>
          <p:cNvPr id="34819" name="Rectangle 3"/>
          <p:cNvSpPr>
            <a:spLocks noGrp="1" noChangeArrowheads="1"/>
          </p:cNvSpPr>
          <p:nvPr>
            <p:ph idx="1"/>
          </p:nvPr>
        </p:nvSpPr>
        <p:spPr>
          <a:xfrm>
            <a:off x="457200" y="1371600"/>
            <a:ext cx="8229600" cy="4525963"/>
          </a:xfrm>
        </p:spPr>
        <p:txBody>
          <a:bodyPr>
            <a:noAutofit/>
          </a:bodyPr>
          <a:lstStyle/>
          <a:p>
            <a:pPr eaLnBrk="1" hangingPunct="1">
              <a:lnSpc>
                <a:spcPct val="80000"/>
              </a:lnSpc>
              <a:buClr>
                <a:schemeClr val="hlink"/>
              </a:buClr>
              <a:buSzTx/>
              <a:buFont typeface="Wingdings" pitchFamily="2" charset="2"/>
              <a:buChar char="ü"/>
            </a:pPr>
            <a:r>
              <a:rPr lang="bg-BG" sz="2000" dirty="0" smtClean="0">
                <a:latin typeface="Arial" charset="0"/>
              </a:rPr>
              <a:t>Процедурата се прекратява, на основание чл. 39, ал. 1, т. 3 от ЗОП </a:t>
            </a:r>
          </a:p>
          <a:p>
            <a:pPr eaLnBrk="1" hangingPunct="1">
              <a:lnSpc>
                <a:spcPct val="80000"/>
              </a:lnSpc>
              <a:buClr>
                <a:schemeClr val="hlink"/>
              </a:buClr>
              <a:buSzTx/>
            </a:pPr>
            <a:endParaRPr lang="bg-BG" sz="2000" dirty="0" smtClean="0">
              <a:latin typeface="Arial" charset="0"/>
            </a:endParaRPr>
          </a:p>
          <a:p>
            <a:pPr eaLnBrk="1" hangingPunct="1">
              <a:lnSpc>
                <a:spcPct val="80000"/>
              </a:lnSpc>
              <a:buClr>
                <a:schemeClr val="hlink"/>
              </a:buClr>
              <a:buSzTx/>
              <a:buFont typeface="Wingdings" pitchFamily="2" charset="2"/>
              <a:buChar char="ü"/>
            </a:pPr>
            <a:r>
              <a:rPr lang="bg-BG" sz="2000" dirty="0" smtClean="0">
                <a:latin typeface="Arial" charset="0"/>
              </a:rPr>
              <a:t>Участниците следва да се уведомят в три дневен срок от решението и копие от него трябва да бъде изпратено до АОП</a:t>
            </a:r>
          </a:p>
          <a:p>
            <a:pPr eaLnBrk="1" hangingPunct="1">
              <a:lnSpc>
                <a:spcPct val="80000"/>
              </a:lnSpc>
              <a:buClr>
                <a:schemeClr val="hlink"/>
              </a:buClr>
              <a:buSzTx/>
              <a:buFont typeface="Wingdings" pitchFamily="2" charset="2"/>
              <a:buChar char="ü"/>
            </a:pPr>
            <a:endParaRPr lang="bg-BG" sz="2000" dirty="0" smtClean="0">
              <a:latin typeface="Arial" charset="0"/>
            </a:endParaRPr>
          </a:p>
          <a:p>
            <a:pPr eaLnBrk="1" hangingPunct="1">
              <a:lnSpc>
                <a:spcPct val="80000"/>
              </a:lnSpc>
              <a:buClr>
                <a:schemeClr val="hlink"/>
              </a:buClr>
              <a:buSzTx/>
              <a:buFont typeface="Wingdings" pitchFamily="2" charset="2"/>
              <a:buChar char="ü"/>
            </a:pPr>
            <a:r>
              <a:rPr lang="bg-BG" sz="2000" dirty="0" smtClean="0">
                <a:latin typeface="Arial" charset="0"/>
              </a:rPr>
              <a:t> В решението възложителя трябва да включи най-ниската оферирана цена и не може да сключи договор със същия предмет на цена равна или по-висока от посочената в решението</a:t>
            </a:r>
          </a:p>
          <a:p>
            <a:pPr eaLnBrk="1" hangingPunct="1">
              <a:lnSpc>
                <a:spcPct val="80000"/>
              </a:lnSpc>
              <a:buClr>
                <a:schemeClr val="hlink"/>
              </a:buClr>
              <a:buSzTx/>
              <a:buNone/>
            </a:pPr>
            <a:endParaRPr lang="bg-BG" sz="2000" dirty="0" smtClean="0">
              <a:latin typeface="Arial" charset="0"/>
            </a:endParaRPr>
          </a:p>
          <a:p>
            <a:pPr eaLnBrk="1" hangingPunct="1">
              <a:lnSpc>
                <a:spcPct val="80000"/>
              </a:lnSpc>
              <a:buClr>
                <a:schemeClr val="hlink"/>
              </a:buClr>
              <a:buSzTx/>
              <a:buFont typeface="Wingdings" pitchFamily="2" charset="2"/>
              <a:buChar char="ü"/>
            </a:pPr>
            <a:r>
              <a:rPr lang="bg-BG" sz="2000" dirty="0" smtClean="0">
                <a:latin typeface="Arial" charset="0"/>
              </a:rPr>
              <a:t> Възложителя трябва да възстанови направените от участниците разходи по закупуване на документацията</a:t>
            </a:r>
          </a:p>
          <a:p>
            <a:pPr eaLnBrk="1" hangingPunct="1">
              <a:lnSpc>
                <a:spcPct val="80000"/>
              </a:lnSpc>
              <a:buClr>
                <a:schemeClr val="hlink"/>
              </a:buClr>
              <a:buSzTx/>
              <a:buFont typeface="Wingdings" pitchFamily="2" charset="2"/>
              <a:buChar char="ü"/>
            </a:pPr>
            <a:endParaRPr lang="bg-BG" sz="2000" dirty="0" smtClean="0">
              <a:latin typeface="Arial" charset="0"/>
            </a:endParaRPr>
          </a:p>
          <a:p>
            <a:pPr eaLnBrk="1" hangingPunct="1">
              <a:lnSpc>
                <a:spcPct val="80000"/>
              </a:lnSpc>
              <a:buClr>
                <a:schemeClr val="hlink"/>
              </a:buClr>
              <a:buSzTx/>
              <a:buFont typeface="Wingdings" pitchFamily="2" charset="2"/>
              <a:buChar char="ü"/>
            </a:pPr>
            <a:r>
              <a:rPr lang="bg-BG" sz="2000" dirty="0" smtClean="0">
                <a:latin typeface="Arial" charset="0"/>
              </a:rPr>
              <a:t> Може да пристъпи към договаряне без обявление (чл. 90, ал. 1, т. 2 ЗОП) </a:t>
            </a:r>
          </a:p>
          <a:p>
            <a:pPr eaLnBrk="1" hangingPunct="1">
              <a:lnSpc>
                <a:spcPct val="80000"/>
              </a:lnSpc>
              <a:buClr>
                <a:srgbClr val="CC0000"/>
              </a:buClr>
              <a:buSzPct val="75000"/>
            </a:pPr>
            <a:endParaRPr lang="bg-BG" sz="2400" dirty="0" smtClean="0">
              <a:latin typeface="Arial"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457200"/>
            <a:ext cx="8229600" cy="1143000"/>
          </a:xfrm>
        </p:spPr>
        <p:txBody>
          <a:bodyPr>
            <a:normAutofit/>
          </a:bodyPr>
          <a:lstStyle/>
          <a:p>
            <a:pPr>
              <a:lnSpc>
                <a:spcPct val="80000"/>
              </a:lnSpc>
            </a:pPr>
            <a:r>
              <a:rPr lang="bg-BG" sz="2400" b="1" dirty="0" smtClean="0">
                <a:latin typeface="Arial" charset="0"/>
              </a:rPr>
              <a:t>КАЗУС</a:t>
            </a:r>
            <a:endParaRPr lang="bg-BG" sz="2400" b="1" dirty="0" smtClean="0">
              <a:latin typeface="Arial" charset="0"/>
            </a:endParaRPr>
          </a:p>
        </p:txBody>
      </p:sp>
      <p:sp>
        <p:nvSpPr>
          <p:cNvPr id="39939" name="Rectangle 3"/>
          <p:cNvSpPr>
            <a:spLocks noGrp="1" noChangeArrowheads="1"/>
          </p:cNvSpPr>
          <p:nvPr>
            <p:ph idx="1"/>
          </p:nvPr>
        </p:nvSpPr>
        <p:spPr/>
        <p:txBody>
          <a:bodyPr/>
          <a:lstStyle/>
          <a:p>
            <a:pPr algn="l" eaLnBrk="1" hangingPunct="1">
              <a:lnSpc>
                <a:spcPct val="80000"/>
              </a:lnSpc>
              <a:spcBef>
                <a:spcPct val="0"/>
              </a:spcBef>
              <a:buClrTx/>
              <a:buSzTx/>
              <a:buFontTx/>
              <a:buNone/>
            </a:pPr>
            <a:r>
              <a:rPr lang="bg-BG" sz="2000" dirty="0" smtClean="0">
                <a:latin typeface="Arial" charset="0"/>
              </a:rPr>
              <a:t>При провеждане на открита процедура по ЗОП, комисията установява основания за отстраняване на един от участниците. </a:t>
            </a:r>
          </a:p>
          <a:p>
            <a:pPr eaLnBrk="1" hangingPunct="1">
              <a:lnSpc>
                <a:spcPct val="80000"/>
              </a:lnSpc>
              <a:spcBef>
                <a:spcPct val="0"/>
              </a:spcBef>
              <a:buClrTx/>
              <a:buSzTx/>
              <a:buFontTx/>
              <a:buNone/>
            </a:pPr>
            <a:endParaRPr lang="bg-BG" sz="2000" b="1" dirty="0" smtClean="0">
              <a:latin typeface="Arial" charset="0"/>
            </a:endParaRPr>
          </a:p>
          <a:p>
            <a:pPr algn="ctr" eaLnBrk="1" hangingPunct="1">
              <a:lnSpc>
                <a:spcPct val="80000"/>
              </a:lnSpc>
              <a:spcBef>
                <a:spcPct val="0"/>
              </a:spcBef>
              <a:buClrTx/>
              <a:buSzTx/>
              <a:buFontTx/>
              <a:buNone/>
            </a:pPr>
            <a:r>
              <a:rPr lang="bg-BG" sz="2000" b="1" dirty="0" smtClean="0">
                <a:latin typeface="Arial" charset="0"/>
              </a:rPr>
              <a:t>ВЪПРОС</a:t>
            </a:r>
          </a:p>
          <a:p>
            <a:pPr eaLnBrk="1" hangingPunct="1">
              <a:lnSpc>
                <a:spcPct val="80000"/>
              </a:lnSpc>
              <a:buClr>
                <a:schemeClr val="bg2"/>
              </a:buClr>
            </a:pPr>
            <a:endParaRPr lang="bg-BG" sz="2000" dirty="0" smtClean="0">
              <a:latin typeface="Arial" charset="0"/>
            </a:endParaRPr>
          </a:p>
          <a:p>
            <a:pPr algn="l" eaLnBrk="1" hangingPunct="1">
              <a:lnSpc>
                <a:spcPct val="80000"/>
              </a:lnSpc>
              <a:spcBef>
                <a:spcPct val="0"/>
              </a:spcBef>
              <a:buClrTx/>
              <a:buSzTx/>
              <a:buFontTx/>
              <a:buNone/>
            </a:pPr>
            <a:r>
              <a:rPr lang="bg-BG" sz="2000" dirty="0" smtClean="0">
                <a:latin typeface="Arial" charset="0"/>
              </a:rPr>
              <a:t>Къде трябва да бъдат посочени тези основания - в протокола на комисията или в решението на възложителя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457200"/>
            <a:ext cx="8229600" cy="1143000"/>
          </a:xfrm>
        </p:spPr>
        <p:txBody>
          <a:bodyPr>
            <a:normAutofit/>
          </a:bodyPr>
          <a:lstStyle/>
          <a:p>
            <a:r>
              <a:rPr lang="bg-BG" sz="2400" b="1" dirty="0" smtClean="0">
                <a:latin typeface="Arial" charset="0"/>
              </a:rPr>
              <a:t>ОТГОВОР</a:t>
            </a:r>
            <a:endParaRPr lang="bg-BG" sz="2400" b="1" dirty="0" smtClean="0"/>
          </a:p>
        </p:txBody>
      </p:sp>
      <p:sp>
        <p:nvSpPr>
          <p:cNvPr id="40963" name="Rectangle 3"/>
          <p:cNvSpPr>
            <a:spLocks noGrp="1" noChangeArrowheads="1"/>
          </p:cNvSpPr>
          <p:nvPr>
            <p:ph idx="1"/>
          </p:nvPr>
        </p:nvSpPr>
        <p:spPr>
          <a:xfrm>
            <a:off x="457200" y="1447800"/>
            <a:ext cx="8229600" cy="4525963"/>
          </a:xfrm>
        </p:spPr>
        <p:txBody>
          <a:bodyPr>
            <a:normAutofit/>
          </a:bodyPr>
          <a:lstStyle/>
          <a:p>
            <a:pPr algn="just" eaLnBrk="1" hangingPunct="1">
              <a:buClr>
                <a:schemeClr val="hlink"/>
              </a:buClr>
              <a:buSzPct val="95000"/>
            </a:pPr>
            <a:r>
              <a:rPr lang="bg-BG" sz="2000" dirty="0" smtClean="0">
                <a:latin typeface="Arial" charset="0"/>
              </a:rPr>
              <a:t>В протокола комисията трябва да посочи, както фактическото, така и правното основание, на което се предлага отстраняване. Като фактическо основание би следвало да се посочат фактите и обстоятелствата, поради които комисията смята, че съответният кандидат или участник трябва да бъде отстранен. Когато протоколът на комисията съдържа решение с предложение за отстраняване, в своето решение възложителят е длъжен да посочи кой е отстраненият кандидат или участник и какви са мотивите и основанията за това. Ако в решението си възложителят се е позовал изрично на протокола на комисията, не е необходимо да се възпроизвеждат фактическите основания за отстраняване. Във всички случай посочването в решението на правното основание за отстраняване е задължително.</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381000"/>
            <a:ext cx="8229600" cy="1143000"/>
          </a:xfrm>
        </p:spPr>
        <p:txBody>
          <a:bodyPr>
            <a:normAutofit/>
          </a:bodyPr>
          <a:lstStyle/>
          <a:p>
            <a:r>
              <a:rPr lang="bg-BG" sz="2400" b="1" dirty="0" smtClean="0">
                <a:latin typeface="Arial" charset="0"/>
              </a:rPr>
              <a:t>КАЗУС</a:t>
            </a:r>
            <a:endParaRPr lang="bg-BG" sz="2400" b="1" dirty="0" smtClean="0">
              <a:latin typeface="Arial" charset="0"/>
            </a:endParaRPr>
          </a:p>
        </p:txBody>
      </p:sp>
      <p:sp>
        <p:nvSpPr>
          <p:cNvPr id="41987" name="Rectangle 3"/>
          <p:cNvSpPr>
            <a:spLocks noGrp="1" noChangeArrowheads="1"/>
          </p:cNvSpPr>
          <p:nvPr>
            <p:ph idx="1"/>
          </p:nvPr>
        </p:nvSpPr>
        <p:spPr/>
        <p:txBody>
          <a:bodyPr>
            <a:normAutofit/>
          </a:bodyPr>
          <a:lstStyle/>
          <a:p>
            <a:pPr eaLnBrk="1" hangingPunct="1"/>
            <a:r>
              <a:rPr lang="bg-BG" sz="2000" dirty="0" smtClean="0">
                <a:latin typeface="Arial" charset="0"/>
              </a:rPr>
              <a:t>Възложител сключва договор за доставка на канцеларски материали на стойност 42 000 лв. чрез публична покана След извършване на доставката се налага да бъдат поръчани допълнителни материали на стойност 6 000 лв. </a:t>
            </a:r>
          </a:p>
          <a:p>
            <a:pPr eaLnBrk="1" hangingPunct="1">
              <a:spcBef>
                <a:spcPct val="0"/>
              </a:spcBef>
              <a:buClrTx/>
              <a:buSzTx/>
              <a:buFontTx/>
              <a:buNone/>
            </a:pPr>
            <a:endParaRPr lang="bg-BG" sz="2000" b="1" dirty="0" smtClean="0">
              <a:latin typeface="Arial" charset="0"/>
            </a:endParaRPr>
          </a:p>
          <a:p>
            <a:pPr algn="ctr" eaLnBrk="1" hangingPunct="1">
              <a:spcBef>
                <a:spcPct val="0"/>
              </a:spcBef>
              <a:buClrTx/>
              <a:buSzTx/>
              <a:buFontTx/>
              <a:buNone/>
            </a:pPr>
            <a:r>
              <a:rPr lang="bg-BG" sz="2000" b="1" dirty="0" smtClean="0">
                <a:latin typeface="Arial" charset="0"/>
              </a:rPr>
              <a:t>ВЪПРОС</a:t>
            </a:r>
          </a:p>
          <a:p>
            <a:pPr eaLnBrk="1" hangingPunct="1">
              <a:buClr>
                <a:schemeClr val="bg2"/>
              </a:buClr>
            </a:pPr>
            <a:endParaRPr lang="bg-BG" sz="2000" dirty="0" smtClean="0">
              <a:latin typeface="Arial" charset="0"/>
            </a:endParaRPr>
          </a:p>
          <a:p>
            <a:pPr eaLnBrk="1" hangingPunct="1"/>
            <a:r>
              <a:rPr lang="bg-BG" sz="2000" dirty="0" smtClean="0">
                <a:latin typeface="Arial" charset="0"/>
              </a:rPr>
              <a:t>Има ли възможност да бъде подписан анекс към първия договор и съответните материали да бъдат поръчани от същия доставчик или в случая действа забраната за изменение на договори за обществени поръчки, съгласно чл. 43, ал. 1 от ЗОП?</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533400"/>
            <a:ext cx="8229600" cy="1143000"/>
          </a:xfrm>
        </p:spPr>
        <p:txBody>
          <a:bodyPr>
            <a:normAutofit/>
          </a:bodyPr>
          <a:lstStyle/>
          <a:p>
            <a:r>
              <a:rPr lang="bg-BG" sz="2400" b="1" dirty="0" smtClean="0">
                <a:latin typeface="Arial" charset="0"/>
              </a:rPr>
              <a:t>ОТГОВОР</a:t>
            </a:r>
            <a:endParaRPr lang="bg-BG" sz="2400" b="1" dirty="0" smtClean="0">
              <a:latin typeface="Arial" charset="0"/>
            </a:endParaRPr>
          </a:p>
        </p:txBody>
      </p:sp>
      <p:sp>
        <p:nvSpPr>
          <p:cNvPr id="43011" name="Rectangle 3"/>
          <p:cNvSpPr>
            <a:spLocks noGrp="1" noChangeArrowheads="1"/>
          </p:cNvSpPr>
          <p:nvPr>
            <p:ph idx="1"/>
          </p:nvPr>
        </p:nvSpPr>
        <p:spPr/>
        <p:txBody>
          <a:bodyPr>
            <a:normAutofit/>
          </a:bodyPr>
          <a:lstStyle/>
          <a:p>
            <a:pPr algn="just" eaLnBrk="1" hangingPunct="1">
              <a:buClr>
                <a:schemeClr val="hlink"/>
              </a:buClr>
              <a:buSzPct val="95000"/>
            </a:pPr>
            <a:r>
              <a:rPr lang="bg-BG" sz="2000" dirty="0" smtClean="0">
                <a:latin typeface="Arial" charset="0"/>
              </a:rPr>
              <a:t>В действащата нормативна уредба няма забрана за изменение на договори, сключени с публична покана и в този смисъл не е налице правна пречка за анексиране на първия договор. В случая е възложителя следва да има предвид, че сумата по договора след изменението му не трябва да надвишава 60 000 лв. без ДДС т.е. Прага на възлагане чрез публична покана. В противен случай би било налице разделяне на поръчката с цел заобикаляне на закона.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457200" y="1417637"/>
            <a:ext cx="8229600" cy="4525963"/>
          </a:xfrm>
        </p:spPr>
        <p:txBody>
          <a:bodyPr>
            <a:normAutofit lnSpcReduction="10000"/>
          </a:bodyPr>
          <a:lstStyle/>
          <a:p>
            <a:pPr algn="just" eaLnBrk="1" hangingPunct="1">
              <a:buClr>
                <a:srgbClr val="CC0000"/>
              </a:buClr>
              <a:buSzPct val="75000"/>
            </a:pPr>
            <a:r>
              <a:rPr lang="bg-BG" sz="2000" dirty="0" smtClean="0">
                <a:latin typeface="Arial" charset="0"/>
              </a:rPr>
              <a:t>При изготвяне на протокола по чл. 68, ал. 7 от ЗОП, комисията за разглеждане, оценка и класиране на офертите пропуска да отрази някои от липсващите документи на един от участниците. В резултат те не са повторно предоставени. Пропускът е констатиран, когато след изтичане на срока за повторно предоставяне комисията проверява съответствието на документите от плик №1 с изискванията за подбор, поставени от възложителя. </a:t>
            </a:r>
          </a:p>
          <a:p>
            <a:pPr algn="just" eaLnBrk="1" hangingPunct="1">
              <a:buClr>
                <a:srgbClr val="CC0000"/>
              </a:buClr>
              <a:buSzPct val="75000"/>
            </a:pPr>
            <a:endParaRPr lang="bg-BG" sz="2000" dirty="0" smtClean="0">
              <a:latin typeface="Arial" charset="0"/>
            </a:endParaRPr>
          </a:p>
          <a:p>
            <a:pPr algn="ctr" eaLnBrk="1" hangingPunct="1">
              <a:buClr>
                <a:srgbClr val="CC0000"/>
              </a:buClr>
              <a:buSzPct val="75000"/>
              <a:buNone/>
            </a:pPr>
            <a:r>
              <a:rPr lang="bg-BG" sz="2000" b="1" dirty="0" smtClean="0">
                <a:latin typeface="Arial" charset="0"/>
              </a:rPr>
              <a:t>ВЪПРОС</a:t>
            </a:r>
          </a:p>
          <a:p>
            <a:pPr eaLnBrk="1" hangingPunct="1">
              <a:buClr>
                <a:srgbClr val="CC0000"/>
              </a:buClr>
              <a:buSzPct val="75000"/>
              <a:buNone/>
            </a:pPr>
            <a:endParaRPr lang="bg-BG" sz="2000" b="1" dirty="0" smtClean="0">
              <a:latin typeface="Arial" charset="0"/>
            </a:endParaRPr>
          </a:p>
          <a:p>
            <a:pPr eaLnBrk="1" hangingPunct="1">
              <a:buClr>
                <a:srgbClr val="CC0000"/>
              </a:buClr>
              <a:buSzPct val="75000"/>
            </a:pPr>
            <a:r>
              <a:rPr lang="bg-BG" sz="2000" dirty="0" smtClean="0">
                <a:latin typeface="Arial" charset="0"/>
              </a:rPr>
              <a:t>Може ли на този комисията да поиска от участника допълнителното предоставяне на документите, липсата на които не е отразена в протокола?</a:t>
            </a:r>
          </a:p>
        </p:txBody>
      </p:sp>
      <p:sp>
        <p:nvSpPr>
          <p:cNvPr id="46084" name="Text Box 4"/>
          <p:cNvSpPr txBox="1">
            <a:spLocks noChangeArrowheads="1"/>
          </p:cNvSpPr>
          <p:nvPr/>
        </p:nvSpPr>
        <p:spPr bwMode="auto">
          <a:xfrm>
            <a:off x="3657600" y="762000"/>
            <a:ext cx="2209800" cy="461665"/>
          </a:xfrm>
          <a:prstGeom prst="rect">
            <a:avLst/>
          </a:prstGeom>
          <a:noFill/>
          <a:ln w="9525">
            <a:noFill/>
            <a:miter lim="800000"/>
            <a:headEnd/>
            <a:tailEnd/>
          </a:ln>
        </p:spPr>
        <p:txBody>
          <a:bodyPr wrap="square">
            <a:spAutoFit/>
          </a:bodyPr>
          <a:lstStyle/>
          <a:p>
            <a:pPr algn="ctr"/>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idx="1"/>
          </p:nvPr>
        </p:nvSpPr>
        <p:spPr>
          <a:xfrm>
            <a:off x="457200" y="1447800"/>
            <a:ext cx="8229600" cy="4525963"/>
          </a:xfrm>
          <a:noFill/>
        </p:spPr>
        <p:txBody>
          <a:bodyPr>
            <a:normAutofit/>
          </a:bodyPr>
          <a:lstStyle/>
          <a:p>
            <a:pPr algn="just" eaLnBrk="1" hangingPunct="1"/>
            <a:r>
              <a:rPr lang="bg-BG" sz="2000" dirty="0" smtClean="0">
                <a:latin typeface="Arial" charset="0"/>
              </a:rPr>
              <a:t>Макар ЗОП да не предвижда възможност за допълнително предоставяне на документи след изтичане на срока по чл. 68, ал. 8, в случая липсата е пряк резултат от грешка на комисията. Ако комисията не поиска повторно документите, които не са отразени в протокола, тя ще наруши принципите на възлагане, прогласени в чл. 2 от ЗОП, като необосновано ще ограничи участието на потенциален изпълнител. Предвид това, от участникът следва да бъде поискано повторно предоставяне на липсващите документи. Копие от писмото следва да бъде изпратено и до другите участници с оглед гарантиране на прозрачността на тези действия.</a:t>
            </a:r>
          </a:p>
        </p:txBody>
      </p:sp>
      <p:sp>
        <p:nvSpPr>
          <p:cNvPr id="47107" name="Text Box 3"/>
          <p:cNvSpPr txBox="1">
            <a:spLocks noChangeArrowheads="1"/>
          </p:cNvSpPr>
          <p:nvPr/>
        </p:nvSpPr>
        <p:spPr bwMode="auto">
          <a:xfrm>
            <a:off x="3657600" y="7620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a:xfrm>
            <a:off x="457200" y="1447800"/>
            <a:ext cx="8229600" cy="4525963"/>
          </a:xfrm>
        </p:spPr>
        <p:txBody>
          <a:bodyPr/>
          <a:lstStyle/>
          <a:p>
            <a:pPr algn="just" eaLnBrk="1" hangingPunct="1">
              <a:buClr>
                <a:srgbClr val="CC0000"/>
              </a:buClr>
              <a:buSzPct val="75000"/>
            </a:pPr>
            <a:r>
              <a:rPr lang="bg-BG" sz="1800" dirty="0" smtClean="0">
                <a:latin typeface="Arial" charset="0"/>
              </a:rPr>
              <a:t>Възложител сключва договор с търговско дружество за изработване на документация за обществена поръчка с обект предоставяне на консултантска услуга. В подписания договор за обществена поръчка не присъства клауза, че изпълнителят няма право да подаде оферта за същата поръчка и след публикуването на решението и обявлението, дружеството закупува документация и подава оферта. В последствие възложителят отстранява авторите на документацията като мотивира това с нарушение на принципите на възлагане. </a:t>
            </a:r>
          </a:p>
          <a:p>
            <a:pPr algn="just" eaLnBrk="1" hangingPunct="1">
              <a:buClr>
                <a:srgbClr val="CC0000"/>
              </a:buClr>
              <a:buSzPct val="75000"/>
            </a:pPr>
            <a:endParaRPr lang="bg-BG" sz="1800" dirty="0" smtClean="0">
              <a:latin typeface="Arial" charset="0"/>
            </a:endParaRPr>
          </a:p>
          <a:p>
            <a:pPr algn="ctr" eaLnBrk="1" hangingPunct="1">
              <a:buClr>
                <a:srgbClr val="CC0000"/>
              </a:buClr>
              <a:buSzPct val="75000"/>
              <a:buNone/>
            </a:pPr>
            <a:r>
              <a:rPr lang="bg-BG" sz="1800" b="1" dirty="0" smtClean="0">
                <a:latin typeface="Arial" charset="0"/>
              </a:rPr>
              <a:t>ВЪПРОС</a:t>
            </a:r>
          </a:p>
          <a:p>
            <a:pPr eaLnBrk="1" hangingPunct="1">
              <a:buClr>
                <a:srgbClr val="CC0000"/>
              </a:buClr>
              <a:buSzPct val="75000"/>
              <a:buNone/>
            </a:pPr>
            <a:endParaRPr lang="bg-BG" sz="1800" b="1" dirty="0" smtClean="0">
              <a:latin typeface="Arial" charset="0"/>
            </a:endParaRPr>
          </a:p>
          <a:p>
            <a:pPr algn="just" eaLnBrk="1" hangingPunct="1">
              <a:buClr>
                <a:srgbClr val="CC0000"/>
              </a:buClr>
              <a:buSzPct val="75000"/>
            </a:pPr>
            <a:r>
              <a:rPr lang="bg-BG" sz="1800" dirty="0" smtClean="0">
                <a:latin typeface="Arial" charset="0"/>
              </a:rPr>
              <a:t>Основателно ли е отстраняването на посоченият участник? Допустимо ли е едно отстраняване да не бъде мотивирано с конкретните основания, изброени в ЗОП?</a:t>
            </a:r>
          </a:p>
        </p:txBody>
      </p:sp>
      <p:sp>
        <p:nvSpPr>
          <p:cNvPr id="48132" name="Text Box 4"/>
          <p:cNvSpPr txBox="1">
            <a:spLocks noChangeArrowheads="1"/>
          </p:cNvSpPr>
          <p:nvPr/>
        </p:nvSpPr>
        <p:spPr bwMode="auto">
          <a:xfrm>
            <a:off x="4038600" y="8382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idx="1"/>
          </p:nvPr>
        </p:nvSpPr>
        <p:spPr>
          <a:noFill/>
        </p:spPr>
        <p:txBody>
          <a:bodyPr>
            <a:normAutofit/>
          </a:bodyPr>
          <a:lstStyle/>
          <a:p>
            <a:pPr algn="just" eaLnBrk="1" hangingPunct="1"/>
            <a:r>
              <a:rPr lang="bg-BG" sz="2000" dirty="0" smtClean="0">
                <a:latin typeface="Arial" charset="0"/>
              </a:rPr>
              <a:t>В случая, участието на автора на документацията води до необосновано предимство, което е флагрантно нарушение на принципите, прогласени в чл. 2 от ЗОП. Предвид това, дори да не е налице някое от основанията за отстраняване, изброени в ЗОП, възложителят може да отстрани участник в процедурата само поради нарушаване на принципите на възлагане.</a:t>
            </a:r>
          </a:p>
        </p:txBody>
      </p:sp>
      <p:sp>
        <p:nvSpPr>
          <p:cNvPr id="49155" name="Text Box 3"/>
          <p:cNvSpPr txBox="1">
            <a:spLocks noChangeArrowheads="1"/>
          </p:cNvSpPr>
          <p:nvPr/>
        </p:nvSpPr>
        <p:spPr bwMode="auto">
          <a:xfrm>
            <a:off x="3733800" y="7620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idx="1"/>
          </p:nvPr>
        </p:nvSpPr>
        <p:spPr/>
        <p:txBody>
          <a:bodyPr>
            <a:normAutofit/>
          </a:bodyPr>
          <a:lstStyle/>
          <a:p>
            <a:pPr algn="just" eaLnBrk="1" hangingPunct="1">
              <a:buClr>
                <a:srgbClr val="CC0000"/>
              </a:buClr>
              <a:buSzPct val="75000"/>
            </a:pPr>
            <a:r>
              <a:rPr lang="bg-BG" sz="2000" dirty="0" smtClean="0">
                <a:latin typeface="Arial" charset="0"/>
              </a:rPr>
              <a:t>В обществена поръчка за доставка постъпват само две оферти. Избраният критерий за оценка е икономически най-изгодна оферта. При оценката на офертите комисията констатира, че комплексните оценки на двете оферти са равни. </a:t>
            </a:r>
          </a:p>
          <a:p>
            <a:pPr algn="just" eaLnBrk="1" hangingPunct="1">
              <a:buClr>
                <a:srgbClr val="CC0000"/>
              </a:buClr>
              <a:buSzPct val="75000"/>
            </a:pPr>
            <a:endParaRPr lang="bg-BG" sz="2000" dirty="0" smtClean="0">
              <a:latin typeface="Arial" charset="0"/>
            </a:endParaRPr>
          </a:p>
          <a:p>
            <a:pPr algn="ctr" eaLnBrk="1" hangingPunct="1">
              <a:buClr>
                <a:srgbClr val="CC0000"/>
              </a:buClr>
              <a:buSzPct val="75000"/>
              <a:buNone/>
            </a:pPr>
            <a:r>
              <a:rPr lang="bg-BG" sz="2000" b="1" dirty="0" smtClean="0">
                <a:latin typeface="Arial" charset="0"/>
              </a:rPr>
              <a:t>ВЪПРОС</a:t>
            </a:r>
          </a:p>
          <a:p>
            <a:pPr eaLnBrk="1" hangingPunct="1">
              <a:buClr>
                <a:srgbClr val="CC0000"/>
              </a:buClr>
              <a:buSzPct val="75000"/>
              <a:buNone/>
            </a:pPr>
            <a:endParaRPr lang="bg-BG" sz="2000" dirty="0" smtClean="0">
              <a:latin typeface="Arial" charset="0"/>
            </a:endParaRPr>
          </a:p>
          <a:p>
            <a:pPr eaLnBrk="1" hangingPunct="1">
              <a:buClr>
                <a:srgbClr val="CC0000"/>
              </a:buClr>
              <a:buSzPct val="75000"/>
            </a:pPr>
            <a:r>
              <a:rPr lang="bg-BG" sz="2000" dirty="0" smtClean="0">
                <a:latin typeface="Arial" charset="0"/>
              </a:rPr>
              <a:t>Как следва да процедира комисията в този случай?</a:t>
            </a:r>
          </a:p>
          <a:p>
            <a:pPr eaLnBrk="1" hangingPunct="1">
              <a:buClr>
                <a:srgbClr val="CC0000"/>
              </a:buClr>
              <a:buSzPct val="75000"/>
            </a:pPr>
            <a:endParaRPr lang="bg-BG" sz="2000" dirty="0" smtClean="0">
              <a:latin typeface="Arial" charset="0"/>
            </a:endParaRPr>
          </a:p>
          <a:p>
            <a:pPr eaLnBrk="1" hangingPunct="1">
              <a:buClr>
                <a:srgbClr val="CC0000"/>
              </a:buClr>
              <a:buSzPct val="75000"/>
            </a:pPr>
            <a:r>
              <a:rPr lang="bg-BG" sz="2000" dirty="0" smtClean="0">
                <a:latin typeface="Arial" charset="0"/>
              </a:rPr>
              <a:t>Може ли да се сключи договора с двамата участници, дали еднакви оферти ?</a:t>
            </a:r>
          </a:p>
        </p:txBody>
      </p:sp>
      <p:sp>
        <p:nvSpPr>
          <p:cNvPr id="50180" name="Text Box 4"/>
          <p:cNvSpPr txBox="1">
            <a:spLocks noChangeArrowheads="1"/>
          </p:cNvSpPr>
          <p:nvPr/>
        </p:nvSpPr>
        <p:spPr bwMode="auto">
          <a:xfrm>
            <a:off x="3962400" y="9906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Grp="1" noChangeArrowheads="1"/>
          </p:cNvSpPr>
          <p:nvPr>
            <p:ph idx="1"/>
          </p:nvPr>
        </p:nvSpPr>
        <p:spPr/>
        <p:txBody>
          <a:bodyPr>
            <a:noAutofit/>
          </a:bodyPr>
          <a:lstStyle/>
          <a:p>
            <a:pPr algn="just" eaLnBrk="1" hangingPunct="1">
              <a:defRPr/>
            </a:pPr>
            <a:r>
              <a:rPr lang="bg-BG" sz="2000" b="1" dirty="0" smtClean="0">
                <a:latin typeface="Arial" pitchFamily="34" charset="0"/>
                <a:cs typeface="Arial" pitchFamily="34" charset="0"/>
              </a:rPr>
              <a:t>Съгласно разпоредба на чл. 71, ал. 4 от ЗОП, когато комплексните оценки на две или повече оферти са равни, при критерий ИНИО за най-изгодна се приема тази оферта, в която се предлага най-ниска цена. Ако и цените са равни, се сравняват оценките по показателя с най-висока относителна тежест и се избира офертата с по-благоприятна стойност по този показател. Ако и по този показател са равни – жребий.</a:t>
            </a:r>
          </a:p>
          <a:p>
            <a:pPr marL="450850" indent="-358775" algn="just" eaLnBrk="1" hangingPunct="1">
              <a:buNone/>
              <a:defRPr/>
            </a:pPr>
            <a:endParaRPr lang="bg-BG" sz="2000" dirty="0" smtClean="0">
              <a:solidFill>
                <a:srgbClr val="CC3300"/>
              </a:solidFill>
              <a:latin typeface="Arial" pitchFamily="34" charset="0"/>
              <a:cs typeface="Arial" pitchFamily="34" charset="0"/>
            </a:endParaRPr>
          </a:p>
          <a:p>
            <a:pPr marL="450850" indent="-358775" algn="just" eaLnBrk="1" hangingPunct="1">
              <a:defRPr/>
            </a:pPr>
            <a:r>
              <a:rPr lang="bg-BG" sz="2000" dirty="0" smtClean="0">
                <a:solidFill>
                  <a:srgbClr val="CC3300"/>
                </a:solidFill>
                <a:latin typeface="Arial" pitchFamily="34" charset="0"/>
                <a:cs typeface="Arial" pitchFamily="34" charset="0"/>
              </a:rPr>
              <a:t>*Нарушение по чл. 15, ал. 1 от Закона за защита на конкуренцията,</a:t>
            </a:r>
          </a:p>
          <a:p>
            <a:pPr marL="450850" indent="-358775" algn="just" eaLnBrk="1" hangingPunct="1">
              <a:defRPr/>
            </a:pPr>
            <a:r>
              <a:rPr lang="bg-BG" sz="2000" dirty="0" smtClean="0">
                <a:solidFill>
                  <a:srgbClr val="CC3300"/>
                </a:solidFill>
                <a:latin typeface="Arial" pitchFamily="34" charset="0"/>
                <a:cs typeface="Arial" pitchFamily="34" charset="0"/>
              </a:rPr>
              <a:t>изразяващо се в забранено споразумение или съгласувана практика</a:t>
            </a:r>
          </a:p>
          <a:p>
            <a:pPr marL="450850" indent="-358775" algn="just" eaLnBrk="1" hangingPunct="1">
              <a:defRPr/>
            </a:pPr>
            <a:r>
              <a:rPr lang="bg-BG" sz="2000" dirty="0" smtClean="0">
                <a:solidFill>
                  <a:srgbClr val="CC3300"/>
                </a:solidFill>
                <a:latin typeface="Arial" pitchFamily="34" charset="0"/>
                <a:cs typeface="Arial" pitchFamily="34" charset="0"/>
              </a:rPr>
              <a:t>(картел) </a:t>
            </a:r>
            <a:endParaRPr lang="en-US" sz="2000" dirty="0" smtClean="0">
              <a:solidFill>
                <a:srgbClr val="CC3300"/>
              </a:solidFill>
              <a:latin typeface="Arial" pitchFamily="34" charset="0"/>
              <a:cs typeface="Arial" pitchFamily="34" charset="0"/>
            </a:endParaRPr>
          </a:p>
          <a:p>
            <a:pPr algn="just" eaLnBrk="1" hangingPunct="1">
              <a:defRPr/>
            </a:pPr>
            <a:endParaRPr lang="bg-BG" sz="2000" b="1" dirty="0" smtClean="0">
              <a:latin typeface="Arial" pitchFamily="34" charset="0"/>
              <a:cs typeface="Arial" pitchFamily="34" charset="0"/>
            </a:endParaRPr>
          </a:p>
        </p:txBody>
      </p:sp>
      <p:sp>
        <p:nvSpPr>
          <p:cNvPr id="51203" name="Text Box 3"/>
          <p:cNvSpPr txBox="1">
            <a:spLocks noChangeArrowheads="1"/>
          </p:cNvSpPr>
          <p:nvPr/>
        </p:nvSpPr>
        <p:spPr bwMode="auto">
          <a:xfrm>
            <a:off x="3733800" y="8382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p:txBody>
          <a:bodyPr>
            <a:normAutofit/>
          </a:bodyPr>
          <a:lstStyle/>
          <a:p>
            <a:pPr algn="just" eaLnBrk="1" hangingPunct="1">
              <a:buClr>
                <a:srgbClr val="CC0000"/>
              </a:buClr>
              <a:buSzPct val="75000"/>
            </a:pPr>
            <a:r>
              <a:rPr lang="bg-BG" sz="2000" b="1" dirty="0" smtClean="0">
                <a:latin typeface="Arial" charset="0"/>
              </a:rPr>
              <a:t>При подготовка на обществена поръчка за канцеларски материали сред служителите на възложител възниква спор в кой плик от офертата следва да се изиска поставянето на образци на артикулите, обект на доставка.</a:t>
            </a:r>
            <a:r>
              <a:rPr lang="bg-BG" sz="2000" dirty="0" smtClean="0">
                <a:latin typeface="Arial" charset="0"/>
              </a:rPr>
              <a:t> </a:t>
            </a:r>
          </a:p>
          <a:p>
            <a:pPr algn="just" eaLnBrk="1" hangingPunct="1">
              <a:buClr>
                <a:srgbClr val="CC0000"/>
              </a:buClr>
              <a:buSzPct val="75000"/>
            </a:pPr>
            <a:endParaRPr lang="bg-BG" sz="2000" b="1" dirty="0" smtClean="0">
              <a:latin typeface="Arial" charset="0"/>
            </a:endParaRPr>
          </a:p>
          <a:p>
            <a:pPr algn="ctr" eaLnBrk="1" hangingPunct="1">
              <a:buClr>
                <a:srgbClr val="CC0000"/>
              </a:buClr>
              <a:buSzPct val="75000"/>
              <a:buNone/>
            </a:pPr>
            <a:r>
              <a:rPr lang="bg-BG" sz="2000" b="1" dirty="0" smtClean="0">
                <a:latin typeface="Arial" charset="0"/>
              </a:rPr>
              <a:t>ВЪПРОС</a:t>
            </a:r>
          </a:p>
          <a:p>
            <a:pPr eaLnBrk="1" hangingPunct="1">
              <a:buClr>
                <a:srgbClr val="CC0000"/>
              </a:buClr>
              <a:buSzPct val="75000"/>
              <a:buNone/>
            </a:pPr>
            <a:endParaRPr lang="bg-BG" sz="2000" b="1" dirty="0" smtClean="0">
              <a:latin typeface="Arial" charset="0"/>
            </a:endParaRPr>
          </a:p>
          <a:p>
            <a:pPr eaLnBrk="1" hangingPunct="1">
              <a:buClr>
                <a:srgbClr val="CC0000"/>
              </a:buClr>
              <a:buSzPct val="75000"/>
            </a:pPr>
            <a:r>
              <a:rPr lang="bg-BG" sz="2000" b="1" dirty="0" smtClean="0">
                <a:latin typeface="Arial" charset="0"/>
              </a:rPr>
              <a:t>Къде следва да бъдат поставени образците?</a:t>
            </a:r>
          </a:p>
        </p:txBody>
      </p:sp>
      <p:sp>
        <p:nvSpPr>
          <p:cNvPr id="54276" name="Text Box 4"/>
          <p:cNvSpPr txBox="1">
            <a:spLocks noChangeArrowheads="1"/>
          </p:cNvSpPr>
          <p:nvPr/>
        </p:nvSpPr>
        <p:spPr bwMode="auto">
          <a:xfrm>
            <a:off x="3962400" y="8382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4"/>
          <p:cNvSpPr>
            <a:spLocks noGrp="1" noChangeArrowheads="1"/>
          </p:cNvSpPr>
          <p:nvPr>
            <p:ph idx="1"/>
          </p:nvPr>
        </p:nvSpPr>
        <p:spPr>
          <a:noFill/>
        </p:spPr>
        <p:txBody>
          <a:bodyPr>
            <a:normAutofit/>
          </a:bodyPr>
          <a:lstStyle/>
          <a:p>
            <a:pPr algn="just" eaLnBrk="1" hangingPunct="1"/>
            <a:r>
              <a:rPr lang="bg-BG" sz="2000" dirty="0" smtClean="0">
                <a:latin typeface="Arial" charset="0"/>
              </a:rPr>
              <a:t>Съгласно чл. 57, ал. 2, т. 1 от ЗОП в плик №1 с надпис “Документи за подбор” се поставят документите, изискани от възложителя съгласно чл. 56, т. 1-7, 10-12, отнасящи се до критерии за подбор на участниците или кандидатите. Видно от чл. 56, ал. 1, т. 4 от ЗОП сред документите за подбор са и доказателствата за техническите възможности и/или квалификация по чл. 51 от ЗОП, посочени в обявлението. Предвид разпоредбата на чл. 51, ал. 1, т. 5 от ЗОП, за доказване на техническите възможности и/или квалификация възложителят може да изиска представянето на образци. Следователно, спазването на закона предполага образците да бъдат поставени именно в плик №1 с надпис “Документи за подбор”.</a:t>
            </a:r>
          </a:p>
        </p:txBody>
      </p:sp>
      <p:sp>
        <p:nvSpPr>
          <p:cNvPr id="55299" name="Text Box 3"/>
          <p:cNvSpPr txBox="1">
            <a:spLocks noChangeArrowheads="1"/>
          </p:cNvSpPr>
          <p:nvPr/>
        </p:nvSpPr>
        <p:spPr bwMode="auto">
          <a:xfrm>
            <a:off x="3657600" y="8382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457200" y="1447800"/>
            <a:ext cx="8229600" cy="4525963"/>
          </a:xfrm>
        </p:spPr>
        <p:txBody>
          <a:bodyPr>
            <a:noAutofit/>
          </a:bodyPr>
          <a:lstStyle/>
          <a:p>
            <a:r>
              <a:rPr lang="bg-BG" sz="2000" dirty="0" smtClean="0">
                <a:latin typeface="Arial" pitchFamily="34" charset="0"/>
                <a:cs typeface="Arial" pitchFamily="34" charset="0"/>
              </a:rPr>
              <a:t>ІІІ.2.1) </a:t>
            </a:r>
            <a:r>
              <a:rPr lang="bg-BG" sz="2000" b="1" dirty="0" smtClean="0">
                <a:latin typeface="Arial" pitchFamily="34" charset="0"/>
                <a:cs typeface="Arial" pitchFamily="34" charset="0"/>
              </a:rPr>
              <a:t>Изисквания към кандидатите или участниците, включително за вписването им в професионални или търговски регистри</a:t>
            </a:r>
            <a:endParaRPr lang="bg-BG" sz="2000" dirty="0" smtClean="0">
              <a:latin typeface="Arial" pitchFamily="34" charset="0"/>
              <a:cs typeface="Arial" pitchFamily="34" charset="0"/>
            </a:endParaRPr>
          </a:p>
          <a:p>
            <a:r>
              <a:rPr lang="en-US" sz="2000" dirty="0" smtClean="0">
                <a:latin typeface="Arial" pitchFamily="34" charset="0"/>
                <a:cs typeface="Arial" pitchFamily="34" charset="0"/>
              </a:rPr>
              <a:t>“</a:t>
            </a:r>
            <a:r>
              <a:rPr lang="bg-BG" sz="2000" dirty="0" smtClean="0">
                <a:latin typeface="Arial" pitchFamily="34" charset="0"/>
                <a:cs typeface="Arial" pitchFamily="34" charset="0"/>
              </a:rPr>
              <a:t>Изискуеми документи и информация: Да са местни или чуждестранни физически или юридически лица или техни обединения, отговарящи на изискванията на чл.46 от ЗОП и за които не са налице обстоятелствата по чл.47, ал.1, ал.2, ал.5 и чл.48 от ЗОП; Да не са страна по текущи административни и/или съдебни процедури срещу “Софийска вода” АД</a:t>
            </a:r>
            <a:r>
              <a:rPr lang="en-US" sz="2000" dirty="0" smtClean="0">
                <a:latin typeface="Arial" pitchFamily="34" charset="0"/>
                <a:cs typeface="Arial" pitchFamily="34" charset="0"/>
              </a:rPr>
              <a:t>…”</a:t>
            </a:r>
            <a:endParaRPr lang="bg-BG" sz="2000" dirty="0" smtClean="0">
              <a:latin typeface="Arial" pitchFamily="34" charset="0"/>
              <a:cs typeface="Arial" pitchFamily="34" charset="0"/>
            </a:endParaRPr>
          </a:p>
          <a:p>
            <a:pPr>
              <a:buNone/>
            </a:pPr>
            <a:endParaRPr lang="bg-BG" sz="2000" dirty="0">
              <a:latin typeface="Arial" pitchFamily="34" charset="0"/>
              <a:cs typeface="Arial" pitchFamily="34" charset="0"/>
            </a:endParaRPr>
          </a:p>
          <a:p>
            <a:pPr algn="ctr">
              <a:buNone/>
            </a:pPr>
            <a:r>
              <a:rPr lang="en-US" sz="2000" b="1" dirty="0" smtClean="0">
                <a:latin typeface="Arial" pitchFamily="34" charset="0"/>
                <a:cs typeface="Arial" pitchFamily="34" charset="0"/>
              </a:rPr>
              <a:t>ВЪПРОС</a:t>
            </a:r>
            <a:endParaRPr lang="bg-BG" sz="2000" b="1" dirty="0" smtClean="0">
              <a:latin typeface="Arial" pitchFamily="34" charset="0"/>
              <a:cs typeface="Arial" pitchFamily="34" charset="0"/>
            </a:endParaRPr>
          </a:p>
          <a:p>
            <a:pPr>
              <a:buNone/>
            </a:pPr>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Считате ли поставеното условие за допустимо ?</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4038600" y="838200"/>
            <a:ext cx="1189236" cy="461665"/>
          </a:xfrm>
          <a:prstGeom prst="rect">
            <a:avLst/>
          </a:prstGeom>
          <a:noFill/>
          <a:ln w="9525">
            <a:noFill/>
            <a:miter lim="800000"/>
            <a:headEnd/>
            <a:tailEnd/>
          </a:ln>
        </p:spPr>
        <p:txBody>
          <a:bodyPr wrap="none">
            <a:spAutoFit/>
          </a:bodyPr>
          <a:lstStyle/>
          <a:p>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3"/>
          <p:cNvSpPr txBox="1">
            <a:spLocks noChangeArrowheads="1"/>
          </p:cNvSpPr>
          <p:nvPr/>
        </p:nvSpPr>
        <p:spPr bwMode="auto">
          <a:xfrm>
            <a:off x="3733800" y="838200"/>
            <a:ext cx="1679755" cy="461665"/>
          </a:xfrm>
          <a:prstGeom prst="rect">
            <a:avLst/>
          </a:prstGeom>
          <a:noFill/>
          <a:ln w="9525">
            <a:noFill/>
            <a:miter lim="800000"/>
            <a:headEnd/>
            <a:tailEnd/>
          </a:ln>
        </p:spPr>
        <p:txBody>
          <a:bodyPr wrap="none">
            <a:spAutoFit/>
          </a:bodyPr>
          <a:lstStyle/>
          <a:p>
            <a:r>
              <a:rPr lang="bg-BG" sz="2400" b="1" dirty="0" smtClean="0">
                <a:latin typeface="Arial" charset="0"/>
              </a:rPr>
              <a:t>ОТГОВОР</a:t>
            </a:r>
            <a:endParaRPr lang="bg-BG" sz="2400" b="1" dirty="0">
              <a:latin typeface="Arial" charset="0"/>
            </a:endParaRPr>
          </a:p>
        </p:txBody>
      </p:sp>
      <p:sp>
        <p:nvSpPr>
          <p:cNvPr id="59395" name="Rectangle 4"/>
          <p:cNvSpPr>
            <a:spLocks noGrp="1" noChangeArrowheads="1"/>
          </p:cNvSpPr>
          <p:nvPr>
            <p:ph idx="1"/>
          </p:nvPr>
        </p:nvSpPr>
        <p:spPr>
          <a:xfrm>
            <a:off x="457200" y="1371600"/>
            <a:ext cx="8229600" cy="4525963"/>
          </a:xfrm>
          <a:noFill/>
        </p:spPr>
        <p:txBody>
          <a:bodyPr>
            <a:normAutofit/>
          </a:bodyPr>
          <a:lstStyle/>
          <a:p>
            <a:r>
              <a:rPr lang="bg-BG" sz="2000" dirty="0" smtClean="0">
                <a:latin typeface="Arial" pitchFamily="34" charset="0"/>
                <a:cs typeface="Arial" pitchFamily="34" charset="0"/>
              </a:rPr>
              <a:t>Поставянето на такова условие необосновано ограничава участието на лица в процедурите за възлагане на обществени поръчки, което е в нарушение на забраната по чл. 25, ал. 5 от ЗОП. Причината за това е, че наличието на спор само по себе си, не може да е основание за недопускане до участие в процедура.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p:txBody>
          <a:bodyPr>
            <a:normAutofit/>
          </a:bodyPr>
          <a:lstStyle/>
          <a:p>
            <a:r>
              <a:rPr lang="bg-BG" sz="2000" dirty="0" smtClean="0">
                <a:latin typeface="Arial" pitchFamily="34" charset="0"/>
                <a:cs typeface="Arial" pitchFamily="34" charset="0"/>
              </a:rPr>
              <a:t>в поле </a:t>
            </a:r>
            <a:r>
              <a:rPr lang="en-US" sz="2000" dirty="0" smtClean="0">
                <a:latin typeface="Arial" pitchFamily="34" charset="0"/>
                <a:cs typeface="Arial" pitchFamily="34" charset="0"/>
              </a:rPr>
              <a:t>III</a:t>
            </a:r>
            <a:r>
              <a:rPr lang="ru-RU" sz="2000" dirty="0" smtClean="0">
                <a:latin typeface="Arial" pitchFamily="34" charset="0"/>
                <a:cs typeface="Arial" pitchFamily="34" charset="0"/>
              </a:rPr>
              <a:t>.2.3</a:t>
            </a:r>
            <a:r>
              <a:rPr lang="bg-BG" sz="2000" dirty="0" smtClean="0">
                <a:latin typeface="Arial" pitchFamily="34" charset="0"/>
                <a:cs typeface="Arial" pitchFamily="34" charset="0"/>
              </a:rPr>
              <a:t>) “Минимум три (3) успешно приключили през последните три години (2008, 2009 и 2010) договора за техническа помощ за организация и управление на проекти, финансирани по “Околна среда 2007-2013 г.” във водния сектор”.</a:t>
            </a:r>
          </a:p>
          <a:p>
            <a:pPr>
              <a:buNone/>
            </a:pPr>
            <a:endParaRPr lang="bg-BG" sz="2000" b="1" dirty="0" smtClean="0">
              <a:latin typeface="Arial" pitchFamily="34" charset="0"/>
              <a:cs typeface="Arial" pitchFamily="34" charset="0"/>
            </a:endParaRPr>
          </a:p>
          <a:p>
            <a:pPr algn="ctr">
              <a:buNone/>
            </a:pPr>
            <a:r>
              <a:rPr lang="en-US" sz="2000" b="1" dirty="0" smtClean="0">
                <a:latin typeface="Arial" pitchFamily="34" charset="0"/>
                <a:cs typeface="Arial" pitchFamily="34" charset="0"/>
              </a:rPr>
              <a:t>ВЪПРОС</a:t>
            </a:r>
            <a:endParaRPr lang="bg-BG" sz="2000" b="1" dirty="0" smtClean="0">
              <a:latin typeface="Arial" pitchFamily="34" charset="0"/>
              <a:cs typeface="Arial" pitchFamily="34" charset="0"/>
            </a:endParaRPr>
          </a:p>
          <a:p>
            <a:pPr>
              <a:buNone/>
            </a:pPr>
            <a:r>
              <a:rPr lang="bg-BG" sz="2000" dirty="0" smtClean="0">
                <a:latin typeface="Arial" pitchFamily="34" charset="0"/>
                <a:cs typeface="Arial" pitchFamily="34" charset="0"/>
              </a:rPr>
              <a:t> </a:t>
            </a:r>
          </a:p>
          <a:p>
            <a:r>
              <a:rPr lang="bg-BG" sz="2000" dirty="0" smtClean="0">
                <a:latin typeface="Arial" pitchFamily="34" charset="0"/>
                <a:cs typeface="Arial" pitchFamily="34" charset="0"/>
              </a:rPr>
              <a:t>Считате ли поставеното условие за допустимо ?</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3962400" y="838200"/>
            <a:ext cx="1189236" cy="461665"/>
          </a:xfrm>
          <a:prstGeom prst="rect">
            <a:avLst/>
          </a:prstGeom>
          <a:noFill/>
          <a:ln w="9525">
            <a:noFill/>
            <a:miter lim="800000"/>
            <a:headEnd/>
            <a:tailEnd/>
          </a:ln>
        </p:spPr>
        <p:txBody>
          <a:bodyPr wrap="none">
            <a:spAutoFit/>
          </a:bodyPr>
          <a:lstStyle/>
          <a:p>
            <a:pPr algn="ctr"/>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idx="1"/>
          </p:nvPr>
        </p:nvSpPr>
        <p:spPr>
          <a:xfrm>
            <a:off x="457200" y="1371600"/>
            <a:ext cx="8229600" cy="4525963"/>
          </a:xfrm>
        </p:spPr>
        <p:txBody>
          <a:bodyPr>
            <a:normAutofit/>
          </a:bodyPr>
          <a:lstStyle/>
          <a:p>
            <a:r>
              <a:rPr lang="bg-BG" sz="2000" dirty="0" smtClean="0">
                <a:latin typeface="Arial" pitchFamily="34" charset="0"/>
                <a:cs typeface="Arial" pitchFamily="34" charset="0"/>
              </a:rPr>
              <a:t>в поле </a:t>
            </a:r>
            <a:r>
              <a:rPr lang="en-US" sz="2000" dirty="0" smtClean="0">
                <a:latin typeface="Arial" pitchFamily="34" charset="0"/>
                <a:cs typeface="Arial" pitchFamily="34" charset="0"/>
              </a:rPr>
              <a:t>III</a:t>
            </a:r>
            <a:r>
              <a:rPr lang="ru-RU" sz="2000" dirty="0" smtClean="0">
                <a:latin typeface="Arial" pitchFamily="34" charset="0"/>
                <a:cs typeface="Arial" pitchFamily="34" charset="0"/>
              </a:rPr>
              <a:t>.2.</a:t>
            </a:r>
            <a:r>
              <a:rPr lang="en-US" sz="2000" dirty="0" smtClean="0">
                <a:latin typeface="Arial" pitchFamily="34" charset="0"/>
                <a:cs typeface="Arial" pitchFamily="34" charset="0"/>
              </a:rPr>
              <a:t>2.</a:t>
            </a:r>
            <a:r>
              <a:rPr lang="bg-BG" sz="2000" dirty="0" smtClean="0">
                <a:latin typeface="Arial" pitchFamily="34" charset="0"/>
                <a:cs typeface="Arial" pitchFamily="34" charset="0"/>
              </a:rPr>
              <a:t>) като изисквано минимално ниво е посочено “Участникът следва да: 1.Има минимален документално доказан общ оборот от дейността си за последните 3 (три) години – 2008, 2009 и 2010 год., в размер не по-малко от общо 2 000 000,00 лв. (два милиона лева) без вкл. ДДС; 2.Минимум 80% от оборота на участника да е от реализация на строителство/строителни услуги;”</a:t>
            </a:r>
          </a:p>
          <a:p>
            <a:pPr>
              <a:buNone/>
            </a:pPr>
            <a:endParaRPr lang="bg-BG" sz="2000" dirty="0" smtClean="0">
              <a:latin typeface="Arial" pitchFamily="34" charset="0"/>
              <a:cs typeface="Arial" pitchFamily="34" charset="0"/>
            </a:endParaRPr>
          </a:p>
          <a:p>
            <a:pPr algn="ctr">
              <a:buNone/>
            </a:pPr>
            <a:r>
              <a:rPr lang="en-US" sz="2000" b="1" dirty="0" err="1" smtClean="0">
                <a:latin typeface="Arial" pitchFamily="34" charset="0"/>
                <a:cs typeface="Arial" pitchFamily="34" charset="0"/>
              </a:rPr>
              <a:t>ВЪПРОС</a:t>
            </a:r>
            <a:endParaRPr lang="bg-BG" sz="2000" b="1" dirty="0" smtClean="0">
              <a:latin typeface="Arial" pitchFamily="34" charset="0"/>
              <a:cs typeface="Arial" pitchFamily="34" charset="0"/>
            </a:endParaRPr>
          </a:p>
          <a:p>
            <a:pPr>
              <a:buNone/>
            </a:pPr>
            <a:endParaRPr lang="bg-BG" sz="2000" dirty="0" smtClean="0">
              <a:latin typeface="Arial" pitchFamily="34" charset="0"/>
              <a:cs typeface="Arial" pitchFamily="34" charset="0"/>
            </a:endParaRPr>
          </a:p>
          <a:p>
            <a:r>
              <a:rPr lang="bg-BG" sz="2000" dirty="0" smtClean="0">
                <a:latin typeface="Arial" pitchFamily="34" charset="0"/>
                <a:cs typeface="Arial" pitchFamily="34" charset="0"/>
              </a:rPr>
              <a:t>Считате ли поставеното условие за допустимо ?</a:t>
            </a:r>
          </a:p>
          <a:p>
            <a:pPr eaLnBrk="1" hangingPunct="1">
              <a:buClr>
                <a:srgbClr val="CC0000"/>
              </a:buClr>
              <a:buSzPct val="75000"/>
            </a:pPr>
            <a:endParaRPr lang="en-US" sz="2000" b="1" dirty="0" smtClean="0">
              <a:latin typeface="Arial" pitchFamily="34" charset="0"/>
              <a:cs typeface="Arial" pitchFamily="34" charset="0"/>
            </a:endParaRPr>
          </a:p>
          <a:p>
            <a:pPr eaLnBrk="1" hangingPunct="1">
              <a:buClr>
                <a:srgbClr val="CC0000"/>
              </a:buClr>
              <a:buSzPct val="75000"/>
            </a:pPr>
            <a:endParaRPr lang="en-US" sz="2000" b="1" dirty="0" smtClean="0">
              <a:latin typeface="Arial" pitchFamily="34" charset="0"/>
              <a:cs typeface="Arial" pitchFamily="34" charset="0"/>
            </a:endParaRPr>
          </a:p>
        </p:txBody>
      </p:sp>
      <p:sp>
        <p:nvSpPr>
          <p:cNvPr id="58371" name="Text Box 4"/>
          <p:cNvSpPr txBox="1">
            <a:spLocks noChangeArrowheads="1"/>
          </p:cNvSpPr>
          <p:nvPr/>
        </p:nvSpPr>
        <p:spPr bwMode="auto">
          <a:xfrm>
            <a:off x="3962400" y="838200"/>
            <a:ext cx="1189236" cy="461665"/>
          </a:xfrm>
          <a:prstGeom prst="rect">
            <a:avLst/>
          </a:prstGeom>
          <a:noFill/>
          <a:ln w="9525">
            <a:noFill/>
            <a:miter lim="800000"/>
            <a:headEnd/>
            <a:tailEnd/>
          </a:ln>
        </p:spPr>
        <p:txBody>
          <a:bodyPr wrap="none">
            <a:spAutoFit/>
          </a:bodyPr>
          <a:lstStyle/>
          <a:p>
            <a:pPr algn="ctr"/>
            <a:r>
              <a:rPr lang="bg-BG" sz="2400" b="1" dirty="0" smtClean="0">
                <a:latin typeface="Arial" charset="0"/>
              </a:rPr>
              <a:t>КАЗУС</a:t>
            </a:r>
            <a:endParaRPr lang="bg-BG" sz="2400" b="1" dirty="0">
              <a:latin typeface="Arial"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subTitle" idx="1"/>
          </p:nvPr>
        </p:nvSpPr>
        <p:spPr>
          <a:xfrm>
            <a:off x="381000" y="3048000"/>
            <a:ext cx="5257800" cy="1447800"/>
          </a:xfrm>
        </p:spPr>
        <p:txBody>
          <a:bodyPr/>
          <a:lstStyle/>
          <a:p>
            <a:pPr eaLnBrk="1" hangingPunct="1"/>
            <a:r>
              <a:rPr lang="bg-BG" sz="2000" b="1" dirty="0" smtClean="0">
                <a:solidFill>
                  <a:schemeClr val="tx2">
                    <a:lumMod val="75000"/>
                  </a:schemeClr>
                </a:solidFill>
                <a:latin typeface="Cambria" panose="02040503050406030204" pitchFamily="18" charset="0"/>
              </a:rPr>
              <a:t>Благодаря </a:t>
            </a:r>
            <a:r>
              <a:rPr lang="bg-BG" sz="2000" b="1" dirty="0">
                <a:solidFill>
                  <a:schemeClr val="tx2">
                    <a:lumMod val="75000"/>
                  </a:schemeClr>
                </a:solidFill>
                <a:latin typeface="Cambria" panose="02040503050406030204" pitchFamily="18" charset="0"/>
              </a:rPr>
              <a:t>за вниманието !</a:t>
            </a:r>
            <a:endParaRPr lang="en-US" sz="2000" b="1" dirty="0">
              <a:solidFill>
                <a:schemeClr val="tx2">
                  <a:lumMod val="75000"/>
                </a:schemeClr>
              </a:solidFill>
              <a:latin typeface="Cambria" panose="02040503050406030204"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1600</TotalTime>
  <Words>5611</Words>
  <Application>Microsoft Office PowerPoint</Application>
  <PresentationFormat>Презентация на цял екран (4:3)</PresentationFormat>
  <Paragraphs>414</Paragraphs>
  <Slides>63</Slides>
  <Notes>63</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63</vt:i4>
      </vt:variant>
    </vt:vector>
  </HeadingPairs>
  <TitlesOfParts>
    <vt:vector size="64" baseType="lpstr">
      <vt:lpstr>Office тема</vt:lpstr>
      <vt:lpstr>Слайд 1</vt:lpstr>
      <vt:lpstr>Казуси по обществени поръчки</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Казус</vt:lpstr>
      <vt:lpstr>Отговор</vt:lpstr>
      <vt:lpstr>КАЗУС  Чл.90, ал.1, т.4 ЗОП</vt:lpstr>
      <vt:lpstr>ОТГОВОР</vt:lpstr>
      <vt:lpstr>КАЗУС  Чл. 43, ал.1 ЗОП</vt:lpstr>
      <vt:lpstr>ОТГОВОР</vt:lpstr>
      <vt:lpstr>КАЗУС  Чл.25, ал. 10 ЗОП</vt:lpstr>
      <vt:lpstr>ОТГОВОР</vt:lpstr>
      <vt:lpstr>КАЗУС  Чл.51 ЗОП</vt:lpstr>
      <vt:lpstr>Слайд 30</vt:lpstr>
      <vt:lpstr>ОТГОВОР</vt:lpstr>
      <vt:lpstr>КАЗУС</vt:lpstr>
      <vt:lpstr>ОТГОВОР</vt:lpstr>
      <vt:lpstr>КАЗУС  Чл.32, ал.1 ЗОП</vt:lpstr>
      <vt:lpstr>Слайд 35</vt:lpstr>
      <vt:lpstr>ОТГОВОР</vt:lpstr>
      <vt:lpstr>КАЗУС  Чл.58а, ал.6 ЗОП</vt:lpstr>
      <vt:lpstr>ОТГОВОР</vt:lpstr>
      <vt:lpstr>КАЗУС  Чл.34, ал.2 ЗОП</vt:lpstr>
      <vt:lpstr>ОТГОВОР</vt:lpstr>
      <vt:lpstr>КАЗУС</vt:lpstr>
      <vt:lpstr>ОТГОВОР</vt:lpstr>
      <vt:lpstr>КАЗУС  Чл.18, ал.4 и ал.5 ППЗОП</vt:lpstr>
      <vt:lpstr>ОТГОВОР</vt:lpstr>
      <vt:lpstr>КАЗУС</vt:lpstr>
      <vt:lpstr>ОТГОВОР</vt:lpstr>
      <vt:lpstr>КАЗУС</vt:lpstr>
      <vt:lpstr>ОТГОВОР</vt:lpstr>
      <vt:lpstr>КАЗУС</vt:lpstr>
      <vt:lpstr>ОТГОВОР</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Ivo</dc:creator>
  <cp:lastModifiedBy>S</cp:lastModifiedBy>
  <cp:revision>252</cp:revision>
  <cp:lastPrinted>1601-01-01T00:00:00Z</cp:lastPrinted>
  <dcterms:created xsi:type="dcterms:W3CDTF">1601-01-01T00:00:00Z</dcterms:created>
  <dcterms:modified xsi:type="dcterms:W3CDTF">2014-05-14T08:41:36Z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