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9144000" cy="6858000" type="screen4x3"/>
  <p:notesSz cx="6797675" cy="9926638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99"/>
    <a:srgbClr val="F6E508"/>
    <a:srgbClr val="FFFF00"/>
    <a:srgbClr val="FF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4660"/>
  </p:normalViewPr>
  <p:slideViewPr>
    <p:cSldViewPr>
      <p:cViewPr>
        <p:scale>
          <a:sx n="90" d="100"/>
          <a:sy n="90" d="100"/>
        </p:scale>
        <p:origin x="-132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3402" y="-84"/>
      </p:cViewPr>
      <p:guideLst>
        <p:guide orient="horz" pos="3126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38688-00CB-4012-97FF-7C41D978793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03313533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FA177-3EA3-452A-BE3D-4381C0AB072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7026311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FA177-3EA3-452A-BE3D-4381C0AB0723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4274083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30B830-1FE8-4B0D-9AE3-3460118D058E}" type="datetimeFigureOut">
              <a:rPr lang="bg-BG" smtClean="0"/>
              <a:pPr/>
              <a:t>28.5.2014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29DDEBF-A372-4EF0-B5C9-A86A8718F1D3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Rectangle 8"/>
          <p:cNvSpPr/>
          <p:nvPr userDrawn="1"/>
        </p:nvSpPr>
        <p:spPr>
          <a:xfrm>
            <a:off x="21110" y="1348448"/>
            <a:ext cx="5679673" cy="430065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6" name="Rectangle 15"/>
          <p:cNvSpPr/>
          <p:nvPr userDrawn="1"/>
        </p:nvSpPr>
        <p:spPr>
          <a:xfrm>
            <a:off x="5700783" y="1336301"/>
            <a:ext cx="3426656" cy="4312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Rectangle 16"/>
          <p:cNvSpPr/>
          <p:nvPr userDrawn="1"/>
        </p:nvSpPr>
        <p:spPr>
          <a:xfrm>
            <a:off x="21110" y="5650333"/>
            <a:ext cx="4618390" cy="119675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kern="1200" cap="small" baseline="0" noProof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kern="1200" cap="small" baseline="0" dirty="0" err="1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kern="1200" cap="small" baseline="0" dirty="0" smtClean="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kern="1200" cap="small" baseline="0" noProof="0" dirty="0" smtClean="0">
              <a:solidFill>
                <a:schemeClr val="lt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 userDrawn="1"/>
        </p:nvSpPr>
        <p:spPr>
          <a:xfrm>
            <a:off x="4639500" y="5640775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1" name="Rectangle 20"/>
          <p:cNvSpPr/>
          <p:nvPr userDrawn="1"/>
        </p:nvSpPr>
        <p:spPr>
          <a:xfrm>
            <a:off x="6871748" y="5640774"/>
            <a:ext cx="2232248" cy="120630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g-BG" sz="1100" cap="small" noProof="0" dirty="0" smtClean="0">
                <a:latin typeface="Cambria" pitchFamily="18" charset="0"/>
              </a:rPr>
              <a:t> </a:t>
            </a:r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baseline="0" noProof="0" dirty="0" smtClean="0">
              <a:latin typeface="Cambria" pitchFamily="18" charset="0"/>
            </a:endParaRPr>
          </a:p>
          <a:p>
            <a:pPr algn="r"/>
            <a:endParaRPr lang="bg-BG" sz="1100" cap="small" noProof="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82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21476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1145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2652089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19323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244253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69696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25450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30250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05342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671869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863" y="96838"/>
            <a:ext cx="7158037" cy="141287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913" y="1981200"/>
            <a:ext cx="7659687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453188"/>
            <a:ext cx="1905000" cy="252412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7F4C6C-C2DE-4FAD-A726-C7D94EAD1742}" type="slidenum">
              <a:rPr lang="bg-BG"/>
              <a:pPr>
                <a:defRPr/>
              </a:pPr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85810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>
            <a:off x="35496" y="6381328"/>
            <a:ext cx="73589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Този документ е създаден в рамките на проект „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Повишаване на компетентността на съдии, съдебни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помощници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и съдебни служители от ВАС и административните съдилища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”, Договор №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24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10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.0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9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.201</a:t>
            </a:r>
            <a:r>
              <a:rPr lang="en-US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3 </a:t>
            </a:r>
            <a:r>
              <a:rPr lang="ru-RU" sz="800" i="1" kern="1200" cap="small" baseline="0" noProof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г., 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финансиран от Оперативна програма „Административен капацитет”, </a:t>
            </a:r>
            <a:r>
              <a:rPr lang="bg-BG" sz="800" i="1" kern="1200" cap="small" baseline="0" dirty="0" err="1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съфинансирана</a:t>
            </a:r>
            <a:r>
              <a:rPr lang="bg-BG" sz="800" i="1" kern="1200" cap="small" baseline="0" dirty="0" smtClean="0">
                <a:solidFill>
                  <a:schemeClr val="accent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rPr>
              <a:t> от Европейския съюз чрез Европейския социален фонд</a:t>
            </a:r>
            <a:endParaRPr lang="bg-BG" sz="800" i="1" kern="1200" cap="small" baseline="0" noProof="0" dirty="0" smtClean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21110" y="6237312"/>
            <a:ext cx="9051138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35496" y="6309320"/>
            <a:ext cx="9051138" cy="0"/>
          </a:xfrm>
          <a:prstGeom prst="line">
            <a:avLst/>
          </a:prstGeom>
          <a:ln>
            <a:solidFill>
              <a:srgbClr val="F6E508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>
            <a:off x="7452320" y="6165304"/>
            <a:ext cx="0" cy="590537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7394465" y="6021288"/>
            <a:ext cx="0" cy="669082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Картина 2" descr="OPAK_Gray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851025" y="22225"/>
            <a:ext cx="539115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10296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103532" y="1628800"/>
            <a:ext cx="5500161" cy="2304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ОБУЧЕНИЕ НА ТЕМА</a:t>
            </a:r>
          </a:p>
          <a:p>
            <a:pPr algn="r"/>
            <a:endParaRPr lang="ru-RU" sz="20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„</a:t>
            </a:r>
            <a:r>
              <a:rPr lang="ru-RU" sz="2000" b="1" dirty="0">
                <a:solidFill>
                  <a:srgbClr val="FFFF99"/>
                </a:solidFill>
              </a:rPr>
              <a:t>Работа с </a:t>
            </a:r>
            <a:r>
              <a:rPr lang="ru-RU" sz="2000" b="1" dirty="0" err="1">
                <a:solidFill>
                  <a:srgbClr val="FFFF99"/>
                </a:solidFill>
              </a:rPr>
              <a:t>нормативни</a:t>
            </a:r>
            <a:r>
              <a:rPr lang="ru-RU" sz="2000" b="1" dirty="0">
                <a:solidFill>
                  <a:srgbClr val="FFFF99"/>
                </a:solidFill>
              </a:rPr>
              <a:t> </a:t>
            </a:r>
            <a:r>
              <a:rPr lang="ru-RU" sz="2000" b="1" dirty="0" err="1">
                <a:solidFill>
                  <a:srgbClr val="FFFF99"/>
                </a:solidFill>
              </a:rPr>
              <a:t>актове</a:t>
            </a:r>
            <a:r>
              <a:rPr lang="ru-RU" sz="2000" b="1" dirty="0">
                <a:solidFill>
                  <a:srgbClr val="FFFF99"/>
                </a:solidFill>
              </a:rPr>
              <a:t> - практически </a:t>
            </a:r>
            <a:r>
              <a:rPr lang="ru-RU" sz="2000" b="1" dirty="0" err="1">
                <a:solidFill>
                  <a:srgbClr val="FFFF99"/>
                </a:solidFill>
              </a:rPr>
              <a:t>аспекти</a:t>
            </a:r>
            <a:r>
              <a:rPr lang="ru-RU" sz="2000" b="1" dirty="0">
                <a:solidFill>
                  <a:srgbClr val="FFFF99"/>
                </a:solidFill>
              </a:rPr>
              <a:t>. </a:t>
            </a:r>
            <a:r>
              <a:rPr lang="ru-RU" sz="2000" b="1" dirty="0" err="1">
                <a:solidFill>
                  <a:srgbClr val="FFFF99"/>
                </a:solidFill>
              </a:rPr>
              <a:t>Субсидиарно</a:t>
            </a:r>
            <a:r>
              <a:rPr lang="ru-RU" sz="2000" b="1" dirty="0">
                <a:solidFill>
                  <a:srgbClr val="FFFF99"/>
                </a:solidFill>
              </a:rPr>
              <a:t> </a:t>
            </a:r>
            <a:r>
              <a:rPr lang="ru-RU" sz="2000" b="1" dirty="0" err="1">
                <a:solidFill>
                  <a:srgbClr val="FFFF99"/>
                </a:solidFill>
              </a:rPr>
              <a:t>прилагане</a:t>
            </a:r>
            <a:r>
              <a:rPr lang="ru-RU" sz="2000" b="1" dirty="0">
                <a:solidFill>
                  <a:srgbClr val="FFFF99"/>
                </a:solidFill>
              </a:rPr>
              <a:t> на </a:t>
            </a:r>
            <a:r>
              <a:rPr lang="ru-RU" sz="2000" b="1" dirty="0" smtClean="0">
                <a:solidFill>
                  <a:srgbClr val="FFFF99"/>
                </a:solidFill>
              </a:rPr>
              <a:t>ГПК.</a:t>
            </a:r>
            <a:r>
              <a:rPr lang="bg-BG" sz="20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“</a:t>
            </a:r>
            <a:endParaRPr lang="bg-BG" sz="20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44008" y="566124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ЛЕКТОР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Анна </a:t>
            </a:r>
            <a:r>
              <a:rPr lang="bg-BG" sz="1200" b="1" dirty="0" err="1" smtClean="0">
                <a:solidFill>
                  <a:srgbClr val="FFFF99"/>
                </a:solidFill>
                <a:latin typeface="Cambria" panose="02040503050406030204" pitchFamily="18" charset="0"/>
              </a:rPr>
              <a:t>Зоксимова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76256" y="5669517"/>
            <a:ext cx="2187793" cy="11627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bg-BG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29.05 – 30.05.2014 г.</a:t>
            </a:r>
          </a:p>
          <a:p>
            <a:pPr algn="r"/>
            <a:endParaRPr lang="ru-RU" sz="1200" b="1" dirty="0" smtClean="0">
              <a:solidFill>
                <a:srgbClr val="FFFF99"/>
              </a:solidFill>
              <a:latin typeface="Cambria" panose="02040503050406030204" pitchFamily="18" charset="0"/>
            </a:endParaRPr>
          </a:p>
          <a:p>
            <a:pPr algn="r"/>
            <a:r>
              <a:rPr lang="bg-BG" sz="1200" b="1" dirty="0" smtClean="0">
                <a:solidFill>
                  <a:srgbClr val="FFFF99"/>
                </a:solidFill>
                <a:latin typeface="Cambria" panose="02040503050406030204" pitchFamily="18" charset="0"/>
              </a:rPr>
              <a:t>гр. Благоевград</a:t>
            </a:r>
            <a:endParaRPr lang="bg-BG" sz="1200" b="1" dirty="0">
              <a:solidFill>
                <a:srgbClr val="FFFF99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35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10990" y="1248326"/>
            <a:ext cx="8064896" cy="4455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/>
            </a:pPr>
            <a:r>
              <a:rPr lang="ru-RU" altLang="bg-BG" sz="2100" dirty="0"/>
              <a:t>Закон за </a:t>
            </a:r>
            <a:r>
              <a:rPr lang="ru-RU" altLang="bg-BG" sz="2100" dirty="0" err="1"/>
              <a:t>съдебната</a:t>
            </a:r>
            <a:r>
              <a:rPr lang="ru-RU" altLang="bg-BG" sz="2100" dirty="0"/>
              <a:t> </a:t>
            </a:r>
            <a:r>
              <a:rPr lang="ru-RU" altLang="bg-BG" sz="2100" dirty="0" err="1"/>
              <a:t>власт</a:t>
            </a:r>
            <a:endParaRPr lang="en-US" altLang="bg-BG" sz="2100" dirty="0"/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Char char="ü"/>
            </a:pPr>
            <a:r>
              <a:rPr lang="ru-RU" altLang="bg-BG" sz="2100" dirty="0" err="1"/>
              <a:t>Правилник</a:t>
            </a:r>
            <a:r>
              <a:rPr lang="ru-RU" altLang="bg-BG" sz="2100" dirty="0"/>
              <a:t> за </a:t>
            </a:r>
            <a:r>
              <a:rPr lang="ru-RU" altLang="bg-BG" sz="2100" dirty="0" err="1" smtClean="0"/>
              <a:t>администрацията</a:t>
            </a:r>
            <a:r>
              <a:rPr lang="ru-RU" altLang="bg-BG" sz="2100" dirty="0" smtClean="0"/>
              <a:t> в </a:t>
            </a:r>
            <a:r>
              <a:rPr lang="ru-RU" altLang="bg-BG" sz="2100" dirty="0" err="1" smtClean="0"/>
              <a:t>съдилищата</a:t>
            </a:r>
            <a:endParaRPr lang="en-US" altLang="bg-BG" sz="2100" dirty="0"/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Char char="ü"/>
            </a:pPr>
            <a:r>
              <a:rPr lang="bg-BG" altLang="bg-BG" sz="2100" dirty="0"/>
              <a:t>Класификатор</a:t>
            </a:r>
            <a:r>
              <a:rPr lang="en-US" altLang="bg-BG" sz="2100" dirty="0"/>
              <a:t> </a:t>
            </a:r>
            <a:r>
              <a:rPr lang="bg-BG" altLang="bg-BG" sz="2100" dirty="0"/>
              <a:t>на длъжностите за съдебни служители в администрацията на органите на съдебната власт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Arial" charset="0"/>
              <a:buAutoNum type="arabicPeriod" startAt="2"/>
            </a:pPr>
            <a:r>
              <a:rPr lang="bg-BG" altLang="bg-BG" sz="2100" dirty="0"/>
              <a:t>Кодекс на труда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ГПК, АПК, НПК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обществените поръчки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здравословни и безопасни условия на труд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 smtClean="0"/>
              <a:t>Финансово </a:t>
            </a:r>
            <a:r>
              <a:rPr lang="bg-BG" altLang="bg-BG" sz="2100" dirty="0"/>
              <a:t>управление и контрол в публичния сектор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държавните такси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държавния бюджет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предотвратяване и разкриване на конфликт на интереси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защита на класифицираната информация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личните данни</a:t>
            </a:r>
          </a:p>
          <a:p>
            <a:pPr marL="358775" indent="-358775">
              <a:lnSpc>
                <a:spcPct val="90000"/>
              </a:lnSpc>
              <a:buClr>
                <a:srgbClr val="606060"/>
              </a:buClr>
              <a:buFont typeface="Wingdings" pitchFamily="2" charset="2"/>
              <a:buAutoNum type="arabicPeriod" startAt="2"/>
            </a:pPr>
            <a:r>
              <a:rPr lang="bg-BG" altLang="bg-BG" sz="2100" dirty="0"/>
              <a:t>Закон за счетоводството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500063" y="620688"/>
            <a:ext cx="8286750" cy="6477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3000" b="1" dirty="0" smtClean="0"/>
              <a:t>Нормативна уредба:          </a:t>
            </a:r>
            <a:endParaRPr lang="en-US" altLang="bg-BG" sz="3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83740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8"/>
          <p:cNvGrpSpPr>
            <a:grpSpLocks/>
          </p:cNvGrpSpPr>
          <p:nvPr/>
        </p:nvGrpSpPr>
        <p:grpSpPr bwMode="auto">
          <a:xfrm>
            <a:off x="642938" y="1052736"/>
            <a:ext cx="8064500" cy="5095835"/>
            <a:chOff x="567" y="663"/>
            <a:chExt cx="5080" cy="3447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67" y="1162"/>
              <a:ext cx="5080" cy="2948"/>
            </a:xfrm>
            <a:custGeom>
              <a:avLst/>
              <a:gdLst>
                <a:gd name="T0" fmla="*/ 0 w 11520"/>
                <a:gd name="T1" fmla="*/ 0 h 7020"/>
                <a:gd name="T2" fmla="*/ 0 w 11520"/>
                <a:gd name="T3" fmla="*/ 0 h 7020"/>
                <a:gd name="T4" fmla="*/ 0 w 11520"/>
                <a:gd name="T5" fmla="*/ 0 h 7020"/>
                <a:gd name="T6" fmla="*/ 0 w 11520"/>
                <a:gd name="T7" fmla="*/ 0 h 7020"/>
                <a:gd name="T8" fmla="*/ 0 w 11520"/>
                <a:gd name="T9" fmla="*/ 0 h 7020"/>
                <a:gd name="T10" fmla="*/ 0 w 11520"/>
                <a:gd name="T11" fmla="*/ 0 h 7020"/>
                <a:gd name="T12" fmla="*/ 0 w 11520"/>
                <a:gd name="T13" fmla="*/ 0 h 70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520"/>
                <a:gd name="T22" fmla="*/ 0 h 7020"/>
                <a:gd name="T23" fmla="*/ 11520 w 11520"/>
                <a:gd name="T24" fmla="*/ 7020 h 70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520" h="7020">
                  <a:moveTo>
                    <a:pt x="5940" y="0"/>
                  </a:moveTo>
                  <a:lnTo>
                    <a:pt x="11520" y="0"/>
                  </a:lnTo>
                  <a:lnTo>
                    <a:pt x="11520" y="7020"/>
                  </a:lnTo>
                  <a:lnTo>
                    <a:pt x="0" y="7020"/>
                  </a:lnTo>
                  <a:lnTo>
                    <a:pt x="0" y="3240"/>
                  </a:lnTo>
                  <a:lnTo>
                    <a:pt x="5940" y="3240"/>
                  </a:lnTo>
                  <a:lnTo>
                    <a:pt x="5940" y="0"/>
                  </a:lnTo>
                  <a:close/>
                </a:path>
              </a:pathLst>
            </a:custGeom>
            <a:solidFill>
              <a:srgbClr val="FFFFFF"/>
            </a:solidFill>
            <a:ln w="38100">
              <a:solidFill>
                <a:srgbClr val="C0C0C0"/>
              </a:solidFill>
              <a:prstDash val="dash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bg-BG" altLang="bg-BG"/>
            </a:p>
          </p:txBody>
        </p:sp>
        <p:grpSp>
          <p:nvGrpSpPr>
            <p:cNvPr id="8" name="Group 57"/>
            <p:cNvGrpSpPr>
              <a:grpSpLocks/>
            </p:cNvGrpSpPr>
            <p:nvPr/>
          </p:nvGrpSpPr>
          <p:grpSpPr bwMode="auto">
            <a:xfrm>
              <a:off x="703" y="663"/>
              <a:ext cx="4762" cy="3388"/>
              <a:chOff x="703" y="663"/>
              <a:chExt cx="4762" cy="3388"/>
            </a:xfrm>
          </p:grpSpPr>
          <p:grpSp>
            <p:nvGrpSpPr>
              <p:cNvPr id="9" name="Group 46"/>
              <p:cNvGrpSpPr>
                <a:grpSpLocks/>
              </p:cNvGrpSpPr>
              <p:nvPr/>
            </p:nvGrpSpPr>
            <p:grpSpPr bwMode="auto">
              <a:xfrm>
                <a:off x="930" y="663"/>
                <a:ext cx="3917" cy="1833"/>
                <a:chOff x="949" y="799"/>
                <a:chExt cx="3917" cy="1833"/>
              </a:xfrm>
            </p:grpSpPr>
            <p:grpSp>
              <p:nvGrpSpPr>
                <p:cNvPr id="27" name="Group 43"/>
                <p:cNvGrpSpPr>
                  <a:grpSpLocks/>
                </p:cNvGrpSpPr>
                <p:nvPr/>
              </p:nvGrpSpPr>
              <p:grpSpPr bwMode="auto">
                <a:xfrm>
                  <a:off x="949" y="799"/>
                  <a:ext cx="3153" cy="1584"/>
                  <a:chOff x="949" y="799"/>
                  <a:chExt cx="3153" cy="1584"/>
                </a:xfrm>
              </p:grpSpPr>
              <p:sp>
                <p:nvSpPr>
                  <p:cNvPr id="36" name="Freeform 6"/>
                  <p:cNvSpPr>
                    <a:spLocks/>
                  </p:cNvSpPr>
                  <p:nvPr/>
                </p:nvSpPr>
                <p:spPr bwMode="auto">
                  <a:xfrm>
                    <a:off x="949" y="799"/>
                    <a:ext cx="3024" cy="1584"/>
                  </a:xfrm>
                  <a:custGeom>
                    <a:avLst/>
                    <a:gdLst>
                      <a:gd name="T0" fmla="*/ 0 w 7560"/>
                      <a:gd name="T1" fmla="*/ 0 h 3960"/>
                      <a:gd name="T2" fmla="*/ 0 w 7560"/>
                      <a:gd name="T3" fmla="*/ 0 h 3960"/>
                      <a:gd name="T4" fmla="*/ 0 w 7560"/>
                      <a:gd name="T5" fmla="*/ 0 h 3960"/>
                      <a:gd name="T6" fmla="*/ 0 w 7560"/>
                      <a:gd name="T7" fmla="*/ 0 h 3960"/>
                      <a:gd name="T8" fmla="*/ 0 w 7560"/>
                      <a:gd name="T9" fmla="*/ 0 h 3960"/>
                      <a:gd name="T10" fmla="*/ 0 w 7560"/>
                      <a:gd name="T11" fmla="*/ 0 h 3960"/>
                      <a:gd name="T12" fmla="*/ 0 w 7560"/>
                      <a:gd name="T13" fmla="*/ 0 h 396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7560"/>
                      <a:gd name="T22" fmla="*/ 0 h 3960"/>
                      <a:gd name="T23" fmla="*/ 7560 w 7560"/>
                      <a:gd name="T24" fmla="*/ 3960 h 396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7560" h="3960">
                        <a:moveTo>
                          <a:pt x="0" y="3960"/>
                        </a:moveTo>
                        <a:lnTo>
                          <a:pt x="4680" y="3960"/>
                        </a:lnTo>
                        <a:lnTo>
                          <a:pt x="4680" y="1080"/>
                        </a:lnTo>
                        <a:lnTo>
                          <a:pt x="7560" y="1080"/>
                        </a:lnTo>
                        <a:lnTo>
                          <a:pt x="7560" y="0"/>
                        </a:lnTo>
                        <a:lnTo>
                          <a:pt x="0" y="0"/>
                        </a:lnTo>
                        <a:lnTo>
                          <a:pt x="0" y="396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57150" cap="rnd">
                    <a:solidFill>
                      <a:srgbClr val="C0C0C0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endParaRPr lang="bg-BG" altLang="bg-BG"/>
                  </a:p>
                </p:txBody>
              </p:sp>
              <p:grpSp>
                <p:nvGrpSpPr>
                  <p:cNvPr id="37" name="Group 42"/>
                  <p:cNvGrpSpPr>
                    <a:grpSpLocks/>
                  </p:cNvGrpSpPr>
                  <p:nvPr/>
                </p:nvGrpSpPr>
                <p:grpSpPr bwMode="auto">
                  <a:xfrm>
                    <a:off x="1122" y="889"/>
                    <a:ext cx="2980" cy="1470"/>
                    <a:chOff x="1122" y="889"/>
                    <a:chExt cx="2980" cy="1470"/>
                  </a:xfrm>
                </p:grpSpPr>
                <p:grpSp>
                  <p:nvGrpSpPr>
                    <p:cNvPr id="38" name="Group 4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942" y="889"/>
                      <a:ext cx="2160" cy="447"/>
                      <a:chOff x="1942" y="889"/>
                      <a:chExt cx="2160" cy="447"/>
                    </a:xfrm>
                  </p:grpSpPr>
                  <p:sp>
                    <p:nvSpPr>
                      <p:cNvPr id="45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42" y="1264"/>
                        <a:ext cx="2160" cy="0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sp>
                    <p:nvSpPr>
                      <p:cNvPr id="46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42" y="1264"/>
                        <a:ext cx="0" cy="72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sp>
                    <p:nvSpPr>
                      <p:cNvPr id="47" name="Line 21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4102" y="1264"/>
                        <a:ext cx="0" cy="72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grpSp>
                    <p:nvGrpSpPr>
                      <p:cNvPr id="48" name="Group 39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00" y="889"/>
                        <a:ext cx="1584" cy="390"/>
                        <a:chOff x="2200" y="889"/>
                        <a:chExt cx="1584" cy="390"/>
                      </a:xfrm>
                    </p:grpSpPr>
                    <p:sp>
                      <p:nvSpPr>
                        <p:cNvPr id="49" name="Text Box 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2200" y="889"/>
                          <a:ext cx="1584" cy="303"/>
                        </a:xfrm>
                        <a:prstGeom prst="rect">
                          <a:avLst/>
                        </a:prstGeom>
                        <a:solidFill>
                          <a:srgbClr val="FFFFFF"/>
                        </a:solidFill>
                        <a:ln w="3810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/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Arial" charset="0"/>
                            </a:defRPr>
                          </a:lvl9pPr>
                        </a:lstStyle>
                        <a:p>
                          <a:pPr algn="ctr"/>
                          <a:endParaRPr lang="en-US" altLang="bg-BG" sz="600" dirty="0"/>
                        </a:p>
                        <a:p>
                          <a:pPr algn="ctr"/>
                          <a:r>
                            <a:rPr lang="en-US" altLang="bg-BG" sz="1200" dirty="0"/>
                            <a:t>ПРЕДСЕДАТЕЛ НА СЪДА</a:t>
                          </a:r>
                          <a:endParaRPr lang="en-US" altLang="bg-BG" dirty="0"/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2971" y="1207"/>
                          <a:ext cx="0" cy="72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 xmlns="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bg-BG"/>
                        </a:p>
                      </p:txBody>
                    </p:sp>
                  </p:grpSp>
                </p:grpSp>
                <p:grpSp>
                  <p:nvGrpSpPr>
                    <p:cNvPr id="39" name="Group 4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122" y="1336"/>
                      <a:ext cx="1584" cy="1023"/>
                      <a:chOff x="1122" y="1336"/>
                      <a:chExt cx="1584" cy="1023"/>
                    </a:xfrm>
                  </p:grpSpPr>
                  <p:sp>
                    <p:nvSpPr>
                      <p:cNvPr id="40" name="Text Box 8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22" y="1336"/>
                        <a:ext cx="1584" cy="30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algn="ctr"/>
                        <a:r>
                          <a:rPr lang="en-US" altLang="bg-BG" sz="1200"/>
                          <a:t>ЗАМЕСТНИК-ПРЕДСЕДАТЕЛИ НА СЪДА</a:t>
                        </a:r>
                        <a:endParaRPr lang="en-US" altLang="bg-BG"/>
                      </a:p>
                    </p:txBody>
                  </p:sp>
                  <p:sp>
                    <p:nvSpPr>
                      <p:cNvPr id="41" name="Text Box 9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22" y="1696"/>
                        <a:ext cx="1584" cy="30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algn="ctr"/>
                        <a:r>
                          <a:rPr lang="en-US" altLang="bg-BG" sz="1200" dirty="0"/>
                          <a:t>РЪКОВОДИТЕЛИ НА КОЛЕГИИ/ ОТДЕЛЕНИЯ</a:t>
                        </a:r>
                        <a:endParaRPr lang="en-US" altLang="bg-BG" dirty="0"/>
                      </a:p>
                    </p:txBody>
                  </p:sp>
                  <p:sp>
                    <p:nvSpPr>
                      <p:cNvPr id="42" name="Text Box 1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122" y="2056"/>
                        <a:ext cx="1584" cy="30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3810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charset="0"/>
                          </a:defRPr>
                        </a:lvl9pPr>
                      </a:lstStyle>
                      <a:p>
                        <a:pPr algn="ctr"/>
                        <a:endParaRPr lang="en-US" altLang="bg-BG" sz="600"/>
                      </a:p>
                      <a:p>
                        <a:pPr algn="ctr"/>
                        <a:r>
                          <a:rPr lang="en-US" altLang="bg-BG" sz="1200"/>
                          <a:t>СЪДИИ</a:t>
                        </a:r>
                        <a:endParaRPr lang="en-US" altLang="bg-BG"/>
                      </a:p>
                    </p:txBody>
                  </p:sp>
                  <p:sp>
                    <p:nvSpPr>
                      <p:cNvPr id="43" name="Line 2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42" y="1624"/>
                        <a:ext cx="0" cy="72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sp>
                    <p:nvSpPr>
                      <p:cNvPr id="44" name="Line 25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942" y="1984"/>
                        <a:ext cx="0" cy="72"/>
                      </a:xfrm>
                      <a:prstGeom prst="line">
                        <a:avLst/>
                      </a:prstGeom>
                      <a:noFill/>
                      <a:ln w="38100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</p:grpSp>
              </p:grpSp>
            </p:grpSp>
            <p:grpSp>
              <p:nvGrpSpPr>
                <p:cNvPr id="28" name="Group 45"/>
                <p:cNvGrpSpPr>
                  <a:grpSpLocks/>
                </p:cNvGrpSpPr>
                <p:nvPr/>
              </p:nvGrpSpPr>
              <p:grpSpPr bwMode="auto">
                <a:xfrm>
                  <a:off x="1942" y="1336"/>
                  <a:ext cx="2924" cy="1296"/>
                  <a:chOff x="1942" y="1336"/>
                  <a:chExt cx="2924" cy="1296"/>
                </a:xfrm>
              </p:grpSpPr>
              <p:grpSp>
                <p:nvGrpSpPr>
                  <p:cNvPr id="29" name="Group 44"/>
                  <p:cNvGrpSpPr>
                    <a:grpSpLocks/>
                  </p:cNvGrpSpPr>
                  <p:nvPr/>
                </p:nvGrpSpPr>
                <p:grpSpPr bwMode="auto">
                  <a:xfrm>
                    <a:off x="3282" y="1336"/>
                    <a:ext cx="1584" cy="1023"/>
                    <a:chOff x="3282" y="1336"/>
                    <a:chExt cx="1584" cy="1023"/>
                  </a:xfrm>
                </p:grpSpPr>
                <p:sp>
                  <p:nvSpPr>
                    <p:cNvPr id="31" name="Text Box 1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82" y="1336"/>
                      <a:ext cx="1584" cy="30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endParaRPr lang="en-US" altLang="bg-BG" sz="600" dirty="0"/>
                    </a:p>
                    <a:p>
                      <a:pPr algn="ctr"/>
                      <a:r>
                        <a:rPr lang="en-US" altLang="bg-BG" sz="1200" dirty="0"/>
                        <a:t>СЪДЕБЕН АДМИНИСТРАТОР</a:t>
                      </a:r>
                      <a:endParaRPr lang="en-US" altLang="bg-BG" dirty="0"/>
                    </a:p>
                  </p:txBody>
                </p:sp>
                <p:sp>
                  <p:nvSpPr>
                    <p:cNvPr id="32" name="Text Box 1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82" y="1696"/>
                      <a:ext cx="1584" cy="30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r>
                        <a:rPr lang="en-US" altLang="bg-BG" sz="1200" dirty="0"/>
                        <a:t>АДМИНИСТРАТИВЕН СЕКРЕТАР</a:t>
                      </a:r>
                      <a:endParaRPr lang="en-US" altLang="bg-BG" dirty="0"/>
                    </a:p>
                  </p:txBody>
                </p:sp>
                <p:sp>
                  <p:nvSpPr>
                    <p:cNvPr id="33" name="Text Box 1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282" y="2056"/>
                      <a:ext cx="1584" cy="30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endParaRPr lang="en-US" altLang="bg-BG" sz="600"/>
                    </a:p>
                    <a:p>
                      <a:pPr algn="ctr"/>
                      <a:r>
                        <a:rPr lang="en-US" altLang="bg-BG" sz="1200"/>
                        <a:t>СЪДЕБНА АДМИНИСТРАЦИЯ</a:t>
                      </a:r>
                      <a:endParaRPr lang="en-US" altLang="bg-BG"/>
                    </a:p>
                  </p:txBody>
                </p:sp>
                <p:sp>
                  <p:nvSpPr>
                    <p:cNvPr id="34" name="Line 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2" y="1624"/>
                      <a:ext cx="0" cy="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bg-BG"/>
                    </a:p>
                  </p:txBody>
                </p:sp>
                <p:sp>
                  <p:nvSpPr>
                    <p:cNvPr id="35" name="Line 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02" y="1984"/>
                      <a:ext cx="0" cy="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bg-BG"/>
                    </a:p>
                  </p:txBody>
                </p:sp>
              </p:grpSp>
              <p:sp>
                <p:nvSpPr>
                  <p:cNvPr id="30" name="Freeform 27"/>
                  <p:cNvSpPr>
                    <a:spLocks/>
                  </p:cNvSpPr>
                  <p:nvPr/>
                </p:nvSpPr>
                <p:spPr bwMode="auto">
                  <a:xfrm>
                    <a:off x="1942" y="2344"/>
                    <a:ext cx="2160" cy="288"/>
                  </a:xfrm>
                  <a:custGeom>
                    <a:avLst/>
                    <a:gdLst>
                      <a:gd name="T0" fmla="*/ 0 w 5400"/>
                      <a:gd name="T1" fmla="*/ 0 h 1080"/>
                      <a:gd name="T2" fmla="*/ 0 w 5400"/>
                      <a:gd name="T3" fmla="*/ 0 h 1080"/>
                      <a:gd name="T4" fmla="*/ 0 w 5400"/>
                      <a:gd name="T5" fmla="*/ 0 h 1080"/>
                      <a:gd name="T6" fmla="*/ 0 w 5400"/>
                      <a:gd name="T7" fmla="*/ 0 h 1080"/>
                      <a:gd name="T8" fmla="*/ 0 w 5400"/>
                      <a:gd name="T9" fmla="*/ 0 h 1080"/>
                      <a:gd name="T10" fmla="*/ 0 w 5400"/>
                      <a:gd name="T11" fmla="*/ 0 h 1080"/>
                      <a:gd name="T12" fmla="*/ 0 w 5400"/>
                      <a:gd name="T13" fmla="*/ 0 h 1080"/>
                      <a:gd name="T14" fmla="*/ 0 w 5400"/>
                      <a:gd name="T15" fmla="*/ 0 h 1080"/>
                      <a:gd name="T16" fmla="*/ 0 w 5400"/>
                      <a:gd name="T17" fmla="*/ 0 h 1080"/>
                      <a:gd name="T18" fmla="*/ 0 w 5400"/>
                      <a:gd name="T19" fmla="*/ 0 h 1080"/>
                      <a:gd name="T20" fmla="*/ 0 w 5400"/>
                      <a:gd name="T21" fmla="*/ 0 h 1080"/>
                      <a:gd name="T22" fmla="*/ 0 w 5400"/>
                      <a:gd name="T23" fmla="*/ 0 h 1080"/>
                      <a:gd name="T24" fmla="*/ 0 w 5400"/>
                      <a:gd name="T25" fmla="*/ 0 h 1080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5400"/>
                      <a:gd name="T40" fmla="*/ 0 h 1080"/>
                      <a:gd name="T41" fmla="*/ 5400 w 5400"/>
                      <a:gd name="T42" fmla="*/ 1080 h 1080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5400" h="1080">
                        <a:moveTo>
                          <a:pt x="0" y="0"/>
                        </a:moveTo>
                        <a:lnTo>
                          <a:pt x="0" y="360"/>
                        </a:lnTo>
                        <a:lnTo>
                          <a:pt x="5400" y="360"/>
                        </a:lnTo>
                        <a:lnTo>
                          <a:pt x="5400" y="0"/>
                        </a:lnTo>
                        <a:lnTo>
                          <a:pt x="5400" y="360"/>
                        </a:lnTo>
                        <a:lnTo>
                          <a:pt x="2700" y="360"/>
                        </a:lnTo>
                        <a:lnTo>
                          <a:pt x="2700" y="540"/>
                        </a:lnTo>
                        <a:lnTo>
                          <a:pt x="2700" y="720"/>
                        </a:lnTo>
                        <a:lnTo>
                          <a:pt x="0" y="720"/>
                        </a:lnTo>
                        <a:lnTo>
                          <a:pt x="0" y="1080"/>
                        </a:lnTo>
                        <a:lnTo>
                          <a:pt x="0" y="720"/>
                        </a:lnTo>
                        <a:lnTo>
                          <a:pt x="5400" y="720"/>
                        </a:lnTo>
                        <a:lnTo>
                          <a:pt x="5400" y="1080"/>
                        </a:lnTo>
                      </a:path>
                    </a:pathLst>
                  </a:cu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endParaRPr lang="bg-BG" altLang="bg-BG"/>
                  </a:p>
                </p:txBody>
              </p:sp>
            </p:grpSp>
          </p:grpSp>
          <p:grpSp>
            <p:nvGrpSpPr>
              <p:cNvPr id="10" name="Group 56"/>
              <p:cNvGrpSpPr>
                <a:grpSpLocks/>
              </p:cNvGrpSpPr>
              <p:nvPr/>
            </p:nvGrpSpPr>
            <p:grpSpPr bwMode="auto">
              <a:xfrm>
                <a:off x="703" y="1117"/>
                <a:ext cx="4762" cy="2934"/>
                <a:chOff x="703" y="1117"/>
                <a:chExt cx="4762" cy="2934"/>
              </a:xfrm>
            </p:grpSpPr>
            <p:grpSp>
              <p:nvGrpSpPr>
                <p:cNvPr id="11" name="Group 55"/>
                <p:cNvGrpSpPr>
                  <a:grpSpLocks/>
                </p:cNvGrpSpPr>
                <p:nvPr/>
              </p:nvGrpSpPr>
              <p:grpSpPr bwMode="auto">
                <a:xfrm>
                  <a:off x="703" y="2478"/>
                  <a:ext cx="2222" cy="1573"/>
                  <a:chOff x="703" y="2478"/>
                  <a:chExt cx="2222" cy="1573"/>
                </a:xfrm>
              </p:grpSpPr>
              <p:sp>
                <p:nvSpPr>
                  <p:cNvPr id="23" name="Text Box 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3" y="2886"/>
                    <a:ext cx="2222" cy="1165"/>
                  </a:xfrm>
                  <a:prstGeom prst="rect">
                    <a:avLst/>
                  </a:prstGeom>
                  <a:noFill/>
                  <a:ln w="38100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endParaRPr lang="bg-BG" altLang="bg-BG" sz="300" dirty="0"/>
                  </a:p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r>
                      <a:rPr lang="bg-BG" altLang="bg-BG" sz="1200" dirty="0"/>
                      <a:t>Финансова дейност и снабдяване</a:t>
                    </a:r>
                  </a:p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r>
                      <a:rPr lang="bg-BG" altLang="bg-BG" sz="1200" dirty="0"/>
                      <a:t>Стопанисване и управление на съдебното имущество, възложено на съда</a:t>
                    </a:r>
                    <a:endParaRPr lang="en-US" altLang="bg-BG" sz="1200" dirty="0"/>
                  </a:p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r>
                      <a:rPr lang="bg-BG" altLang="bg-BG" sz="1200" dirty="0"/>
                      <a:t>Човешки ресурси</a:t>
                    </a:r>
                  </a:p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r>
                      <a:rPr lang="bg-BG" altLang="bg-BG" sz="1200" dirty="0"/>
                      <a:t>Информационно </a:t>
                    </a:r>
                    <a:r>
                      <a:rPr lang="bg-BG" altLang="bg-BG" sz="1200" dirty="0" smtClean="0"/>
                      <a:t>обслужване, статистика и информационни </a:t>
                    </a:r>
                    <a:r>
                      <a:rPr lang="bg-BG" altLang="bg-BG" sz="1200" dirty="0"/>
                      <a:t>технологии</a:t>
                    </a:r>
                  </a:p>
                  <a:p>
                    <a:pPr>
                      <a:spcBef>
                        <a:spcPts val="200"/>
                      </a:spcBef>
                      <a:spcAft>
                        <a:spcPts val="200"/>
                      </a:spcAft>
                    </a:pPr>
                    <a:r>
                      <a:rPr lang="bg-BG" altLang="bg-BG" sz="1200" dirty="0"/>
                      <a:t>Връзки с обществеността и </a:t>
                    </a:r>
                    <a:r>
                      <a:rPr lang="bg-BG" altLang="bg-BG" sz="1200" dirty="0" smtClean="0"/>
                      <a:t>медиите</a:t>
                    </a:r>
                    <a:endParaRPr lang="en-US" altLang="bg-BG" sz="1200" dirty="0"/>
                  </a:p>
                </p:txBody>
              </p:sp>
              <p:grpSp>
                <p:nvGrpSpPr>
                  <p:cNvPr id="24" name="Group 47"/>
                  <p:cNvGrpSpPr>
                    <a:grpSpLocks/>
                  </p:cNvGrpSpPr>
                  <p:nvPr/>
                </p:nvGrpSpPr>
                <p:grpSpPr bwMode="auto">
                  <a:xfrm>
                    <a:off x="1111" y="2478"/>
                    <a:ext cx="1584" cy="399"/>
                    <a:chOff x="1122" y="2632"/>
                    <a:chExt cx="1584" cy="399"/>
                  </a:xfrm>
                </p:grpSpPr>
                <p:sp>
                  <p:nvSpPr>
                    <p:cNvPr id="25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122" y="2632"/>
                      <a:ext cx="1584" cy="30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endParaRPr lang="en-US" altLang="bg-BG" sz="600"/>
                    </a:p>
                    <a:p>
                      <a:pPr algn="ctr"/>
                      <a:r>
                        <a:rPr lang="en-US" altLang="bg-BG" sz="1200"/>
                        <a:t>ОБЩА </a:t>
                      </a:r>
                      <a:endParaRPr lang="en-US" altLang="bg-BG"/>
                    </a:p>
                  </p:txBody>
                </p:sp>
                <p:sp>
                  <p:nvSpPr>
                    <p:cNvPr id="26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942" y="2959"/>
                      <a:ext cx="0" cy="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bg-BG"/>
                    </a:p>
                  </p:txBody>
                </p:sp>
              </p:grpSp>
            </p:grpSp>
            <p:grpSp>
              <p:nvGrpSpPr>
                <p:cNvPr id="12" name="Group 54"/>
                <p:cNvGrpSpPr>
                  <a:grpSpLocks/>
                </p:cNvGrpSpPr>
                <p:nvPr/>
              </p:nvGrpSpPr>
              <p:grpSpPr bwMode="auto">
                <a:xfrm>
                  <a:off x="3061" y="1117"/>
                  <a:ext cx="2404" cy="2934"/>
                  <a:chOff x="3061" y="1117"/>
                  <a:chExt cx="2404" cy="2934"/>
                </a:xfrm>
              </p:grpSpPr>
              <p:sp>
                <p:nvSpPr>
                  <p:cNvPr id="13" name="Text Box 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61" y="2886"/>
                    <a:ext cx="2314" cy="952"/>
                  </a:xfrm>
                  <a:prstGeom prst="rect">
                    <a:avLst/>
                  </a:prstGeom>
                  <a:solidFill>
                    <a:srgbClr val="FFFFFF"/>
                  </a:solidFill>
                  <a:ln w="3810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>
                      <a:lnSpc>
                        <a:spcPct val="105000"/>
                      </a:lnSpc>
                      <a:spcBef>
                        <a:spcPct val="100000"/>
                      </a:spcBef>
                      <a:spcAft>
                        <a:spcPts val="100"/>
                      </a:spcAft>
                    </a:pPr>
                    <a:r>
                      <a:rPr lang="bg-BG" altLang="bg-BG" sz="1200" dirty="0"/>
                      <a:t>Регистратура</a:t>
                    </a:r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/>
                      <a:t>Регистратура за класифицирана информация</a:t>
                    </a:r>
                    <a:endParaRPr lang="en-US" altLang="bg-BG" sz="1200" dirty="0"/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/>
                      <a:t>Съдебни секретари</a:t>
                    </a:r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 smtClean="0"/>
                      <a:t>Съдебно деловодство</a:t>
                    </a:r>
                    <a:endParaRPr lang="bg-BG" altLang="bg-BG" sz="1200" dirty="0"/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 smtClean="0"/>
                      <a:t>Връчване на призовки и съдебни книжа</a:t>
                    </a:r>
                    <a:endParaRPr lang="bg-BG" altLang="bg-BG" sz="1200" dirty="0"/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/>
                      <a:t>Бюро “Съдимост”</a:t>
                    </a:r>
                  </a:p>
                  <a:p>
                    <a:pPr>
                      <a:spcAft>
                        <a:spcPts val="100"/>
                      </a:spcAft>
                    </a:pPr>
                    <a:r>
                      <a:rPr lang="bg-BG" altLang="bg-BG" sz="1200" dirty="0"/>
                      <a:t>Архив</a:t>
                    </a:r>
                    <a:endParaRPr lang="en-US" altLang="bg-BG" sz="1200" dirty="0"/>
                  </a:p>
                </p:txBody>
              </p:sp>
              <p:grpSp>
                <p:nvGrpSpPr>
                  <p:cNvPr id="14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3334" y="2478"/>
                    <a:ext cx="1584" cy="399"/>
                    <a:chOff x="3354" y="2632"/>
                    <a:chExt cx="1584" cy="399"/>
                  </a:xfrm>
                </p:grpSpPr>
                <p:sp>
                  <p:nvSpPr>
                    <p:cNvPr id="21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354" y="2632"/>
                      <a:ext cx="1584" cy="303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endParaRPr lang="en-US" altLang="bg-BG" sz="600" dirty="0"/>
                    </a:p>
                    <a:p>
                      <a:pPr algn="ctr"/>
                      <a:r>
                        <a:rPr lang="en-US" altLang="bg-BG" sz="1200" dirty="0"/>
                        <a:t>СПЕЦИАЛИЗИРАНА </a:t>
                      </a:r>
                      <a:endParaRPr lang="en-US" altLang="bg-BG" dirty="0"/>
                    </a:p>
                  </p:txBody>
                </p:sp>
                <p:sp>
                  <p:nvSpPr>
                    <p:cNvPr id="22" name="Line 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89" y="2959"/>
                      <a:ext cx="0" cy="72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bg-BG"/>
                    </a:p>
                  </p:txBody>
                </p:sp>
              </p:grpSp>
              <p:grpSp>
                <p:nvGrpSpPr>
                  <p:cNvPr id="15" name="Group 53"/>
                  <p:cNvGrpSpPr>
                    <a:grpSpLocks/>
                  </p:cNvGrpSpPr>
                  <p:nvPr/>
                </p:nvGrpSpPr>
                <p:grpSpPr bwMode="auto">
                  <a:xfrm>
                    <a:off x="3061" y="1117"/>
                    <a:ext cx="2404" cy="2934"/>
                    <a:chOff x="3061" y="1117"/>
                    <a:chExt cx="2404" cy="2934"/>
                  </a:xfrm>
                </p:grpSpPr>
                <p:sp>
                  <p:nvSpPr>
                    <p:cNvPr id="16" name="Text Box 3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061" y="3884"/>
                      <a:ext cx="2314" cy="16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3810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tIns="0" bIns="10800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algn="ctr"/>
                      <a:endParaRPr lang="en-US" altLang="bg-BG" sz="600" dirty="0"/>
                    </a:p>
                    <a:p>
                      <a:pPr>
                        <a:lnSpc>
                          <a:spcPct val="55000"/>
                        </a:lnSpc>
                      </a:pPr>
                      <a:r>
                        <a:rPr lang="bg-BG" altLang="bg-BG" sz="1200" dirty="0"/>
                        <a:t>Служител по сигурността на информацията</a:t>
                      </a:r>
                      <a:endParaRPr lang="en-US" altLang="bg-BG" sz="1200" dirty="0"/>
                    </a:p>
                  </p:txBody>
                </p:sp>
                <p:grpSp>
                  <p:nvGrpSpPr>
                    <p:cNvPr id="17" name="Group 5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014" y="1117"/>
                      <a:ext cx="1451" cy="2857"/>
                      <a:chOff x="4014" y="1117"/>
                      <a:chExt cx="1451" cy="2857"/>
                    </a:xfrm>
                  </p:grpSpPr>
                  <p:sp>
                    <p:nvSpPr>
                      <p:cNvPr id="18" name="Line 4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5375" y="3974"/>
                        <a:ext cx="90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sp>
                    <p:nvSpPr>
                      <p:cNvPr id="19" name="Line 50"/>
                      <p:cNvSpPr>
                        <a:spLocks noChangeShapeType="1"/>
                      </p:cNvSpPr>
                      <p:nvPr/>
                    </p:nvSpPr>
                    <p:spPr bwMode="auto">
                      <a:xfrm flipV="1">
                        <a:off x="5465" y="1117"/>
                        <a:ext cx="0" cy="2857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  <p:sp>
                    <p:nvSpPr>
                      <p:cNvPr id="20" name="Line 5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014" y="1126"/>
                        <a:ext cx="1451" cy="0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bg-BG"/>
                      </a:p>
                    </p:txBody>
                  </p:sp>
                </p:grpSp>
              </p:grpSp>
            </p:grpSp>
          </p:grpSp>
        </p:grpSp>
      </p:grpSp>
      <p:sp>
        <p:nvSpPr>
          <p:cNvPr id="51" name="Rectangle 2"/>
          <p:cNvSpPr txBox="1">
            <a:spLocks noChangeArrowheads="1"/>
          </p:cNvSpPr>
          <p:nvPr/>
        </p:nvSpPr>
        <p:spPr>
          <a:xfrm>
            <a:off x="334516" y="555011"/>
            <a:ext cx="8535293" cy="4977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3000" b="1" dirty="0" smtClean="0"/>
              <a:t>Структура на съд:          </a:t>
            </a:r>
            <a:endParaRPr lang="en-US" altLang="bg-BG" sz="3000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98616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1"/>
          <p:cNvSpPr txBox="1">
            <a:spLocks/>
          </p:cNvSpPr>
          <p:nvPr/>
        </p:nvSpPr>
        <p:spPr>
          <a:xfrm>
            <a:off x="635094" y="635320"/>
            <a:ext cx="7715250" cy="5945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3000" b="1" dirty="0" smtClean="0"/>
              <a:t>Правомощия на председателя на съда:</a:t>
            </a: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430023" y="1340768"/>
            <a:ext cx="6158202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Определя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броя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съдебните</a:t>
            </a:r>
            <a:r>
              <a:rPr lang="ru-RU" sz="1900" b="1" dirty="0" smtClean="0"/>
              <a:t> служители,</a:t>
            </a:r>
            <a:r>
              <a:rPr lang="en-US" sz="1900" b="1" dirty="0" smtClean="0"/>
              <a:t> </a:t>
            </a:r>
            <a:r>
              <a:rPr lang="ru-RU" sz="1900" b="1" dirty="0" err="1" smtClean="0"/>
              <a:t>съгласувано</a:t>
            </a:r>
            <a:r>
              <a:rPr lang="ru-RU" sz="1900" b="1" dirty="0" smtClean="0"/>
              <a:t> с ВСС.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Назначава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съдебните</a:t>
            </a:r>
            <a:r>
              <a:rPr lang="ru-RU" sz="1900" b="1" dirty="0" smtClean="0"/>
              <a:t> служители след </a:t>
            </a:r>
            <a:r>
              <a:rPr lang="ru-RU" sz="1900" b="1" dirty="0" err="1" smtClean="0"/>
              <a:t>провеждане</a:t>
            </a:r>
            <a:r>
              <a:rPr lang="ru-RU" sz="1900" b="1" dirty="0" smtClean="0"/>
              <a:t> на конкурс.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Налага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административни</a:t>
            </a:r>
            <a:r>
              <a:rPr lang="ru-RU" sz="1900" b="1" dirty="0" smtClean="0"/>
              <a:t> наказания, в </a:t>
            </a:r>
            <a:r>
              <a:rPr lang="ru-RU" sz="1900" b="1" dirty="0" err="1" smtClean="0"/>
              <a:t>това</a:t>
            </a:r>
            <a:r>
              <a:rPr lang="ru-RU" sz="1900" b="1" dirty="0" smtClean="0"/>
              <a:t> число и </a:t>
            </a:r>
            <a:r>
              <a:rPr lang="ru-RU" sz="1900" b="1" dirty="0" err="1" smtClean="0"/>
              <a:t>дисциплинарни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уволнения</a:t>
            </a:r>
            <a:r>
              <a:rPr lang="ru-RU" sz="1900" b="1" dirty="0" smtClean="0"/>
              <a:t>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Назначава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комисия</a:t>
            </a:r>
            <a:r>
              <a:rPr lang="ru-RU" sz="1900" b="1" dirty="0" smtClean="0"/>
              <a:t> за </a:t>
            </a:r>
            <a:r>
              <a:rPr lang="ru-RU" sz="1900" b="1" dirty="0" err="1" smtClean="0"/>
              <a:t>атестиране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съдебните</a:t>
            </a:r>
            <a:r>
              <a:rPr lang="ru-RU" sz="1900" b="1" dirty="0" smtClean="0"/>
              <a:t> служители.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Произнася</a:t>
            </a:r>
            <a:r>
              <a:rPr lang="ru-RU" sz="1900" b="1" dirty="0" smtClean="0"/>
              <a:t> се </a:t>
            </a:r>
            <a:r>
              <a:rPr lang="ru-RU" sz="1900" b="1" dirty="0" err="1" smtClean="0"/>
              <a:t>окончателно</a:t>
            </a:r>
            <a:r>
              <a:rPr lang="ru-RU" sz="1900" b="1" dirty="0" smtClean="0"/>
              <a:t> по </a:t>
            </a:r>
            <a:r>
              <a:rPr lang="ru-RU" sz="1900" b="1" dirty="0" err="1" smtClean="0"/>
              <a:t>възражения</a:t>
            </a:r>
            <a:r>
              <a:rPr lang="ru-RU" sz="1900" b="1" dirty="0" smtClean="0"/>
              <a:t>, </a:t>
            </a:r>
            <a:r>
              <a:rPr lang="ru-RU" sz="1900" b="1" dirty="0" err="1" smtClean="0"/>
              <a:t>подадени</a:t>
            </a:r>
            <a:r>
              <a:rPr lang="ru-RU" sz="1900" b="1" dirty="0" smtClean="0"/>
              <a:t> от </a:t>
            </a:r>
            <a:r>
              <a:rPr lang="ru-RU" sz="1900" b="1" dirty="0" err="1" smtClean="0"/>
              <a:t>съдебен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служител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във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връзка</a:t>
            </a:r>
            <a:r>
              <a:rPr lang="ru-RU" sz="1900" b="1" dirty="0" smtClean="0"/>
              <a:t> с </a:t>
            </a:r>
            <a:r>
              <a:rPr lang="ru-RU" sz="1900" b="1" dirty="0" err="1" smtClean="0"/>
              <a:t>атестирането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му</a:t>
            </a:r>
            <a:r>
              <a:rPr lang="ru-RU" sz="1900" b="1" dirty="0" smtClean="0"/>
              <a:t> 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Издава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заповед</a:t>
            </a:r>
            <a:r>
              <a:rPr lang="ru-RU" sz="1900" b="1" dirty="0" smtClean="0"/>
              <a:t> за </a:t>
            </a:r>
            <a:r>
              <a:rPr lang="ru-RU" sz="1900" b="1" dirty="0" err="1" smtClean="0"/>
              <a:t>повишаване</a:t>
            </a:r>
            <a:r>
              <a:rPr lang="ru-RU" sz="1900" b="1" dirty="0" smtClean="0"/>
              <a:t> в ранг на </a:t>
            </a:r>
            <a:r>
              <a:rPr lang="ru-RU" sz="1900" b="1" dirty="0" err="1" smtClean="0"/>
              <a:t>съдебните</a:t>
            </a:r>
            <a:r>
              <a:rPr lang="ru-RU" sz="1900" b="1" dirty="0" smtClean="0"/>
              <a:t> служители.</a:t>
            </a:r>
            <a:endParaRPr lang="bg-BG" sz="1900" b="1" dirty="0" smtClean="0"/>
          </a:p>
          <a:p>
            <a:pPr>
              <a:spcBef>
                <a:spcPts val="600"/>
              </a:spcBef>
              <a:buSzPct val="87000"/>
              <a:buFont typeface="Wingdings" pitchFamily="2" charset="2"/>
              <a:buChar char="ü"/>
              <a:tabLst>
                <a:tab pos="457200" algn="l"/>
              </a:tabLst>
              <a:defRPr/>
            </a:pPr>
            <a:r>
              <a:rPr lang="ru-RU" sz="1900" b="1" dirty="0" err="1" smtClean="0"/>
              <a:t>Възлага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допълнителни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задължения</a:t>
            </a:r>
            <a:r>
              <a:rPr lang="ru-RU" sz="1900" b="1" dirty="0" smtClean="0"/>
              <a:t> в </a:t>
            </a:r>
            <a:r>
              <a:rPr lang="ru-RU" sz="1900" b="1" dirty="0" err="1" smtClean="0"/>
              <a:t>рамките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въведения</a:t>
            </a:r>
            <a:r>
              <a:rPr lang="ru-RU" sz="1900" b="1" dirty="0" smtClean="0"/>
              <a:t> от закона срок.</a:t>
            </a:r>
            <a:endParaRPr lang="bg-BG" sz="1900" b="1" dirty="0" smtClean="0"/>
          </a:p>
          <a:p>
            <a:pPr>
              <a:defRPr/>
            </a:pPr>
            <a:endParaRPr lang="bg-BG" dirty="0"/>
          </a:p>
        </p:txBody>
      </p:sp>
      <p:pic>
        <p:nvPicPr>
          <p:cNvPr id="50" name="Picture 4" descr="administrat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20888"/>
            <a:ext cx="2113534" cy="303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5252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39859" y="692696"/>
            <a:ext cx="7715250" cy="5945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2400" b="1" dirty="0" smtClean="0"/>
              <a:t>Правомощия на Главния секретар/Съдебния администратор:</a:t>
            </a: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323528" y="1916832"/>
            <a:ext cx="7764462" cy="28083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Arial" charset="0"/>
              <a:buAutoNum type="arabicPeriod"/>
            </a:pPr>
            <a:r>
              <a:rPr lang="bg-BG" altLang="bg-BG" sz="1900" b="1" dirty="0" smtClean="0"/>
              <a:t>Организация и ръководство на административната дейност на съда 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Arial" charset="0"/>
              <a:buAutoNum type="arabicPeriod"/>
            </a:pPr>
            <a:r>
              <a:rPr lang="bg-BG" altLang="bg-BG" sz="1900" b="1" dirty="0" smtClean="0"/>
              <a:t>Човешки ресурси.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Arial" charset="0"/>
              <a:buAutoNum type="arabicPeriod"/>
            </a:pPr>
            <a:r>
              <a:rPr lang="bg-BG" altLang="bg-BG" sz="1900" b="1" dirty="0" smtClean="0"/>
              <a:t>Отношения със съдиите и съдебните служители.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Arial" charset="0"/>
              <a:buAutoNum type="arabicPeriod"/>
            </a:pPr>
            <a:r>
              <a:rPr lang="bg-BG" altLang="bg-BG" sz="1900" b="1" dirty="0" smtClean="0"/>
              <a:t>Бюджет, финанси, съдебни сгради и охрана.</a:t>
            </a:r>
          </a:p>
          <a:p>
            <a:pPr marL="457200" indent="-457200">
              <a:lnSpc>
                <a:spcPct val="150000"/>
              </a:lnSpc>
              <a:spcBef>
                <a:spcPts val="0"/>
              </a:spcBef>
              <a:buSzPct val="100000"/>
              <a:buFont typeface="Arial" charset="0"/>
              <a:buAutoNum type="arabicPeriod"/>
            </a:pPr>
            <a:r>
              <a:rPr lang="bg-BG" altLang="bg-BG" sz="1900" b="1" dirty="0" smtClean="0"/>
              <a:t>Външни отношения.</a:t>
            </a:r>
          </a:p>
        </p:txBody>
      </p:sp>
      <p:pic>
        <p:nvPicPr>
          <p:cNvPr id="3076" name="Picture 4" descr="C:\Users\A.Zoximova\AppData\Local\Microsoft\Windows\INetCache\IE\46KPHL4X\MC900432665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04525"/>
            <a:ext cx="2808312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15752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39859" y="692696"/>
            <a:ext cx="7715250" cy="5945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2400" b="1" dirty="0" smtClean="0"/>
              <a:t>Правомощия на Главния секретар/Съдебния администратор: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79512" y="1536003"/>
            <a:ext cx="8462714" cy="46085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Планира, организира и ръководи съдебните служители и отговаря за управлението на административната дейност на съда.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Осигурява организационна връзка между административния ръководител, съдиите и администрацията на съда.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Организира разпределението на дейностите между отделните звена на администрацията на съда и изпълнението на задълженията на съдебните служители.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Въвежда програмни решения по дългосрочното планиране, бюджетната политика, финансите, автоматизацията, снабдяването с оборудване и връзките с обществеността.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Контролира събирането на таксите от администрацията на съда.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Организира обучението на съдебните служители и повишаването на тяхната квалификация.</a:t>
            </a:r>
          </a:p>
          <a:p>
            <a:pPr marL="457200" indent="-457200">
              <a:spcBef>
                <a:spcPts val="800"/>
              </a:spcBef>
              <a:buSzPct val="87000"/>
              <a:buFont typeface="Arial" charset="0"/>
              <a:buAutoNum type="arabicPeriod"/>
              <a:tabLst>
                <a:tab pos="457200" algn="l"/>
              </a:tabLst>
            </a:pPr>
            <a:r>
              <a:rPr lang="bg-BG" altLang="bg-BG" sz="1800" dirty="0" smtClean="0"/>
              <a:t>Създава условия за нормална и ефективна работа на съдебните служители.</a:t>
            </a:r>
          </a:p>
          <a:p>
            <a:pPr marL="457200" indent="-457200">
              <a:buSzPct val="87000"/>
              <a:buFont typeface="Arial" charset="0"/>
              <a:buAutoNum type="arabicPeriod"/>
              <a:tabLst>
                <a:tab pos="457200" algn="l"/>
              </a:tabLst>
            </a:pPr>
            <a:endParaRPr lang="bg-BG" altLang="bg-BG" sz="1800" dirty="0" smtClean="0"/>
          </a:p>
          <a:p>
            <a:pPr marL="457200" indent="-457200">
              <a:buSzPct val="87000"/>
              <a:buFont typeface="Arial" charset="0"/>
              <a:buAutoNum type="arabicPeriod"/>
              <a:tabLst>
                <a:tab pos="457200" algn="l"/>
              </a:tabLst>
            </a:pPr>
            <a:endParaRPr lang="bg-BG" altLang="bg-BG" sz="1500" dirty="0" smtClean="0"/>
          </a:p>
        </p:txBody>
      </p:sp>
    </p:spTree>
    <p:extLst>
      <p:ext uri="{BB962C8B-B14F-4D97-AF65-F5344CB8AC3E}">
        <p14:creationId xmlns:p14="http://schemas.microsoft.com/office/powerpoint/2010/main" xmlns="" val="769336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39859" y="692696"/>
            <a:ext cx="7715250" cy="59451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bg-BG" altLang="bg-BG" sz="2400" b="1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395535" y="785129"/>
            <a:ext cx="8501063" cy="52251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altLang="bg-BG" sz="2400" b="1" dirty="0" smtClean="0"/>
              <a:t>Подбор на съдебни служители</a:t>
            </a:r>
            <a:endParaRPr lang="en-US" altLang="bg-BG" sz="2400" b="1" dirty="0" smtClean="0">
              <a:cs typeface="Times New Roman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02691" y="1307639"/>
            <a:ext cx="6301557" cy="46416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sz="2000" b="1" i="1" u="sng" dirty="0" smtClean="0"/>
              <a:t>ЗАПОВЕД НА ПРЕДСЕДАТЕЛЯ</a:t>
            </a:r>
            <a:endParaRPr lang="bg-BG" sz="2000" u="sng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sz="1600" b="1" dirty="0" smtClean="0"/>
              <a:t> </a:t>
            </a:r>
            <a:endParaRPr lang="bg-BG" sz="1600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sz="1600" b="1" dirty="0" smtClean="0"/>
              <a:t>1.	</a:t>
            </a:r>
            <a:r>
              <a:rPr lang="ru-RU" sz="1600" b="1" dirty="0" smtClean="0"/>
              <a:t>НАИМЕНОВАНИЕ НА ДЛЪЖНОСТТА</a:t>
            </a:r>
            <a:r>
              <a:rPr lang="bg-BG" sz="1600" dirty="0" smtClean="0"/>
              <a:t> </a:t>
            </a:r>
            <a:r>
              <a:rPr lang="en-US" sz="1600" b="1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2.	</a:t>
            </a:r>
            <a:r>
              <a:rPr lang="ru-RU" sz="1600" b="1" dirty="0" smtClean="0"/>
              <a:t>НАЧИН НА ПРОВЕЖДАНЕ НА КОНКУРСА</a:t>
            </a:r>
            <a:r>
              <a:rPr lang="bg-BG" sz="1600" dirty="0" smtClean="0"/>
              <a:t> </a:t>
            </a:r>
            <a:r>
              <a:rPr lang="bg-BG" sz="1600" b="1" dirty="0" smtClean="0"/>
              <a:t>: </a:t>
            </a:r>
            <a:r>
              <a:rPr lang="bg-BG" sz="1600" dirty="0" smtClean="0"/>
              <a:t>и</a:t>
            </a:r>
            <a:r>
              <a:rPr lang="ru-RU" sz="1600" dirty="0" err="1" smtClean="0"/>
              <a:t>нтервю</a:t>
            </a:r>
            <a:r>
              <a:rPr lang="ru-RU" sz="1600" dirty="0" smtClean="0"/>
              <a:t>, основано на </a:t>
            </a:r>
            <a:r>
              <a:rPr lang="ru-RU" sz="1600" dirty="0" err="1" smtClean="0"/>
              <a:t>изискваните</a:t>
            </a:r>
            <a:r>
              <a:rPr lang="ru-RU" sz="1600" dirty="0" smtClean="0"/>
              <a:t> умения</a:t>
            </a:r>
            <a:r>
              <a:rPr lang="bg-BG" sz="1600" dirty="0" smtClean="0"/>
              <a:t> </a:t>
            </a:r>
            <a:r>
              <a:rPr lang="en-US" sz="1600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bg-BG" sz="1600" dirty="0" smtClean="0"/>
              <a:t>3</a:t>
            </a:r>
            <a:r>
              <a:rPr lang="en-US" sz="1600" b="1" dirty="0" smtClean="0"/>
              <a:t>.	</a:t>
            </a:r>
            <a:r>
              <a:rPr lang="ru-RU" sz="1600" b="1" dirty="0" smtClean="0"/>
              <a:t>НЕОБХОДИМА КВАЛИФИКАЦИЯ И ДОКУМЕНТИ</a:t>
            </a:r>
            <a:r>
              <a:rPr lang="bg-BG" sz="1600" dirty="0" smtClean="0"/>
              <a:t> </a:t>
            </a:r>
            <a:r>
              <a:rPr lang="en-US" sz="1600" b="1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4.	</a:t>
            </a:r>
            <a:r>
              <a:rPr lang="ru-RU" sz="1600" b="1" dirty="0" smtClean="0"/>
              <a:t>СРОК ЗА ПОДАВАНЕ НА ДОКУМЕНТИТЕ: </a:t>
            </a:r>
            <a:r>
              <a:rPr lang="ru-RU" sz="1600" dirty="0" smtClean="0"/>
              <a:t>не </a:t>
            </a:r>
            <a:r>
              <a:rPr lang="ru-RU" sz="1600" dirty="0" err="1" smtClean="0"/>
              <a:t>по-малко</a:t>
            </a:r>
            <a:r>
              <a:rPr lang="ru-RU" sz="1600" dirty="0" smtClean="0"/>
              <a:t> от 30 дни от </a:t>
            </a:r>
            <a:r>
              <a:rPr lang="ru-RU" sz="1600" dirty="0" err="1" smtClean="0"/>
              <a:t>издаване</a:t>
            </a:r>
            <a:r>
              <a:rPr lang="ru-RU" sz="1600" dirty="0" smtClean="0"/>
              <a:t> на </a:t>
            </a:r>
            <a:r>
              <a:rPr lang="ru-RU" sz="1600" dirty="0" err="1" smtClean="0"/>
              <a:t>заповедта</a:t>
            </a:r>
            <a:r>
              <a:rPr lang="ru-RU" sz="1600" dirty="0" smtClean="0"/>
              <a:t> на председателя – </a:t>
            </a:r>
            <a:r>
              <a:rPr lang="ru-RU" sz="1600" dirty="0" err="1" smtClean="0"/>
              <a:t>която</a:t>
            </a:r>
            <a:r>
              <a:rPr lang="ru-RU" sz="1600" dirty="0" smtClean="0"/>
              <a:t> </a:t>
            </a:r>
            <a:r>
              <a:rPr lang="en-US" sz="1600" dirty="0" err="1" smtClean="0"/>
              <a:t>може</a:t>
            </a:r>
            <a:r>
              <a:rPr lang="en-US" sz="1600" dirty="0" smtClean="0"/>
              <a:t> </a:t>
            </a:r>
            <a:r>
              <a:rPr lang="en-US" sz="1600" dirty="0" err="1" smtClean="0"/>
              <a:t>да</a:t>
            </a:r>
            <a:r>
              <a:rPr lang="en-US" sz="1600" dirty="0" smtClean="0"/>
              <a:t> </a:t>
            </a:r>
            <a:r>
              <a:rPr lang="en-US" sz="1600" dirty="0" err="1" smtClean="0"/>
              <a:t>включва</a:t>
            </a:r>
            <a:r>
              <a:rPr lang="en-US" sz="1600" dirty="0" smtClean="0"/>
              <a:t> </a:t>
            </a:r>
            <a:r>
              <a:rPr lang="ru-RU" sz="1600" dirty="0" smtClean="0"/>
              <a:t>и формуляр за </a:t>
            </a:r>
            <a:r>
              <a:rPr lang="ru-RU" sz="1600" dirty="0" err="1" smtClean="0"/>
              <a:t>кандидатстване</a:t>
            </a:r>
            <a:r>
              <a:rPr lang="bg-BG" sz="1600" dirty="0" smtClean="0"/>
              <a:t> </a:t>
            </a:r>
            <a:r>
              <a:rPr lang="en-US" sz="1600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5.	</a:t>
            </a:r>
            <a:r>
              <a:rPr lang="ru-RU" sz="1600" b="1" dirty="0" smtClean="0"/>
              <a:t>КОМИСИЯ ПО ПРОВЕЖДАНЕ НА КОНКУРСА: </a:t>
            </a:r>
            <a:r>
              <a:rPr lang="ru-RU" sz="1600" dirty="0" err="1" smtClean="0"/>
              <a:t>съдебен</a:t>
            </a:r>
            <a:r>
              <a:rPr lang="ru-RU" sz="1600" dirty="0" smtClean="0"/>
              <a:t> администратор и 2-ма </a:t>
            </a:r>
            <a:r>
              <a:rPr lang="ru-RU" sz="1600" dirty="0" err="1" smtClean="0"/>
              <a:t>членове</a:t>
            </a:r>
            <a:r>
              <a:rPr lang="bg-BG" sz="1600" dirty="0" smtClean="0"/>
              <a:t> </a:t>
            </a:r>
            <a:r>
              <a:rPr lang="en-US" sz="1600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6.	</a:t>
            </a:r>
            <a:r>
              <a:rPr lang="ru-RU" sz="1600" b="1" dirty="0" smtClean="0"/>
              <a:t>КРАЕН СРОК ЗА КАНДИДАТСТВАНЕ</a:t>
            </a:r>
            <a:r>
              <a:rPr lang="bg-BG" sz="1600" dirty="0" smtClean="0"/>
              <a:t> </a:t>
            </a:r>
            <a:r>
              <a:rPr lang="en-US" sz="1600" b="1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7.	</a:t>
            </a:r>
            <a:r>
              <a:rPr lang="ru-RU" sz="1600" b="1" dirty="0" smtClean="0"/>
              <a:t>ДАТА НА КОНКУРСА</a:t>
            </a:r>
            <a:r>
              <a:rPr lang="bg-BG" sz="1600" dirty="0" smtClean="0"/>
              <a:t> </a:t>
            </a:r>
            <a:r>
              <a:rPr lang="en-US" sz="1600" b="1" dirty="0" smtClean="0"/>
              <a:t> </a:t>
            </a:r>
            <a:endParaRPr lang="bg-BG" sz="1600" dirty="0" smtClean="0"/>
          </a:p>
          <a:p>
            <a:pPr>
              <a:spcBef>
                <a:spcPts val="600"/>
              </a:spcBef>
              <a:buFont typeface="Wingdings" pitchFamily="2" charset="2"/>
              <a:buNone/>
              <a:defRPr/>
            </a:pPr>
            <a:r>
              <a:rPr lang="en-US" sz="1600" b="1" dirty="0" smtClean="0"/>
              <a:t>8.	</a:t>
            </a:r>
            <a:r>
              <a:rPr lang="ru-RU" sz="1600" b="1" dirty="0" smtClean="0"/>
              <a:t>ОБЯВАТА ДА БЪДЕ ПУБЛИКУВАНА В ЕДИН ЦЕНТРАЛЕН ИЛИ МЕСТЕН ЕЖЕДНЕВНИК И ПО ВСЕКИ</a:t>
            </a:r>
            <a:r>
              <a:rPr lang="en-US" sz="1600" b="1" dirty="0" smtClean="0"/>
              <a:t> Д</a:t>
            </a:r>
            <a:r>
              <a:rPr lang="ru-RU" sz="1600" b="1" dirty="0" smtClean="0"/>
              <a:t>РУГ ОБИЧАЕН НАЧИН</a:t>
            </a:r>
            <a:r>
              <a:rPr lang="bg-BG" sz="1600" dirty="0" smtClean="0"/>
              <a:t> </a:t>
            </a:r>
            <a:r>
              <a:rPr lang="en-US" sz="1600" b="1" dirty="0" smtClean="0"/>
              <a:t> </a:t>
            </a:r>
            <a:endParaRPr lang="bg-BG" sz="1600" dirty="0" smtClean="0"/>
          </a:p>
          <a:p>
            <a:pPr marL="457200" indent="-457200">
              <a:buFont typeface="Arial" charset="0"/>
              <a:buAutoNum type="arabicPeriod"/>
              <a:defRPr/>
            </a:pPr>
            <a:endParaRPr lang="ru-RU" sz="2000" b="1" dirty="0" smtClean="0">
              <a:cs typeface="Times New Roman" pitchFamily="18" charset="0"/>
            </a:endParaRPr>
          </a:p>
        </p:txBody>
      </p:sp>
      <p:pic>
        <p:nvPicPr>
          <p:cNvPr id="4100" name="Picture 4" descr="C:\Program Files\Microsoft Office\MEDIA\CAGCAT10\j018634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5804" y="2564904"/>
            <a:ext cx="1794745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504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666741" y="620688"/>
            <a:ext cx="5690914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Информация за кандидатстване: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68823" y="1628800"/>
            <a:ext cx="828675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bg-BG" sz="1600" b="1" dirty="0" smtClean="0"/>
              <a:t>1.	</a:t>
            </a:r>
            <a:r>
              <a:rPr lang="ru-RU" altLang="bg-BG" sz="1600" b="1" dirty="0" smtClean="0"/>
              <a:t>АДРЕС НА ВАКАНТНОТО МЯСТО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en-US" altLang="bg-BG" sz="1600" b="1" dirty="0" smtClean="0"/>
              <a:t>2.	</a:t>
            </a:r>
            <a:r>
              <a:rPr lang="ru-RU" altLang="bg-BG" sz="1600" b="1" dirty="0" smtClean="0"/>
              <a:t>ЛИЦЕ ЗА КОНТАКТ И ТЕЛЕФОН ЗА ВЪПРОСИ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en-US" altLang="bg-BG" sz="1600" b="1" dirty="0" smtClean="0"/>
              <a:t>3.	</a:t>
            </a:r>
            <a:r>
              <a:rPr lang="ru-RU" altLang="bg-BG" sz="1600" b="1" dirty="0" smtClean="0"/>
              <a:t>НАИМЕНОВАНИЕ НА ДЛЪЖНОСТТА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en-US" altLang="bg-BG" sz="1600" b="1" dirty="0" smtClean="0"/>
              <a:t>4.	</a:t>
            </a:r>
            <a:r>
              <a:rPr lang="ru-RU" altLang="bg-BG" sz="1600" b="1" dirty="0" smtClean="0"/>
              <a:t>НА ПРЯКО ПОДЧИНЕНИЕ НА: </a:t>
            </a:r>
            <a:r>
              <a:rPr lang="ru-RU" altLang="bg-BG" sz="1600" b="1" dirty="0" err="1" smtClean="0"/>
              <a:t>име</a:t>
            </a:r>
            <a:r>
              <a:rPr lang="ru-RU" altLang="bg-BG" sz="1600" b="1" dirty="0" smtClean="0"/>
              <a:t> на </a:t>
            </a:r>
            <a:r>
              <a:rPr lang="ru-RU" altLang="bg-BG" sz="1600" b="1" dirty="0" err="1" smtClean="0"/>
              <a:t>ръководителя</a:t>
            </a:r>
            <a:r>
              <a:rPr lang="ru-RU" altLang="bg-BG" sz="1600" b="1" dirty="0" smtClean="0"/>
              <a:t> на </a:t>
            </a:r>
            <a:r>
              <a:rPr lang="ru-RU" altLang="bg-BG" sz="1600" b="1" dirty="0" err="1" smtClean="0"/>
              <a:t>звеното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en-US" altLang="bg-BG" sz="1600" b="1" dirty="0" smtClean="0"/>
              <a:t>5.	</a:t>
            </a:r>
            <a:r>
              <a:rPr lang="ru-RU" altLang="bg-BG" sz="1600" b="1" dirty="0" smtClean="0"/>
              <a:t>КРАТКО ОПИСАНИЕ НА ДЛЪЖНОСТТА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6.     ОСНОВНИ ИЗИСКВАНИЯ: образование и квалификация, др. </a:t>
            </a:r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7.     НЕОБХОДИМИ УМЕНИЯ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8.	ТИП ЗАЕТОСТ:  </a:t>
            </a:r>
            <a:r>
              <a:rPr lang="ru-RU" altLang="bg-BG" sz="1600" b="1" dirty="0" err="1" smtClean="0"/>
              <a:t>пълен</a:t>
            </a:r>
            <a:r>
              <a:rPr lang="ru-RU" altLang="bg-BG" sz="1600" b="1" dirty="0" smtClean="0"/>
              <a:t> или </a:t>
            </a:r>
            <a:r>
              <a:rPr lang="ru-RU" altLang="bg-BG" sz="1600" b="1" dirty="0" err="1" smtClean="0"/>
              <a:t>непълен</a:t>
            </a:r>
            <a:r>
              <a:rPr lang="ru-RU" altLang="bg-BG" sz="1600" b="1" dirty="0" smtClean="0"/>
              <a:t> </a:t>
            </a:r>
            <a:r>
              <a:rPr lang="ru-RU" altLang="bg-BG" sz="1600" b="1" dirty="0" err="1" smtClean="0"/>
              <a:t>работен</a:t>
            </a:r>
            <a:r>
              <a:rPr lang="ru-RU" altLang="bg-BG" sz="1600" b="1" dirty="0" smtClean="0"/>
              <a:t> </a:t>
            </a:r>
            <a:r>
              <a:rPr lang="ru-RU" altLang="bg-BG" sz="1600" b="1" dirty="0" err="1" smtClean="0"/>
              <a:t>ден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9.	ПОДРОБНОСТИ В СЛУЧАЙ НА НЕПЪЛНА ЗАЕТОСТ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10.	ЗАПЛАЩАНЕ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11.	СЛУЖЕБНИ ЗАДЪЛЖЕНИЯ</a:t>
            </a:r>
            <a:endParaRPr lang="bg-BG" altLang="bg-BG" sz="1600" dirty="0" smtClean="0"/>
          </a:p>
          <a:p>
            <a:pPr>
              <a:spcBef>
                <a:spcPts val="900"/>
              </a:spcBef>
              <a:buFont typeface="Wingdings" pitchFamily="2" charset="2"/>
              <a:buNone/>
            </a:pPr>
            <a:r>
              <a:rPr lang="ru-RU" altLang="bg-BG" sz="1600" b="1" dirty="0" smtClean="0"/>
              <a:t>12.	ДОПЪЛНИТЕЛНИ ПОДРОБНОСТИ</a:t>
            </a:r>
            <a:endParaRPr lang="bg-BG" altLang="bg-BG" sz="1600" dirty="0" smtClean="0"/>
          </a:p>
        </p:txBody>
      </p:sp>
      <p:pic>
        <p:nvPicPr>
          <p:cNvPr id="5123" name="Picture 3" descr="C:\Users\A.Zoximova\AppData\Local\Microsoft\Windows\INetCache\IE\U92NVZ4Z\MC900432645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9474" y="3501008"/>
            <a:ext cx="2104043" cy="2289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02751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979712" y="548680"/>
            <a:ext cx="5296073" cy="665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Формуляр за кандидатстване: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484373" y="1484784"/>
            <a:ext cx="6391883" cy="43924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sz="1800" b="1" dirty="0" smtClean="0"/>
              <a:t>     </a:t>
            </a:r>
            <a:r>
              <a:rPr lang="ru-RU" sz="1800" b="1" i="1" dirty="0" smtClean="0"/>
              <a:t>Информация и указания за </a:t>
            </a:r>
            <a:r>
              <a:rPr lang="ru-RU" sz="1800" b="1" i="1" dirty="0" err="1" smtClean="0"/>
              <a:t>попълване</a:t>
            </a:r>
            <a:endParaRPr lang="ru-RU" sz="1800" b="1" i="1" dirty="0" smtClean="0"/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1800" b="1" dirty="0" smtClean="0"/>
              <a:t>А. Данни за </a:t>
            </a:r>
            <a:r>
              <a:rPr lang="ru-RU" sz="1800" b="1" dirty="0" err="1" smtClean="0"/>
              <a:t>длъжността</a:t>
            </a:r>
            <a:endParaRPr lang="ru-RU" sz="1800" b="1" dirty="0" smtClean="0"/>
          </a:p>
          <a:p>
            <a:pPr indent="3175">
              <a:spcBef>
                <a:spcPts val="1200"/>
              </a:spcBef>
              <a:buFont typeface="Wingdings" pitchFamily="2" charset="2"/>
              <a:buChar char="Ø"/>
              <a:tabLst>
                <a:tab pos="717550" algn="l"/>
                <a:tab pos="809625" algn="l"/>
              </a:tabLst>
              <a:defRPr/>
            </a:pPr>
            <a:r>
              <a:rPr lang="ru-RU" sz="1800" b="1" dirty="0" smtClean="0"/>
              <a:t>  Вакантна </a:t>
            </a:r>
            <a:r>
              <a:rPr lang="ru-RU" sz="1800" b="1" dirty="0" err="1" smtClean="0"/>
              <a:t>длъжност</a:t>
            </a:r>
            <a:endParaRPr lang="ru-RU" sz="1800" b="1" dirty="0" smtClean="0"/>
          </a:p>
          <a:p>
            <a:pPr indent="3175">
              <a:spcBef>
                <a:spcPts val="1200"/>
              </a:spcBef>
              <a:buFont typeface="Wingdings" pitchFamily="2" charset="2"/>
              <a:buChar char="Ø"/>
              <a:tabLst>
                <a:tab pos="717550" algn="l"/>
                <a:tab pos="809625" algn="l"/>
              </a:tabLst>
              <a:defRPr/>
            </a:pPr>
            <a:r>
              <a:rPr lang="bg-BG" sz="1800" b="1" dirty="0" smtClean="0"/>
              <a:t>  Възможност за започване на работа</a:t>
            </a:r>
            <a:endParaRPr lang="bg-BG" sz="1800" dirty="0" smtClean="0"/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1800" b="1" dirty="0" smtClean="0"/>
              <a:t>Б. </a:t>
            </a:r>
            <a:r>
              <a:rPr lang="ru-RU" sz="1800" b="1" dirty="0" err="1" smtClean="0"/>
              <a:t>Идентификационни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данни</a:t>
            </a:r>
            <a:r>
              <a:rPr lang="ru-RU" sz="1800" b="1" dirty="0" smtClean="0"/>
              <a:t> – </a:t>
            </a:r>
            <a:r>
              <a:rPr lang="ru-RU" sz="1800" i="1" dirty="0" err="1" smtClean="0"/>
              <a:t>име</a:t>
            </a:r>
            <a:r>
              <a:rPr lang="ru-RU" sz="1800" i="1" dirty="0" smtClean="0"/>
              <a:t>, адрес, телефон</a:t>
            </a:r>
            <a:endParaRPr lang="bg-BG" sz="1800" i="1" dirty="0" smtClean="0"/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ru-RU" sz="1800" b="1" dirty="0" smtClean="0"/>
              <a:t>В. </a:t>
            </a:r>
            <a:r>
              <a:rPr lang="ru-RU" sz="1800" b="1" dirty="0" err="1" smtClean="0"/>
              <a:t>Лични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данни</a:t>
            </a:r>
            <a:r>
              <a:rPr lang="ru-RU" sz="1800" b="1" dirty="0" smtClean="0"/>
              <a:t> – </a:t>
            </a:r>
            <a:r>
              <a:rPr lang="ru-RU" sz="1800" i="1" dirty="0" err="1" smtClean="0"/>
              <a:t>препоръки</a:t>
            </a:r>
            <a:r>
              <a:rPr lang="ru-RU" sz="1800" i="1" dirty="0" smtClean="0"/>
              <a:t>, </a:t>
            </a:r>
            <a:r>
              <a:rPr lang="ru-RU" sz="1800" i="1" dirty="0" err="1" smtClean="0"/>
              <a:t>ангажименти</a:t>
            </a:r>
            <a:r>
              <a:rPr lang="ru-RU" sz="1800" i="1" dirty="0" smtClean="0"/>
              <a:t> </a:t>
            </a:r>
            <a:r>
              <a:rPr lang="ru-RU" sz="1800" i="1" dirty="0" err="1" smtClean="0"/>
              <a:t>към</a:t>
            </a:r>
            <a:r>
              <a:rPr lang="ru-RU" sz="1800" i="1" dirty="0" smtClean="0"/>
              <a:t> друг </a:t>
            </a:r>
            <a:r>
              <a:rPr lang="ru-RU" sz="1800" i="1" dirty="0" err="1" smtClean="0"/>
              <a:t>работодател</a:t>
            </a:r>
            <a:r>
              <a:rPr lang="ru-RU" sz="1800" i="1" dirty="0" smtClean="0"/>
              <a:t>, опит в </a:t>
            </a:r>
            <a:r>
              <a:rPr lang="ru-RU" sz="1800" i="1" dirty="0" err="1" smtClean="0"/>
              <a:t>съдебната</a:t>
            </a:r>
            <a:r>
              <a:rPr lang="ru-RU" sz="1800" i="1" dirty="0" smtClean="0"/>
              <a:t> система</a:t>
            </a:r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bg-BG" sz="1800" b="1" dirty="0" smtClean="0"/>
              <a:t>Г. Образование и квалификация</a:t>
            </a:r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bg-BG" sz="1800" b="1" dirty="0" smtClean="0"/>
              <a:t>Д. Трудов стаж</a:t>
            </a:r>
          </a:p>
          <a:p>
            <a:pPr>
              <a:spcBef>
                <a:spcPts val="1200"/>
              </a:spcBef>
              <a:buFont typeface="Wingdings" pitchFamily="2" charset="2"/>
              <a:buNone/>
              <a:defRPr/>
            </a:pPr>
            <a:r>
              <a:rPr lang="bg-BG" sz="1800" b="1" dirty="0" smtClean="0"/>
              <a:t>Е. Бележки – </a:t>
            </a:r>
            <a:r>
              <a:rPr lang="bg-BG" sz="1800" i="1" dirty="0" smtClean="0"/>
              <a:t>допълнителни фактори</a:t>
            </a:r>
          </a:p>
        </p:txBody>
      </p:sp>
      <p:pic>
        <p:nvPicPr>
          <p:cNvPr id="6146" name="Picture 2" descr="C:\Users\A.Zoximova\AppData\Local\Microsoft\Windows\INetCache\IE\P4E5GBYI\MC900433868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771013"/>
            <a:ext cx="2016224" cy="225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16951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611560" y="738327"/>
            <a:ext cx="8358187" cy="74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Преди интервюто – </a:t>
            </a:r>
          </a:p>
          <a:p>
            <a:pPr algn="ctr">
              <a:defRPr/>
            </a:pPr>
            <a:r>
              <a:rPr lang="bg-BG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разпределение на ролите в комисията: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128329" y="1484784"/>
            <a:ext cx="6244717" cy="4536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sz="1800" b="1" i="1" u="sng" dirty="0" smtClean="0"/>
              <a:t>РОЛЯТА НА ПРЕДСЕДАТЕЛЯ</a:t>
            </a:r>
            <a:endParaRPr lang="bg-BG" sz="1800" b="1" i="1" u="sng" dirty="0" smtClean="0"/>
          </a:p>
          <a:p>
            <a:pPr>
              <a:buFont typeface="Wingdings" pitchFamily="2" charset="2"/>
              <a:buNone/>
              <a:defRPr/>
            </a:pPr>
            <a:r>
              <a:rPr lang="en-GB" sz="1800" b="1" dirty="0" smtClean="0"/>
              <a:t> </a:t>
            </a:r>
            <a:endParaRPr lang="bg-BG" sz="18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1800" b="1" dirty="0" smtClean="0"/>
              <a:t>1.    </a:t>
            </a:r>
            <a:r>
              <a:rPr lang="ru-RU" sz="1800" b="1" dirty="0" smtClean="0"/>
              <a:t>Да напомни на </a:t>
            </a:r>
            <a:r>
              <a:rPr lang="ru-RU" sz="1800" b="1" dirty="0" err="1" smtClean="0"/>
              <a:t>членовете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Комисията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изискваните</a:t>
            </a:r>
            <a:r>
              <a:rPr lang="ru-RU" sz="1800" b="1" dirty="0" smtClean="0"/>
              <a:t> за </a:t>
            </a:r>
            <a:r>
              <a:rPr lang="ru-RU" sz="1800" b="1" dirty="0" err="1" smtClean="0"/>
              <a:t>длъжността</a:t>
            </a:r>
            <a:r>
              <a:rPr lang="ru-RU" sz="1800" b="1" dirty="0" smtClean="0"/>
              <a:t> компетентности, </a:t>
            </a:r>
            <a:r>
              <a:rPr lang="ru-RU" sz="1800" b="1" dirty="0" err="1" smtClean="0"/>
              <a:t>които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трябва</a:t>
            </a:r>
            <a:r>
              <a:rPr lang="ru-RU" sz="1800" b="1" dirty="0" smtClean="0"/>
              <a:t> да </a:t>
            </a:r>
            <a:r>
              <a:rPr lang="ru-RU" sz="1800" b="1" dirty="0" err="1" smtClean="0"/>
              <a:t>бъдат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проверени</a:t>
            </a:r>
            <a:r>
              <a:rPr lang="ru-RU" sz="1800" b="1" dirty="0" smtClean="0"/>
              <a:t> чрез </a:t>
            </a:r>
            <a:r>
              <a:rPr lang="ru-RU" sz="1800" b="1" dirty="0" err="1" smtClean="0"/>
              <a:t>интервюто</a:t>
            </a:r>
            <a:r>
              <a:rPr lang="ru-RU" sz="1800" b="1" dirty="0" smtClean="0"/>
              <a:t>.</a:t>
            </a:r>
            <a:endParaRPr lang="bg-BG" sz="18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1800" b="1" dirty="0" smtClean="0"/>
              <a:t> 2.   </a:t>
            </a:r>
            <a:r>
              <a:rPr lang="ru-RU" sz="1800" b="1" dirty="0" smtClean="0"/>
              <a:t>Да напомни на </a:t>
            </a:r>
            <a:r>
              <a:rPr lang="ru-RU" sz="1800" b="1" dirty="0" err="1" smtClean="0"/>
              <a:t>членовете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Комисията</a:t>
            </a:r>
            <a:r>
              <a:rPr lang="ru-RU" sz="1800" b="1" dirty="0" smtClean="0"/>
              <a:t>, че </a:t>
            </a:r>
            <a:r>
              <a:rPr lang="ru-RU" sz="1800" b="1" dirty="0" err="1" smtClean="0"/>
              <a:t>трябва</a:t>
            </a:r>
            <a:r>
              <a:rPr lang="ru-RU" sz="1800" b="1" dirty="0" smtClean="0"/>
              <a:t> да не </a:t>
            </a:r>
            <a:r>
              <a:rPr lang="ru-RU" sz="1800" b="1" dirty="0" err="1" smtClean="0"/>
              <a:t>допускат</a:t>
            </a:r>
            <a:r>
              <a:rPr lang="ru-RU" sz="1800" b="1" dirty="0" smtClean="0"/>
              <a:t> дискриминация и </a:t>
            </a:r>
            <a:r>
              <a:rPr lang="ru-RU" sz="1800" b="1" dirty="0" err="1" smtClean="0"/>
              <a:t>трябва</a:t>
            </a:r>
            <a:r>
              <a:rPr lang="ru-RU" sz="1800" b="1" dirty="0" smtClean="0"/>
              <a:t> да </a:t>
            </a:r>
            <a:r>
              <a:rPr lang="ru-RU" sz="1800" b="1" dirty="0" err="1" smtClean="0"/>
              <a:t>осигурят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равни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възможности</a:t>
            </a:r>
            <a:r>
              <a:rPr lang="ru-RU" sz="1800" b="1" dirty="0" smtClean="0"/>
              <a:t>.</a:t>
            </a:r>
            <a:endParaRPr lang="bg-BG" sz="18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1800" b="1" dirty="0" smtClean="0"/>
              <a:t> 3.   </a:t>
            </a:r>
            <a:r>
              <a:rPr lang="ru-RU" sz="1800" b="1" dirty="0" smtClean="0"/>
              <a:t>Да уточни</a:t>
            </a:r>
            <a:r>
              <a:rPr lang="en-GB" sz="1800" b="1" dirty="0" smtClean="0"/>
              <a:t>:</a:t>
            </a:r>
            <a:r>
              <a:rPr lang="bg-BG" sz="1800" b="1" dirty="0" smtClean="0"/>
              <a:t> </a:t>
            </a:r>
            <a:r>
              <a:rPr lang="ru-RU" sz="1800" b="1" dirty="0" err="1" smtClean="0"/>
              <a:t>областите</a:t>
            </a:r>
            <a:r>
              <a:rPr lang="ru-RU" sz="1800" b="1" dirty="0" smtClean="0"/>
              <a:t>, в </a:t>
            </a:r>
            <a:r>
              <a:rPr lang="ru-RU" sz="1800" b="1" dirty="0" err="1" smtClean="0"/>
              <a:t>които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ще</a:t>
            </a:r>
            <a:r>
              <a:rPr lang="ru-RU" sz="1800" b="1" dirty="0" smtClean="0"/>
              <a:t> се </a:t>
            </a:r>
            <a:r>
              <a:rPr lang="ru-RU" sz="1800" b="1" dirty="0" err="1" smtClean="0"/>
              <a:t>задават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въпроси</a:t>
            </a:r>
            <a:r>
              <a:rPr lang="ru-RU" sz="1800" b="1" dirty="0" smtClean="0"/>
              <a:t>, </a:t>
            </a:r>
            <a:r>
              <a:rPr lang="ru-RU" sz="1800" b="1" dirty="0" err="1" smtClean="0"/>
              <a:t>така</a:t>
            </a:r>
            <a:r>
              <a:rPr lang="ru-RU" sz="1800" b="1" dirty="0" smtClean="0"/>
              <a:t> че да се </a:t>
            </a:r>
            <a:r>
              <a:rPr lang="ru-RU" sz="1800" b="1" dirty="0" err="1" smtClean="0"/>
              <a:t>покрият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всички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свойствени</a:t>
            </a:r>
            <a:r>
              <a:rPr lang="ru-RU" sz="1800" b="1" dirty="0" smtClean="0"/>
              <a:t> компетентности</a:t>
            </a:r>
            <a:r>
              <a:rPr lang="en-US" sz="1800" b="1" dirty="0" smtClean="0"/>
              <a:t>;</a:t>
            </a:r>
            <a:r>
              <a:rPr lang="bg-BG" sz="1800" dirty="0" smtClean="0"/>
              <a:t> </a:t>
            </a:r>
            <a:r>
              <a:rPr lang="ru-RU" sz="1800" b="1" dirty="0" err="1" smtClean="0"/>
              <a:t>реда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задаване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въпроси</a:t>
            </a:r>
            <a:r>
              <a:rPr lang="ru-RU" sz="1800" b="1" dirty="0" smtClean="0"/>
              <a:t>; график на </a:t>
            </a:r>
            <a:r>
              <a:rPr lang="ru-RU" sz="1800" b="1" dirty="0" err="1" smtClean="0"/>
              <a:t>интервюто</a:t>
            </a:r>
            <a:r>
              <a:rPr lang="en-US" sz="1800" b="1" dirty="0" smtClean="0"/>
              <a:t>.</a:t>
            </a:r>
            <a:endParaRPr lang="bg-BG" sz="18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1800" b="1" dirty="0" smtClean="0"/>
              <a:t> 4.   </a:t>
            </a:r>
            <a:r>
              <a:rPr lang="ru-RU" sz="1800" b="1" dirty="0" smtClean="0"/>
              <a:t>Да </a:t>
            </a:r>
            <a:r>
              <a:rPr lang="ru-RU" sz="1800" b="1" dirty="0" err="1" smtClean="0"/>
              <a:t>съгласува</a:t>
            </a:r>
            <a:r>
              <a:rPr lang="ru-RU" sz="1800" b="1" dirty="0" smtClean="0"/>
              <a:t> с </a:t>
            </a:r>
            <a:r>
              <a:rPr lang="ru-RU" sz="1800" b="1" dirty="0" err="1" smtClean="0"/>
              <a:t>членовете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Комисията</a:t>
            </a:r>
            <a:r>
              <a:rPr lang="ru-RU" sz="1800" b="1" dirty="0" smtClean="0"/>
              <a:t> скала за </a:t>
            </a:r>
            <a:r>
              <a:rPr lang="ru-RU" sz="1800" b="1" dirty="0" err="1" smtClean="0"/>
              <a:t>оценяване</a:t>
            </a:r>
            <a:r>
              <a:rPr lang="ru-RU" sz="1800" b="1" dirty="0" smtClean="0"/>
              <a:t>, основана на </a:t>
            </a:r>
            <a:r>
              <a:rPr lang="ru-RU" sz="1800" b="1" dirty="0" err="1" smtClean="0"/>
              <a:t>основните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параметри</a:t>
            </a:r>
            <a:r>
              <a:rPr lang="ru-RU" sz="1800" b="1" dirty="0" smtClean="0"/>
              <a:t> на </a:t>
            </a:r>
            <a:r>
              <a:rPr lang="ru-RU" sz="1800" b="1" dirty="0" err="1" smtClean="0"/>
              <a:t>длъжностната</a:t>
            </a:r>
            <a:r>
              <a:rPr lang="ru-RU" sz="1800" b="1" dirty="0" smtClean="0"/>
              <a:t> характеристика</a:t>
            </a:r>
            <a:r>
              <a:rPr lang="en-US" sz="1800" b="1" dirty="0" smtClean="0"/>
              <a:t>.</a:t>
            </a:r>
            <a:endParaRPr lang="bg-BG" sz="1800" dirty="0"/>
          </a:p>
        </p:txBody>
      </p:sp>
      <p:pic>
        <p:nvPicPr>
          <p:cNvPr id="7170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56992"/>
            <a:ext cx="2279642" cy="231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810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611560" y="738327"/>
            <a:ext cx="8358187" cy="746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Преди интервюто – </a:t>
            </a:r>
          </a:p>
          <a:p>
            <a:pPr algn="ctr">
              <a:defRPr/>
            </a:pPr>
            <a:r>
              <a:rPr lang="bg-BG" sz="24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разпределение на ролите в комисията: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1520" y="1550598"/>
            <a:ext cx="6048672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  <a:defRPr/>
            </a:pPr>
            <a:r>
              <a:rPr lang="ru-RU" sz="2000" b="1" i="1" u="sng" dirty="0" smtClean="0"/>
              <a:t>РОЛЯ НА ВСИЧКИ ЧЛЕНОВЕ НА КОМИСИЯТА</a:t>
            </a:r>
            <a:endParaRPr lang="bg-BG" sz="2000" b="1" i="1" u="sng" dirty="0" smtClean="0"/>
          </a:p>
          <a:p>
            <a:pPr>
              <a:buFont typeface="Wingdings" pitchFamily="2" charset="2"/>
              <a:buNone/>
              <a:defRPr/>
            </a:pPr>
            <a:r>
              <a:rPr lang="en-GB" sz="2000" b="1" dirty="0" smtClean="0"/>
              <a:t> </a:t>
            </a:r>
            <a:endParaRPr lang="bg-BG" sz="20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bg-BG" sz="2000" b="1" dirty="0" smtClean="0"/>
              <a:t>1</a:t>
            </a:r>
            <a:r>
              <a:rPr lang="en-GB" sz="2000" b="1" dirty="0" smtClean="0"/>
              <a:t>.    </a:t>
            </a:r>
            <a:r>
              <a:rPr lang="ru-RU" sz="2000" b="1" dirty="0" smtClean="0"/>
              <a:t>Да </a:t>
            </a:r>
            <a:r>
              <a:rPr lang="ru-RU" sz="2000" b="1" dirty="0" err="1" smtClean="0"/>
              <a:t>са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прочели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длъжностната</a:t>
            </a:r>
            <a:r>
              <a:rPr lang="ru-RU" sz="2000" b="1" dirty="0" smtClean="0"/>
              <a:t> характеристика и </a:t>
            </a:r>
            <a:r>
              <a:rPr lang="ru-RU" sz="2000" b="1" dirty="0" err="1" smtClean="0"/>
              <a:t>всички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останали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свързани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документи</a:t>
            </a:r>
            <a:r>
              <a:rPr lang="en-US" sz="2000" b="1" dirty="0" smtClean="0"/>
              <a:t>.</a:t>
            </a:r>
            <a:endParaRPr lang="bg-BG" sz="20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2000" b="1" dirty="0" smtClean="0"/>
              <a:t> </a:t>
            </a:r>
            <a:endParaRPr lang="bg-BG" sz="20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bg-BG" sz="2000" b="1" dirty="0" smtClean="0"/>
              <a:t>2</a:t>
            </a:r>
            <a:r>
              <a:rPr lang="en-GB" sz="2000" b="1" dirty="0" smtClean="0"/>
              <a:t>.    </a:t>
            </a:r>
            <a:r>
              <a:rPr lang="ru-RU" sz="2000" b="1" dirty="0" smtClean="0"/>
              <a:t>Да </a:t>
            </a:r>
            <a:r>
              <a:rPr lang="ru-RU" sz="2000" b="1" dirty="0" err="1" smtClean="0"/>
              <a:t>са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наясно</a:t>
            </a:r>
            <a:r>
              <a:rPr lang="ru-RU" sz="2000" b="1" dirty="0" smtClean="0"/>
              <a:t> с </a:t>
            </a:r>
            <a:r>
              <a:rPr lang="ru-RU" sz="2000" b="1" dirty="0" err="1" smtClean="0"/>
              <a:t>определените</a:t>
            </a:r>
            <a:r>
              <a:rPr lang="ru-RU" sz="2000" b="1" dirty="0" smtClean="0"/>
              <a:t> области на </a:t>
            </a:r>
            <a:r>
              <a:rPr lang="ru-RU" sz="2000" b="1" dirty="0" err="1" smtClean="0"/>
              <a:t>задаване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въпроси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във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връзка</a:t>
            </a:r>
            <a:r>
              <a:rPr lang="ru-RU" sz="2000" b="1" dirty="0" smtClean="0"/>
              <a:t> с </a:t>
            </a:r>
            <a:r>
              <a:rPr lang="ru-RU" sz="2000" b="1" dirty="0" err="1" smtClean="0"/>
              <a:t>компетентностите</a:t>
            </a:r>
            <a:r>
              <a:rPr lang="en-US" sz="2000" b="1" dirty="0" smtClean="0"/>
              <a:t>.</a:t>
            </a:r>
            <a:endParaRPr lang="bg-BG" sz="20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en-GB" sz="2000" b="1" dirty="0" smtClean="0"/>
              <a:t> </a:t>
            </a:r>
            <a:endParaRPr lang="bg-BG" sz="2000" dirty="0" smtClean="0"/>
          </a:p>
          <a:p>
            <a:pPr marL="457200" indent="-457200">
              <a:buFont typeface="Wingdings" pitchFamily="2" charset="2"/>
              <a:buNone/>
              <a:defRPr/>
            </a:pPr>
            <a:r>
              <a:rPr lang="bg-BG" sz="2000" b="1" dirty="0" smtClean="0"/>
              <a:t>3</a:t>
            </a:r>
            <a:r>
              <a:rPr lang="en-GB" sz="2000" b="1" dirty="0" smtClean="0"/>
              <a:t>.    </a:t>
            </a:r>
            <a:r>
              <a:rPr lang="ru-RU" sz="2000" b="1" dirty="0" smtClean="0"/>
              <a:t>Да </a:t>
            </a:r>
            <a:r>
              <a:rPr lang="ru-RU" sz="2000" b="1" dirty="0" err="1" smtClean="0"/>
              <a:t>подготвят</a:t>
            </a:r>
            <a:r>
              <a:rPr lang="ru-RU" sz="2000" b="1" dirty="0" smtClean="0"/>
              <a:t> набор от </a:t>
            </a:r>
            <a:r>
              <a:rPr lang="ru-RU" sz="2000" b="1" dirty="0" err="1" smtClean="0"/>
              <a:t>стандартни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въпроси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които</a:t>
            </a:r>
            <a:r>
              <a:rPr lang="ru-RU" sz="2000" b="1" dirty="0" smtClean="0"/>
              <a:t> да </a:t>
            </a:r>
            <a:r>
              <a:rPr lang="ru-RU" sz="2000" b="1" dirty="0" err="1" smtClean="0"/>
              <a:t>бъдат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задавани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всички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кандидати</a:t>
            </a:r>
            <a:r>
              <a:rPr lang="en-US" sz="2000" b="1" dirty="0" smtClean="0"/>
              <a:t>.</a:t>
            </a:r>
            <a:endParaRPr lang="bg-BG" sz="2000" dirty="0"/>
          </a:p>
        </p:txBody>
      </p:sp>
      <p:pic>
        <p:nvPicPr>
          <p:cNvPr id="6" name="Picture 2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356992"/>
            <a:ext cx="2279642" cy="231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13196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500062" y="692696"/>
            <a:ext cx="8358187" cy="89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 време на интервюто – ситуации, изискващи намеса на председателя: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251520" y="1844824"/>
            <a:ext cx="6120680" cy="41148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bg-BG" altLang="bg-BG" sz="2000" b="1" dirty="0" smtClean="0"/>
              <a:t>1</a:t>
            </a:r>
            <a:r>
              <a:rPr lang="en-GB" altLang="bg-BG" sz="2000" b="1" dirty="0" smtClean="0"/>
              <a:t>. </a:t>
            </a:r>
            <a:r>
              <a:rPr lang="bg-BG" altLang="bg-BG" sz="2000" b="1" dirty="0" smtClean="0"/>
              <a:t>   </a:t>
            </a:r>
            <a:r>
              <a:rPr lang="en-US" altLang="bg-BG" sz="2000" b="1" dirty="0" err="1" smtClean="0"/>
              <a:t>Да</a:t>
            </a:r>
            <a:r>
              <a:rPr lang="en-US" altLang="bg-BG" sz="2000" b="1" dirty="0" smtClean="0"/>
              <a:t> </a:t>
            </a:r>
            <a:r>
              <a:rPr lang="en-US" altLang="bg-BG" sz="2000" b="1" dirty="0" err="1" smtClean="0"/>
              <a:t>не</a:t>
            </a:r>
            <a:r>
              <a:rPr lang="en-US" altLang="bg-BG" sz="2000" b="1" dirty="0" smtClean="0"/>
              <a:t> </a:t>
            </a:r>
            <a:r>
              <a:rPr lang="en-US" altLang="bg-BG" sz="2000" b="1" dirty="0" err="1" smtClean="0"/>
              <a:t>допус</a:t>
            </a:r>
            <a:r>
              <a:rPr lang="bg-BG" altLang="bg-BG" sz="2000" b="1" dirty="0" err="1" smtClean="0"/>
              <a:t>ка</a:t>
            </a:r>
            <a:r>
              <a:rPr lang="en-US" altLang="bg-BG" sz="2000" b="1" dirty="0" smtClean="0"/>
              <a:t> </a:t>
            </a:r>
            <a:r>
              <a:rPr lang="en-US" altLang="bg-BG" sz="2000" b="1" dirty="0" err="1" smtClean="0"/>
              <a:t>неуместн</a:t>
            </a:r>
            <a:r>
              <a:rPr lang="bg-BG" altLang="bg-BG" sz="2000" b="1" dirty="0" smtClean="0"/>
              <a:t>и</a:t>
            </a:r>
            <a:r>
              <a:rPr lang="en-US" altLang="bg-BG" sz="2000" b="1" dirty="0" smtClean="0"/>
              <a:t> </a:t>
            </a:r>
            <a:r>
              <a:rPr lang="en-US" altLang="bg-BG" sz="2000" b="1" dirty="0" err="1" smtClean="0"/>
              <a:t>въпрос</a:t>
            </a:r>
            <a:r>
              <a:rPr lang="bg-BG" altLang="bg-BG" sz="2000" b="1" dirty="0" smtClean="0"/>
              <a:t>и</a:t>
            </a:r>
            <a:r>
              <a:rPr lang="en-US" altLang="bg-BG" sz="2000" b="1" dirty="0" smtClean="0"/>
              <a:t>;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en-GB" altLang="bg-BG" sz="2000" b="1" dirty="0" smtClean="0"/>
              <a:t> 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bg-BG" altLang="bg-BG" sz="2000" b="1" dirty="0" smtClean="0"/>
              <a:t>2</a:t>
            </a:r>
            <a:r>
              <a:rPr lang="en-GB" altLang="bg-BG" sz="2000" b="1" dirty="0" smtClean="0"/>
              <a:t>. </a:t>
            </a:r>
            <a:r>
              <a:rPr lang="bg-BG" altLang="bg-BG" sz="2000" b="1" dirty="0" smtClean="0"/>
              <a:t>   </a:t>
            </a:r>
            <a:r>
              <a:rPr lang="ru-RU" altLang="bg-BG" sz="2000" b="1" dirty="0" smtClean="0"/>
              <a:t>Да </a:t>
            </a:r>
            <a:r>
              <a:rPr lang="ru-RU" altLang="bg-BG" sz="2000" b="1" dirty="0" err="1" smtClean="0"/>
              <a:t>гарантира</a:t>
            </a:r>
            <a:r>
              <a:rPr lang="ru-RU" altLang="bg-BG" sz="2000" b="1" dirty="0" smtClean="0"/>
              <a:t> на кандидата </a:t>
            </a:r>
            <a:r>
              <a:rPr lang="ru-RU" altLang="bg-BG" sz="2000" b="1" dirty="0" err="1" smtClean="0"/>
              <a:t>възможност</a:t>
            </a:r>
            <a:r>
              <a:rPr lang="ru-RU" altLang="bg-BG" sz="2000" b="1" dirty="0" smtClean="0"/>
              <a:t> да се </a:t>
            </a:r>
            <a:r>
              <a:rPr lang="ru-RU" altLang="bg-BG" sz="2000" b="1" dirty="0" err="1" smtClean="0"/>
              <a:t>изкаже</a:t>
            </a:r>
            <a:r>
              <a:rPr lang="ru-RU" altLang="bg-BG" sz="2000" b="1" dirty="0" smtClean="0"/>
              <a:t> свободно</a:t>
            </a:r>
            <a:r>
              <a:rPr lang="en-US" altLang="bg-BG" sz="2000" b="1" dirty="0" smtClean="0"/>
              <a:t>;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en-GB" altLang="bg-BG" sz="2000" b="1" dirty="0" smtClean="0"/>
              <a:t> 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bg-BG" altLang="bg-BG" sz="2000" b="1" dirty="0" smtClean="0"/>
              <a:t>3</a:t>
            </a:r>
            <a:r>
              <a:rPr lang="en-GB" altLang="bg-BG" sz="2000" b="1" dirty="0" smtClean="0"/>
              <a:t>.  </a:t>
            </a:r>
            <a:r>
              <a:rPr lang="ru-RU" altLang="bg-BG" sz="2000" b="1" dirty="0" smtClean="0"/>
              <a:t>  Да </a:t>
            </a:r>
            <a:r>
              <a:rPr lang="ru-RU" altLang="bg-BG" sz="2000" b="1" dirty="0" err="1" smtClean="0"/>
              <a:t>бъдат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задавани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отворени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въпроси</a:t>
            </a:r>
            <a:r>
              <a:rPr lang="en-US" altLang="bg-BG" sz="2000" b="1" dirty="0" smtClean="0"/>
              <a:t>;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en-GB" altLang="bg-BG" sz="2000" b="1" dirty="0" smtClean="0"/>
              <a:t> 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bg-BG" altLang="bg-BG" sz="2000" b="1" dirty="0" smtClean="0"/>
              <a:t>4</a:t>
            </a:r>
            <a:r>
              <a:rPr lang="en-GB" altLang="bg-BG" sz="2000" b="1" dirty="0" smtClean="0"/>
              <a:t>. </a:t>
            </a:r>
            <a:r>
              <a:rPr lang="bg-BG" altLang="bg-BG" sz="2000" b="1" dirty="0" smtClean="0"/>
              <a:t>   </a:t>
            </a:r>
            <a:r>
              <a:rPr lang="ru-RU" altLang="bg-BG" sz="2000" b="1" dirty="0" smtClean="0"/>
              <a:t>Да </a:t>
            </a:r>
            <a:r>
              <a:rPr lang="ru-RU" altLang="bg-BG" sz="2000" b="1" dirty="0" err="1" smtClean="0"/>
              <a:t>гарантира</a:t>
            </a:r>
            <a:r>
              <a:rPr lang="en-US" altLang="bg-BG" sz="2000" b="1" dirty="0" smtClean="0"/>
              <a:t>, </a:t>
            </a:r>
            <a:r>
              <a:rPr lang="en-US" altLang="bg-BG" sz="2000" b="1" dirty="0" err="1" smtClean="0"/>
              <a:t>че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Комисията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проявява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необходимото</a:t>
            </a:r>
            <a:r>
              <a:rPr lang="ru-RU" altLang="bg-BG" sz="2000" b="1" dirty="0" smtClean="0"/>
              <a:t> внимание по </a:t>
            </a:r>
            <a:r>
              <a:rPr lang="ru-RU" altLang="bg-BG" sz="2000" b="1" dirty="0" err="1" smtClean="0"/>
              <a:t>време</a:t>
            </a:r>
            <a:r>
              <a:rPr lang="ru-RU" altLang="bg-BG" sz="2000" b="1" dirty="0" smtClean="0"/>
              <a:t> на </a:t>
            </a:r>
            <a:r>
              <a:rPr lang="ru-RU" altLang="bg-BG" sz="2000" b="1" dirty="0" err="1" smtClean="0"/>
              <a:t>цялото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интервю</a:t>
            </a:r>
            <a:r>
              <a:rPr lang="en-US" altLang="bg-BG" sz="2000" b="1" dirty="0" smtClean="0"/>
              <a:t>;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en-GB" altLang="bg-BG" sz="2000" b="1" dirty="0" smtClean="0"/>
              <a:t> </a:t>
            </a:r>
            <a:endParaRPr lang="bg-BG" altLang="bg-BG" sz="2000" dirty="0" smtClean="0"/>
          </a:p>
          <a:p>
            <a:pPr marL="457200" indent="-457200">
              <a:spcBef>
                <a:spcPts val="0"/>
              </a:spcBef>
              <a:buFont typeface="Wingdings" pitchFamily="2" charset="2"/>
              <a:buNone/>
            </a:pPr>
            <a:r>
              <a:rPr lang="bg-BG" altLang="bg-BG" sz="2000" b="1" dirty="0"/>
              <a:t>5</a:t>
            </a:r>
            <a:r>
              <a:rPr lang="en-GB" altLang="bg-BG" sz="2000" b="1" dirty="0" smtClean="0"/>
              <a:t>. </a:t>
            </a:r>
            <a:r>
              <a:rPr lang="bg-BG" altLang="bg-BG" sz="2000" b="1" dirty="0" smtClean="0"/>
              <a:t>   </a:t>
            </a:r>
            <a:r>
              <a:rPr lang="ru-RU" altLang="bg-BG" sz="2000" b="1" dirty="0" smtClean="0"/>
              <a:t>Да не </a:t>
            </a:r>
            <a:r>
              <a:rPr lang="ru-RU" altLang="bg-BG" sz="2000" b="1" dirty="0" err="1" smtClean="0"/>
              <a:t>допусне</a:t>
            </a:r>
            <a:r>
              <a:rPr lang="ru-RU" altLang="bg-BG" sz="2000" b="1" dirty="0" smtClean="0"/>
              <a:t> </a:t>
            </a:r>
            <a:r>
              <a:rPr lang="ru-RU" altLang="bg-BG" sz="2000" b="1" dirty="0" err="1" smtClean="0"/>
              <a:t>отклоняване</a:t>
            </a:r>
            <a:r>
              <a:rPr lang="ru-RU" altLang="bg-BG" sz="2000" b="1" dirty="0" smtClean="0"/>
              <a:t> от определения </a:t>
            </a:r>
            <a:r>
              <a:rPr lang="ru-RU" altLang="bg-BG" sz="2000" b="1" dirty="0" err="1" smtClean="0"/>
              <a:t>времеви</a:t>
            </a:r>
            <a:r>
              <a:rPr lang="ru-RU" altLang="bg-BG" sz="2000" b="1" dirty="0" smtClean="0"/>
              <a:t> график</a:t>
            </a:r>
            <a:r>
              <a:rPr lang="en-US" altLang="bg-BG" sz="2000" b="1" dirty="0" smtClean="0"/>
              <a:t>.</a:t>
            </a:r>
            <a:endParaRPr lang="bg-BG" altLang="bg-BG" sz="2000" dirty="0" smtClean="0"/>
          </a:p>
        </p:txBody>
      </p:sp>
      <p:pic>
        <p:nvPicPr>
          <p:cNvPr id="9219" name="Picture 3" descr="C:\Program Files\Microsoft Office\MEDIA\CAGCAT10\j0234687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7329" y="2924944"/>
            <a:ext cx="257319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8562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268886" y="1065275"/>
            <a:ext cx="858210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Показатели за оценка </a:t>
            </a:r>
            <a:r>
              <a:rPr lang="bg-BG" sz="2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 </a:t>
            </a:r>
            <a:r>
              <a:rPr lang="bg-BG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съдебни </a:t>
            </a:r>
            <a:r>
              <a:rPr lang="bg-BG" sz="2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служители:</a:t>
            </a:r>
            <a:endParaRPr lang="bg-BG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" name="Diagram 3"/>
          <p:cNvGrpSpPr>
            <a:grpSpLocks noChangeAspect="1"/>
          </p:cNvGrpSpPr>
          <p:nvPr/>
        </p:nvGrpSpPr>
        <p:grpSpPr bwMode="auto">
          <a:xfrm>
            <a:off x="5906597" y="2069784"/>
            <a:ext cx="2851272" cy="3026668"/>
            <a:chOff x="1985" y="1209"/>
            <a:chExt cx="1790" cy="1900"/>
          </a:xfrm>
        </p:grpSpPr>
        <p:sp>
          <p:nvSpPr>
            <p:cNvPr id="5" name="_s51204"/>
            <p:cNvSpPr>
              <a:spLocks noChangeArrowheads="1" noTextEdit="1"/>
            </p:cNvSpPr>
            <p:nvPr/>
          </p:nvSpPr>
          <p:spPr bwMode="auto">
            <a:xfrm>
              <a:off x="2340" y="1209"/>
              <a:ext cx="1080" cy="1080"/>
            </a:xfrm>
            <a:prstGeom prst="ellipse">
              <a:avLst/>
            </a:prstGeom>
            <a:solidFill>
              <a:srgbClr val="00CCFF">
                <a:alpha val="74901"/>
              </a:srgbClr>
            </a:solidFill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6" name="_s51206"/>
            <p:cNvSpPr>
              <a:spLocks noChangeArrowheads="1" noTextEdit="1"/>
            </p:cNvSpPr>
            <p:nvPr/>
          </p:nvSpPr>
          <p:spPr bwMode="auto">
            <a:xfrm>
              <a:off x="2695" y="1414"/>
              <a:ext cx="1080" cy="1080"/>
            </a:xfrm>
            <a:prstGeom prst="ellipse">
              <a:avLst/>
            </a:prstGeom>
            <a:solidFill>
              <a:srgbClr val="FF9900">
                <a:alpha val="74901"/>
              </a:srgbClr>
            </a:solidFill>
            <a:ln w="25400">
              <a:solidFill>
                <a:srgbClr val="FF99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7" name="_s51208"/>
            <p:cNvSpPr>
              <a:spLocks noChangeArrowheads="1" noTextEdit="1"/>
            </p:cNvSpPr>
            <p:nvPr/>
          </p:nvSpPr>
          <p:spPr bwMode="auto">
            <a:xfrm>
              <a:off x="2695" y="1824"/>
              <a:ext cx="1080" cy="1080"/>
            </a:xfrm>
            <a:prstGeom prst="ellipse">
              <a:avLst/>
            </a:prstGeom>
            <a:solidFill>
              <a:srgbClr val="F1FD09">
                <a:alpha val="74901"/>
              </a:srgbClr>
            </a:solidFill>
            <a:ln w="25400">
              <a:solidFill>
                <a:srgbClr val="F1FD09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8" name="_s51210"/>
            <p:cNvSpPr>
              <a:spLocks noChangeArrowheads="1" noTextEdit="1"/>
            </p:cNvSpPr>
            <p:nvPr/>
          </p:nvSpPr>
          <p:spPr bwMode="auto">
            <a:xfrm>
              <a:off x="2340" y="2029"/>
              <a:ext cx="1080" cy="1080"/>
            </a:xfrm>
            <a:prstGeom prst="ellipse">
              <a:avLst/>
            </a:prstGeom>
            <a:solidFill>
              <a:srgbClr val="00FF00">
                <a:alpha val="74901"/>
              </a:srgbClr>
            </a:solidFill>
            <a:ln w="25400">
              <a:solidFill>
                <a:srgbClr val="01BD0A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9" name="_s51212"/>
            <p:cNvSpPr>
              <a:spLocks noChangeArrowheads="1" noTextEdit="1"/>
            </p:cNvSpPr>
            <p:nvPr/>
          </p:nvSpPr>
          <p:spPr bwMode="auto">
            <a:xfrm>
              <a:off x="1985" y="1824"/>
              <a:ext cx="1080" cy="1080"/>
            </a:xfrm>
            <a:prstGeom prst="ellipse">
              <a:avLst/>
            </a:prstGeom>
            <a:solidFill>
              <a:srgbClr val="00FFFF">
                <a:alpha val="74901"/>
              </a:srgbClr>
            </a:solidFill>
            <a:ln w="25400">
              <a:solidFill>
                <a:srgbClr val="33CCCC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10" name="_s51214"/>
            <p:cNvSpPr>
              <a:spLocks noChangeArrowheads="1" noTextEdit="1"/>
            </p:cNvSpPr>
            <p:nvPr/>
          </p:nvSpPr>
          <p:spPr bwMode="auto">
            <a:xfrm>
              <a:off x="1985" y="1414"/>
              <a:ext cx="1080" cy="1080"/>
            </a:xfrm>
            <a:prstGeom prst="ellipse">
              <a:avLst/>
            </a:prstGeom>
            <a:solidFill>
              <a:srgbClr val="FF00FF">
                <a:alpha val="74901"/>
              </a:srgbClr>
            </a:solidFill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</p:grpSp>
      <p:sp>
        <p:nvSpPr>
          <p:cNvPr id="11" name="Rectangle 27"/>
          <p:cNvSpPr>
            <a:spLocks noChangeArrowheads="1"/>
          </p:cNvSpPr>
          <p:nvPr/>
        </p:nvSpPr>
        <p:spPr bwMode="auto">
          <a:xfrm>
            <a:off x="268886" y="1742983"/>
            <a:ext cx="5366370" cy="405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sz="1400" b="1" dirty="0"/>
              <a:t> </a:t>
            </a:r>
            <a:r>
              <a:rPr lang="bg-BG" altLang="bg-BG" sz="1400" b="1" dirty="0" smtClean="0"/>
              <a:t>качествено изпълнение на задълженията</a:t>
            </a:r>
            <a:endParaRPr lang="en-US" altLang="bg-BG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 smtClean="0"/>
              <a:t> </a:t>
            </a:r>
            <a:r>
              <a:rPr lang="bg-BG" sz="1400" b="1" dirty="0" smtClean="0"/>
              <a:t>срочно </a:t>
            </a:r>
            <a:r>
              <a:rPr lang="bg-BG" sz="1400" b="1" dirty="0"/>
              <a:t>изпълнение на </a:t>
            </a:r>
            <a:r>
              <a:rPr lang="bg-BG" sz="1400" b="1" dirty="0" smtClean="0"/>
              <a:t>задълженията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 smtClean="0"/>
              <a:t> </a:t>
            </a:r>
            <a:r>
              <a:rPr lang="bg-BG" sz="1400" b="1" dirty="0" smtClean="0"/>
              <a:t>способност </a:t>
            </a:r>
            <a:r>
              <a:rPr lang="bg-BG" sz="1400" b="1" dirty="0"/>
              <a:t>за самостоятелна работа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степен на подготвеност и възможност за работа с информационни </a:t>
            </a:r>
            <a:r>
              <a:rPr lang="bg-BG" sz="1400" b="1" dirty="0" smtClean="0"/>
              <a:t>технологии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степен на подготвеност и способност за работа с нормативни </a:t>
            </a:r>
            <a:r>
              <a:rPr lang="bg-BG" sz="1400" b="1" dirty="0" smtClean="0"/>
              <a:t>актове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усъвършенстване на професионалните знания и </a:t>
            </a:r>
            <a:r>
              <a:rPr lang="bg-BG" sz="1400" b="1" dirty="0" smtClean="0"/>
              <a:t>умения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инициативност, поемане на извънредна работа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взаимоотношения на съдебния служител с останалите служители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altLang="bg-BG" sz="1400" b="1" dirty="0"/>
              <a:t> </a:t>
            </a:r>
            <a:r>
              <a:rPr lang="bg-BG" sz="1400" b="1" dirty="0"/>
              <a:t>взаимоотношения на съдебния служител с магистрати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sz="1400" b="1" dirty="0" smtClean="0"/>
              <a:t> </a:t>
            </a:r>
            <a:r>
              <a:rPr lang="bg-BG" sz="1400" b="1" dirty="0"/>
              <a:t>способност за работа в екип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err="1" smtClean="0"/>
              <a:t>конфиденциалност</a:t>
            </a:r>
            <a:r>
              <a:rPr lang="bg-BG" sz="1400" b="1" dirty="0" smtClean="0"/>
              <a:t> </a:t>
            </a:r>
            <a:r>
              <a:rPr lang="bg-BG" sz="1400" b="1" dirty="0"/>
              <a:t>при изпълнение на задълженията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поведение </a:t>
            </a:r>
            <a:r>
              <a:rPr lang="bg-BG" sz="1400" b="1" dirty="0"/>
              <a:t>при работа с граждани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err="1" smtClean="0"/>
              <a:t>равнопоставено</a:t>
            </a:r>
            <a:r>
              <a:rPr lang="bg-BG" sz="1400" b="1" dirty="0" smtClean="0"/>
              <a:t> </a:t>
            </a:r>
            <a:r>
              <a:rPr lang="bg-BG" sz="1400" b="1" dirty="0"/>
              <a:t>отношение към граждани и адвокати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етично </a:t>
            </a:r>
            <a:r>
              <a:rPr lang="bg-BG" sz="1400" b="1" dirty="0"/>
              <a:t>поведение на работното място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спазване </a:t>
            </a:r>
            <a:r>
              <a:rPr lang="bg-BG" sz="1400" b="1" dirty="0"/>
              <a:t>на работното време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спазване </a:t>
            </a:r>
            <a:r>
              <a:rPr lang="bg-BG" sz="1400" b="1" dirty="0"/>
              <a:t>на деловия стил на обличане в институцията 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организационни умения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управленски </a:t>
            </a:r>
            <a:r>
              <a:rPr lang="bg-BG" sz="1400" b="1" dirty="0"/>
              <a:t>компетенции и умения в областта на </a:t>
            </a:r>
            <a:r>
              <a:rPr lang="bg-BG" sz="1400" b="1" dirty="0" smtClean="0"/>
              <a:t>управлението</a:t>
            </a:r>
            <a:endParaRPr lang="en-US" sz="14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en-US" sz="1400" b="1" dirty="0"/>
              <a:t> </a:t>
            </a:r>
            <a:r>
              <a:rPr lang="bg-BG" sz="1400" b="1" dirty="0" smtClean="0"/>
              <a:t>оценка </a:t>
            </a:r>
            <a:r>
              <a:rPr lang="bg-BG" sz="1400" b="1" dirty="0"/>
              <a:t>на прекия ръководител</a:t>
            </a:r>
            <a:endParaRPr lang="bg-BG" altLang="bg-BG" sz="1400" b="1" dirty="0"/>
          </a:p>
        </p:txBody>
      </p:sp>
    </p:spTree>
    <p:extLst>
      <p:ext uri="{BB962C8B-B14F-4D97-AF65-F5344CB8AC3E}">
        <p14:creationId xmlns:p14="http://schemas.microsoft.com/office/powerpoint/2010/main" xmlns="" val="3068398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268886" y="1065275"/>
            <a:ext cx="8582103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Показатели за оценка </a:t>
            </a:r>
            <a:r>
              <a:rPr lang="bg-BG" sz="2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 </a:t>
            </a:r>
            <a:r>
              <a:rPr lang="bg-BG" sz="2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съдебни </a:t>
            </a:r>
            <a:r>
              <a:rPr lang="bg-BG" sz="2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служители от ВАС:</a:t>
            </a:r>
            <a:endParaRPr lang="bg-BG" sz="2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" name="Diagram 3"/>
          <p:cNvGrpSpPr>
            <a:grpSpLocks noChangeAspect="1"/>
          </p:cNvGrpSpPr>
          <p:nvPr/>
        </p:nvGrpSpPr>
        <p:grpSpPr bwMode="auto">
          <a:xfrm>
            <a:off x="2994025" y="2244725"/>
            <a:ext cx="3122613" cy="3314700"/>
            <a:chOff x="1985" y="1209"/>
            <a:chExt cx="1790" cy="1900"/>
          </a:xfrm>
        </p:grpSpPr>
        <p:sp>
          <p:nvSpPr>
            <p:cNvPr id="4" name="_s51204"/>
            <p:cNvSpPr>
              <a:spLocks noChangeArrowheads="1" noTextEdit="1"/>
            </p:cNvSpPr>
            <p:nvPr/>
          </p:nvSpPr>
          <p:spPr bwMode="auto">
            <a:xfrm>
              <a:off x="2340" y="1209"/>
              <a:ext cx="1080" cy="1080"/>
            </a:xfrm>
            <a:prstGeom prst="ellipse">
              <a:avLst/>
            </a:prstGeom>
            <a:solidFill>
              <a:srgbClr val="00CCFF">
                <a:alpha val="74901"/>
              </a:srgbClr>
            </a:solidFill>
            <a:ln w="25400">
              <a:solidFill>
                <a:srgbClr val="3366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5" name="_s51206"/>
            <p:cNvSpPr>
              <a:spLocks noChangeArrowheads="1" noTextEdit="1"/>
            </p:cNvSpPr>
            <p:nvPr/>
          </p:nvSpPr>
          <p:spPr bwMode="auto">
            <a:xfrm>
              <a:off x="2695" y="1414"/>
              <a:ext cx="1080" cy="1080"/>
            </a:xfrm>
            <a:prstGeom prst="ellipse">
              <a:avLst/>
            </a:prstGeom>
            <a:solidFill>
              <a:srgbClr val="FF9900">
                <a:alpha val="74901"/>
              </a:srgbClr>
            </a:solidFill>
            <a:ln w="25400">
              <a:solidFill>
                <a:srgbClr val="FF9900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6" name="_s51208"/>
            <p:cNvSpPr>
              <a:spLocks noChangeArrowheads="1" noTextEdit="1"/>
            </p:cNvSpPr>
            <p:nvPr/>
          </p:nvSpPr>
          <p:spPr bwMode="auto">
            <a:xfrm>
              <a:off x="2695" y="1824"/>
              <a:ext cx="1080" cy="1080"/>
            </a:xfrm>
            <a:prstGeom prst="ellipse">
              <a:avLst/>
            </a:prstGeom>
            <a:solidFill>
              <a:srgbClr val="F1FD09">
                <a:alpha val="74901"/>
              </a:srgbClr>
            </a:solidFill>
            <a:ln w="25400">
              <a:solidFill>
                <a:srgbClr val="F1FD09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7" name="_s51210"/>
            <p:cNvSpPr>
              <a:spLocks noChangeArrowheads="1" noTextEdit="1"/>
            </p:cNvSpPr>
            <p:nvPr/>
          </p:nvSpPr>
          <p:spPr bwMode="auto">
            <a:xfrm>
              <a:off x="2340" y="2029"/>
              <a:ext cx="1080" cy="1080"/>
            </a:xfrm>
            <a:prstGeom prst="ellipse">
              <a:avLst/>
            </a:prstGeom>
            <a:solidFill>
              <a:srgbClr val="00FF00">
                <a:alpha val="74901"/>
              </a:srgbClr>
            </a:solidFill>
            <a:ln w="25400">
              <a:solidFill>
                <a:srgbClr val="01BD0A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8" name="_s51212"/>
            <p:cNvSpPr>
              <a:spLocks noChangeArrowheads="1" noTextEdit="1"/>
            </p:cNvSpPr>
            <p:nvPr/>
          </p:nvSpPr>
          <p:spPr bwMode="auto">
            <a:xfrm>
              <a:off x="1985" y="1824"/>
              <a:ext cx="1080" cy="1080"/>
            </a:xfrm>
            <a:prstGeom prst="ellipse">
              <a:avLst/>
            </a:prstGeom>
            <a:solidFill>
              <a:srgbClr val="00FFFF">
                <a:alpha val="74901"/>
              </a:srgbClr>
            </a:solidFill>
            <a:ln w="25400">
              <a:solidFill>
                <a:srgbClr val="33CCCC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  <p:sp>
          <p:nvSpPr>
            <p:cNvPr id="9" name="_s51214"/>
            <p:cNvSpPr>
              <a:spLocks noChangeArrowheads="1" noTextEdit="1"/>
            </p:cNvSpPr>
            <p:nvPr/>
          </p:nvSpPr>
          <p:spPr bwMode="auto">
            <a:xfrm>
              <a:off x="1985" y="1414"/>
              <a:ext cx="1080" cy="1080"/>
            </a:xfrm>
            <a:prstGeom prst="ellipse">
              <a:avLst/>
            </a:prstGeom>
            <a:solidFill>
              <a:srgbClr val="FF00FF">
                <a:alpha val="74901"/>
              </a:srgbClr>
            </a:solidFill>
            <a:ln w="25400">
              <a:solidFill>
                <a:srgbClr val="FF00FF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bg-BG"/>
            </a:p>
          </p:txBody>
        </p:sp>
      </p:grpSp>
      <p:sp>
        <p:nvSpPr>
          <p:cNvPr id="10" name="Rectangle 27"/>
          <p:cNvSpPr>
            <a:spLocks noChangeArrowheads="1"/>
          </p:cNvSpPr>
          <p:nvPr/>
        </p:nvSpPr>
        <p:spPr bwMode="auto">
          <a:xfrm>
            <a:off x="285750" y="1714500"/>
            <a:ext cx="3808413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 dirty="0"/>
              <a:t> Срочно и качествено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 dirty="0"/>
              <a:t>  изпълнение на задълженията</a:t>
            </a:r>
          </a:p>
        </p:txBody>
      </p:sp>
      <p:sp>
        <p:nvSpPr>
          <p:cNvPr id="11" name="Rectangle 28"/>
          <p:cNvSpPr>
            <a:spLocks noChangeArrowheads="1"/>
          </p:cNvSpPr>
          <p:nvPr/>
        </p:nvSpPr>
        <p:spPr bwMode="auto">
          <a:xfrm>
            <a:off x="5500688" y="1714500"/>
            <a:ext cx="3082925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Спазване на 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професионалната етика</a:t>
            </a: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285750" y="2643188"/>
            <a:ext cx="2443163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Поведение при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работа с граждани</a:t>
            </a: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6215063" y="2643188"/>
            <a:ext cx="2900362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Способност за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самостоятелна работа</a:t>
            </a:r>
          </a:p>
        </p:txBody>
      </p:sp>
      <p:sp>
        <p:nvSpPr>
          <p:cNvPr id="14" name="Rectangle 31"/>
          <p:cNvSpPr>
            <a:spLocks noChangeArrowheads="1"/>
          </p:cNvSpPr>
          <p:nvPr/>
        </p:nvSpPr>
        <p:spPr bwMode="auto">
          <a:xfrm>
            <a:off x="285750" y="3643313"/>
            <a:ext cx="20066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Способност за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работа в екип</a:t>
            </a:r>
          </a:p>
        </p:txBody>
      </p:sp>
      <p:sp>
        <p:nvSpPr>
          <p:cNvPr id="15" name="Rectangle 32"/>
          <p:cNvSpPr>
            <a:spLocks noChangeArrowheads="1"/>
          </p:cNvSpPr>
          <p:nvPr/>
        </p:nvSpPr>
        <p:spPr bwMode="auto">
          <a:xfrm>
            <a:off x="6429375" y="3500438"/>
            <a:ext cx="25527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Инициативност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и поемане на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извънредна работа</a:t>
            </a:r>
          </a:p>
        </p:txBody>
      </p:sp>
      <p:sp>
        <p:nvSpPr>
          <p:cNvPr id="16" name="Rectangle 33"/>
          <p:cNvSpPr>
            <a:spLocks noChangeArrowheads="1"/>
          </p:cNvSpPr>
          <p:nvPr/>
        </p:nvSpPr>
        <p:spPr bwMode="auto">
          <a:xfrm>
            <a:off x="642938" y="4643438"/>
            <a:ext cx="224155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Организационни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умения</a:t>
            </a:r>
          </a:p>
        </p:txBody>
      </p:sp>
      <p:sp>
        <p:nvSpPr>
          <p:cNvPr id="17" name="Rectangle 34"/>
          <p:cNvSpPr>
            <a:spLocks noChangeArrowheads="1"/>
          </p:cNvSpPr>
          <p:nvPr/>
        </p:nvSpPr>
        <p:spPr bwMode="auto">
          <a:xfrm>
            <a:off x="6286500" y="4500563"/>
            <a:ext cx="27559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Способност за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работа с нормативни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документи</a:t>
            </a:r>
          </a:p>
        </p:txBody>
      </p:sp>
      <p:sp>
        <p:nvSpPr>
          <p:cNvPr id="18" name="Rectangle 35"/>
          <p:cNvSpPr>
            <a:spLocks noChangeArrowheads="1"/>
          </p:cNvSpPr>
          <p:nvPr/>
        </p:nvSpPr>
        <p:spPr bwMode="auto">
          <a:xfrm>
            <a:off x="1300163" y="5572125"/>
            <a:ext cx="2271712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Възможности за 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комуникация</a:t>
            </a: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5500688" y="5572125"/>
            <a:ext cx="2357437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buFontTx/>
              <a:buChar char="-"/>
            </a:pPr>
            <a:r>
              <a:rPr lang="bg-BG" altLang="bg-BG" b="1"/>
              <a:t> Оценка на прекия</a:t>
            </a:r>
          </a:p>
          <a:p>
            <a:pPr eaLnBrk="1" hangingPunct="1">
              <a:lnSpc>
                <a:spcPct val="80000"/>
              </a:lnSpc>
            </a:pPr>
            <a:r>
              <a:rPr lang="bg-BG" altLang="bg-BG" b="1"/>
              <a:t>  ръководител</a:t>
            </a:r>
          </a:p>
        </p:txBody>
      </p:sp>
    </p:spTree>
    <p:extLst>
      <p:ext uri="{BB962C8B-B14F-4D97-AF65-F5344CB8AC3E}">
        <p14:creationId xmlns:p14="http://schemas.microsoft.com/office/powerpoint/2010/main" xmlns="" val="82172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881010" y="620688"/>
            <a:ext cx="5512097" cy="59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Обща оценка на изпълнението: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799711" y="1340768"/>
            <a:ext cx="6372225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ИЗКЛЮЧИТЕЛНО ИЗПЪЛНЕНИЕ</a:t>
            </a:r>
            <a:r>
              <a:rPr lang="bg-BG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изключително ефективно изпълнява работата си, значително над изискванията за длъжността</a:t>
            </a: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ИЗПЪЛНЕНИЕТО Е НАД ИЗИСКВАНИЯТА</a:t>
            </a:r>
            <a:r>
              <a:rPr lang="bg-BG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редовно изпълнява работата си над изискванията за 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  <a:sym typeface="Wingdings" pitchFamily="2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ИЗПЪЛНЕНИЕТО ОТГОВАРЯ НА ИЗИСКВАНИЯТА</a:t>
            </a:r>
            <a:r>
              <a:rPr lang="bg-BG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като цяло изпълнява работата на нивото на изискванията за длъжността, но не ги надминава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ИЗПЪЛНЕНИЕТО НЕ ОТГОВАРЯ НАПЪЛНО НА ИЗИСКВАНИЯТА, НЕОБХОДИМО Е ПОДОБРЕНИЕ</a:t>
            </a:r>
            <a:r>
              <a:rPr lang="bg-BG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изпълнява работата под нивото на изискванията  за 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7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НЕПРИЕМЛИВО ИЗПЪЛНЕНИЕ 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системно изпълнява работата под нивото на изискванията за 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41191" y="1340768"/>
            <a:ext cx="1905000" cy="504825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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1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10715" y="2355001"/>
            <a:ext cx="1906587" cy="504825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</a:t>
            </a:r>
            <a:r>
              <a:rPr lang="bg-BG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 2" pitchFamily="18" charset="2"/>
              </a:rPr>
              <a:t></a:t>
            </a:r>
            <a:r>
              <a:rPr lang="bg-BG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 2" pitchFamily="18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2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612302" y="3326736"/>
            <a:ext cx="1905000" cy="5334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  </a:t>
            </a:r>
            <a:r>
              <a:rPr lang="bg-BG" sz="2800" b="1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3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10715" y="4304859"/>
            <a:ext cx="1905000" cy="5334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</a:t>
            </a:r>
            <a:r>
              <a:rPr lang="bg-BG" sz="2800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</a:t>
            </a:r>
            <a:r>
              <a:rPr lang="bg-BG" sz="2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Symbol" pitchFamily="18" charset="2"/>
              </a:rPr>
              <a:t>ОЦЕНКА 4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607931" y="5229200"/>
            <a:ext cx="1905000" cy="4572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</a:t>
            </a:r>
            <a:r>
              <a:rPr lang="bg-BG" sz="2400" dirty="0">
                <a:solidFill>
                  <a:schemeClr val="bg2"/>
                </a:solidFill>
                <a:latin typeface="Arial Narrow" pitchFamily="34" charset="0"/>
                <a:sym typeface="Wingdings" pitchFamily="2" charset="2"/>
              </a:rPr>
              <a:t> 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5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94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utoUpdateAnimBg="0" advAuto="0"/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 bwMode="auto">
          <a:xfrm>
            <a:off x="1881010" y="620688"/>
            <a:ext cx="5512097" cy="59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Обща оценка на изпълнението:</a:t>
            </a:r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641191" y="1340768"/>
            <a:ext cx="1905000" cy="504825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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1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610715" y="2355001"/>
            <a:ext cx="1906587" cy="504825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</a:t>
            </a:r>
            <a:r>
              <a:rPr lang="bg-BG" sz="28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 2" pitchFamily="18" charset="2"/>
              </a:rPr>
              <a:t></a:t>
            </a:r>
            <a:r>
              <a:rPr lang="bg-BG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 2" pitchFamily="18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2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612302" y="3326736"/>
            <a:ext cx="1905000" cy="5334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  </a:t>
            </a:r>
            <a:r>
              <a:rPr lang="bg-BG" sz="2800" b="1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3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610715" y="4304859"/>
            <a:ext cx="1905000" cy="5334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</a:t>
            </a:r>
            <a:r>
              <a:rPr lang="bg-BG" sz="2800" dirty="0">
                <a:solidFill>
                  <a:srgbClr val="F7810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</a:t>
            </a:r>
            <a:r>
              <a:rPr lang="bg-BG" sz="2800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Symbol" pitchFamily="18" charset="2"/>
              </a:rPr>
              <a:t>ОЦЕНКА 4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Symbol" pitchFamily="18" charset="2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>
            <a:off x="607931" y="5229200"/>
            <a:ext cx="1905000" cy="45720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  <a:defRPr/>
            </a:pPr>
            <a:r>
              <a:rPr lang="bg-BG" sz="28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sym typeface="Wingdings" pitchFamily="2" charset="2"/>
              </a:rPr>
              <a:t></a:t>
            </a:r>
            <a:r>
              <a:rPr lang="bg-BG" sz="2400" dirty="0">
                <a:solidFill>
                  <a:schemeClr val="bg2"/>
                </a:solidFill>
                <a:latin typeface="Arial Narrow" pitchFamily="34" charset="0"/>
                <a:sym typeface="Wingdings" pitchFamily="2" charset="2"/>
              </a:rPr>
              <a:t>  </a:t>
            </a:r>
            <a:r>
              <a:rPr lang="bg-BG" sz="2000" dirty="0">
                <a:solidFill>
                  <a:srgbClr val="CC6600"/>
                </a:solidFill>
                <a:latin typeface="Arial Narrow" pitchFamily="34" charset="0"/>
                <a:sym typeface="Wingdings" pitchFamily="2" charset="2"/>
              </a:rPr>
              <a:t>ОЦЕНКА 5</a:t>
            </a:r>
            <a:endParaRPr lang="en-US" sz="2000" dirty="0">
              <a:solidFill>
                <a:srgbClr val="CC66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771775" y="1340769"/>
            <a:ext cx="6372225" cy="48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Отличен </a:t>
            </a:r>
            <a:r>
              <a:rPr lang="bg-BG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изключително ефективно изпълнява работата си, значително над изискванията за </a:t>
            </a:r>
            <a:r>
              <a:rPr lang="bg-B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Много добър 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редовно изпълнява работата си над изискванията за 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 smtClean="0">
              <a:effectLst>
                <a:outerShdw blurRad="38100" dist="38100" dir="2700000" algn="tl">
                  <a:srgbClr val="FFFFFF"/>
                </a:outerShdw>
              </a:effectLst>
              <a:sym typeface="Wingdings" pitchFamily="2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  <a:sym typeface="Wingdings" pitchFamily="2" charset="2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Добър 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като цяло изпълнява работата на нивото на изискванията за длъжността, но не ги </a:t>
            </a:r>
            <a:r>
              <a:rPr lang="bg-B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надминава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Задоволителен</a:t>
            </a:r>
            <a:r>
              <a:rPr lang="bg-BG" b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изпълнява работата под нивото на изискванията  за </a:t>
            </a:r>
            <a:r>
              <a:rPr lang="bg-BG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lnSpc>
                <a:spcPct val="7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r>
              <a:rPr lang="bg-BG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Слаб </a:t>
            </a:r>
            <a:r>
              <a:rPr lang="bg-BG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bg-B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оценяваният системно изпълнява работата под нивото на изискванията за длъжността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80000"/>
              <a:buFont typeface="Wingdings" pitchFamily="2" charset="2"/>
              <a:buNone/>
              <a:defRPr/>
            </a:pPr>
            <a:endParaRPr lang="bg-B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447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9" grpId="0" animBg="1" autoUpdateAnimBg="0"/>
      <p:bldP spid="10" grpId="0" animBg="1" autoUpdateAnimBg="0"/>
      <p:bldP spid="11" grpId="0" animBg="1" autoUpdateAnimBg="0"/>
      <p:bldP spid="12" grpId="0" animBg="1" autoUpdateAnimBg="0"/>
      <p:bldP spid="13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2131836" y="980728"/>
            <a:ext cx="4892852" cy="62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Процедура за възражения </a:t>
            </a:r>
          </a:p>
          <a:p>
            <a:pPr algn="ctr"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 обща оценка:</a:t>
            </a:r>
          </a:p>
        </p:txBody>
      </p:sp>
      <p:sp>
        <p:nvSpPr>
          <p:cNvPr id="74756" name="Rectangle 2"/>
          <p:cNvSpPr>
            <a:spLocks noChangeArrowheads="1"/>
          </p:cNvSpPr>
          <p:nvPr/>
        </p:nvSpPr>
        <p:spPr bwMode="auto">
          <a:xfrm>
            <a:off x="966788" y="601980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4757" name="Rectangle 2"/>
          <p:cNvSpPr>
            <a:spLocks noChangeArrowheads="1"/>
          </p:cNvSpPr>
          <p:nvPr/>
        </p:nvSpPr>
        <p:spPr bwMode="auto">
          <a:xfrm>
            <a:off x="966788" y="630555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4758" name="Rectangle 2"/>
          <p:cNvSpPr>
            <a:spLocks noChangeArrowheads="1"/>
          </p:cNvSpPr>
          <p:nvPr/>
        </p:nvSpPr>
        <p:spPr bwMode="auto">
          <a:xfrm>
            <a:off x="817563" y="6232525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4759" name="Rectangle 3"/>
          <p:cNvSpPr>
            <a:spLocks noChangeArrowheads="1"/>
          </p:cNvSpPr>
          <p:nvPr/>
        </p:nvSpPr>
        <p:spPr bwMode="auto">
          <a:xfrm>
            <a:off x="3068638" y="6232525"/>
            <a:ext cx="267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1320038" y="1576720"/>
            <a:ext cx="8153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bg-BG" sz="3200" kern="0" dirty="0">
              <a:latin typeface="+mn-lt"/>
            </a:endParaRPr>
          </a:p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bg-BG" sz="3200" kern="0" dirty="0">
              <a:latin typeface="+mn-lt"/>
            </a:endParaRPr>
          </a:p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  <a:defRPr/>
            </a:pPr>
            <a:endParaRPr lang="bg-BG" sz="3200" kern="0" dirty="0">
              <a:latin typeface="+mn-lt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31838" y="1254125"/>
            <a:ext cx="1470025" cy="1143000"/>
            <a:chOff x="432" y="1152"/>
            <a:chExt cx="926" cy="720"/>
          </a:xfrm>
        </p:grpSpPr>
        <p:pic>
          <p:nvPicPr>
            <p:cNvPr id="74779" name="Picture 5" descr="bd00028_"/>
            <p:cNvPicPr>
              <a:picLocks noChangeAspect="1" noChangeArrowheads="1"/>
            </p:cNvPicPr>
            <p:nvPr/>
          </p:nvPicPr>
          <p:blipFill>
            <a:blip r:embed="rId2" cstate="print">
              <a:lum bright="6000" contrast="-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1152"/>
              <a:ext cx="926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80" name="Text Box 6"/>
            <p:cNvSpPr txBox="1">
              <a:spLocks noChangeArrowheads="1"/>
            </p:cNvSpPr>
            <p:nvPr/>
          </p:nvSpPr>
          <p:spPr bwMode="auto">
            <a:xfrm>
              <a:off x="528" y="1190"/>
              <a:ext cx="823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bg-BG" altLang="bg-BG" b="1" dirty="0">
                  <a:latin typeface="Arial Narrow" pitchFamily="34" charset="0"/>
                </a:rPr>
                <a:t>Кой може да възразява</a:t>
              </a:r>
              <a:endParaRPr lang="en-US" altLang="bg-BG" b="1" dirty="0">
                <a:latin typeface="Arial Narrow" pitchFamily="34" charset="0"/>
              </a:endParaRPr>
            </a:p>
          </p:txBody>
        </p:sp>
      </p:grp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2100979" y="1580929"/>
            <a:ext cx="2286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bg-BG" altLang="bg-BG" sz="2400" dirty="0">
                <a:solidFill>
                  <a:schemeClr val="hlink"/>
                </a:solidFill>
                <a:latin typeface="Arial Narrow" pitchFamily="34" charset="0"/>
                <a:sym typeface="Wingdings" pitchFamily="2" charset="2"/>
              </a:rPr>
              <a:t></a:t>
            </a:r>
            <a:r>
              <a:rPr lang="bg-BG" altLang="bg-BG" sz="2400" b="1" i="1" dirty="0">
                <a:latin typeface="Arial Narrow" pitchFamily="34" charset="0"/>
              </a:rPr>
              <a:t> </a:t>
            </a:r>
            <a:r>
              <a:rPr lang="bg-BG" altLang="bg-BG" sz="2000" b="1" i="1" dirty="0">
                <a:latin typeface="Arial Narrow" pitchFamily="34" charset="0"/>
              </a:rPr>
              <a:t>оценяваният</a:t>
            </a:r>
            <a:endParaRPr lang="en-US" altLang="bg-BG" sz="2000" b="1" i="1" dirty="0">
              <a:latin typeface="Arial Narrow" pitchFamily="34" charset="0"/>
            </a:endParaRPr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4437852" y="2054225"/>
            <a:ext cx="1447800" cy="1143000"/>
            <a:chOff x="2400" y="1728"/>
            <a:chExt cx="1157" cy="720"/>
          </a:xfrm>
        </p:grpSpPr>
        <p:pic>
          <p:nvPicPr>
            <p:cNvPr id="74777" name="Picture 9" descr="bd00028_"/>
            <p:cNvPicPr>
              <a:picLocks noChangeAspect="1" noChangeArrowheads="1"/>
            </p:cNvPicPr>
            <p:nvPr/>
          </p:nvPicPr>
          <p:blipFill>
            <a:blip r:embed="rId3" cstate="print">
              <a:lum bright="6000" contrast="-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728"/>
              <a:ext cx="1157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8" name="Text Box 10"/>
            <p:cNvSpPr txBox="1">
              <a:spLocks noChangeArrowheads="1"/>
            </p:cNvSpPr>
            <p:nvPr/>
          </p:nvSpPr>
          <p:spPr bwMode="auto">
            <a:xfrm>
              <a:off x="2475" y="1958"/>
              <a:ext cx="10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bg-BG" altLang="bg-BG" sz="2000" b="1">
                  <a:latin typeface="Arial Narrow" pitchFamily="34" charset="0"/>
                </a:rPr>
                <a:t>Как</a:t>
              </a:r>
              <a:endParaRPr lang="en-US" altLang="bg-BG" sz="2000" b="1">
                <a:latin typeface="Arial Narrow" pitchFamily="34" charset="0"/>
              </a:endParaRPr>
            </a:p>
          </p:txBody>
        </p:sp>
      </p:grp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5756871" y="2489200"/>
            <a:ext cx="259080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bg-BG" altLang="bg-BG" sz="2400" dirty="0">
                <a:latin typeface="Arial Narrow" pitchFamily="34" charset="0"/>
                <a:sym typeface="Wingdings" pitchFamily="2" charset="2"/>
              </a:rPr>
              <a:t></a:t>
            </a:r>
            <a:r>
              <a:rPr lang="bg-BG" altLang="bg-BG" sz="2400" b="1" i="1" dirty="0">
                <a:latin typeface="Arial Narrow" pitchFamily="34" charset="0"/>
              </a:rPr>
              <a:t> </a:t>
            </a:r>
            <a:r>
              <a:rPr lang="bg-BG" altLang="bg-BG" sz="2000" b="1" i="1" dirty="0">
                <a:latin typeface="Arial Narrow" pitchFamily="34" charset="0"/>
              </a:rPr>
              <a:t>с мотивирано възражение</a:t>
            </a:r>
            <a:endParaRPr lang="en-US" altLang="bg-BG" sz="2000" b="1" i="1" dirty="0">
              <a:latin typeface="Arial Narrow" pitchFamily="34" charset="0"/>
            </a:endParaRP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760236" y="2901950"/>
            <a:ext cx="1371600" cy="1143000"/>
            <a:chOff x="2352" y="2496"/>
            <a:chExt cx="1157" cy="720"/>
          </a:xfrm>
        </p:grpSpPr>
        <p:pic>
          <p:nvPicPr>
            <p:cNvPr id="74775" name="Picture 13" descr="bd00028_"/>
            <p:cNvPicPr>
              <a:picLocks noChangeAspect="1" noChangeArrowheads="1"/>
            </p:cNvPicPr>
            <p:nvPr/>
          </p:nvPicPr>
          <p:blipFill>
            <a:blip r:embed="rId4" cstate="print">
              <a:lum bright="6000" contrast="-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2496"/>
              <a:ext cx="1157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6" name="Text Box 14"/>
            <p:cNvSpPr txBox="1">
              <a:spLocks noChangeArrowheads="1"/>
            </p:cNvSpPr>
            <p:nvPr/>
          </p:nvSpPr>
          <p:spPr bwMode="auto">
            <a:xfrm>
              <a:off x="2427" y="2726"/>
              <a:ext cx="102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bg-BG" altLang="bg-BG" sz="2000" b="1">
                  <a:latin typeface="Arial Narrow" pitchFamily="34" charset="0"/>
                </a:rPr>
                <a:t>Кога</a:t>
              </a:r>
              <a:endParaRPr lang="en-US" altLang="bg-BG" sz="2000" b="1">
                <a:latin typeface="Arial Narrow" pitchFamily="34" charset="0"/>
              </a:endParaRPr>
            </a:p>
          </p:txBody>
        </p:sp>
      </p:grp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2036080" y="3373437"/>
            <a:ext cx="47035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bg-BG" altLang="bg-BG" sz="2000" dirty="0">
                <a:solidFill>
                  <a:schemeClr val="accent2"/>
                </a:solidFill>
                <a:latin typeface="Arial Narrow" pitchFamily="34" charset="0"/>
                <a:sym typeface="Wingdings" pitchFamily="2" charset="2"/>
              </a:rPr>
              <a:t></a:t>
            </a:r>
            <a:r>
              <a:rPr lang="bg-BG" altLang="bg-BG" sz="2000" b="1" i="1" dirty="0">
                <a:latin typeface="Arial Narrow" pitchFamily="34" charset="0"/>
              </a:rPr>
              <a:t> в 7-дневен срок след като е подписал формуляра за общата оценка</a:t>
            </a:r>
            <a:endParaRPr lang="en-US" altLang="bg-BG" sz="2000" b="1" i="1" dirty="0">
              <a:latin typeface="Arial Narrow" pitchFamily="34" charset="0"/>
            </a:endParaRPr>
          </a:p>
        </p:txBody>
      </p: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2479384" y="4129420"/>
            <a:ext cx="1371600" cy="1143000"/>
            <a:chOff x="1728" y="2880"/>
            <a:chExt cx="864" cy="720"/>
          </a:xfrm>
        </p:grpSpPr>
        <p:pic>
          <p:nvPicPr>
            <p:cNvPr id="74773" name="Picture 17" descr="bd00028_"/>
            <p:cNvPicPr>
              <a:picLocks noChangeAspect="1" noChangeArrowheads="1"/>
            </p:cNvPicPr>
            <p:nvPr/>
          </p:nvPicPr>
          <p:blipFill>
            <a:blip r:embed="rId5" cstate="print">
              <a:lum bright="6000" contrast="-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" y="2880"/>
              <a:ext cx="864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4" name="Text Box 18"/>
            <p:cNvSpPr txBox="1">
              <a:spLocks noChangeArrowheads="1"/>
            </p:cNvSpPr>
            <p:nvPr/>
          </p:nvSpPr>
          <p:spPr bwMode="auto">
            <a:xfrm>
              <a:off x="1784" y="3110"/>
              <a:ext cx="76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bg-BG" altLang="bg-BG" sz="2000" b="1">
                  <a:latin typeface="Arial Narrow" pitchFamily="34" charset="0"/>
                </a:rPr>
                <a:t>До кого</a:t>
              </a:r>
              <a:endParaRPr lang="en-US" altLang="bg-BG" sz="2000" b="1">
                <a:latin typeface="Arial Narrow" pitchFamily="34" charset="0"/>
              </a:endParaRPr>
            </a:p>
          </p:txBody>
        </p:sp>
      </p:grp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3746585" y="4494545"/>
            <a:ext cx="49530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bg-BG" altLang="bg-BG" sz="2400" dirty="0">
                <a:latin typeface="Arial Narrow" pitchFamily="34" charset="0"/>
                <a:sym typeface="Wingdings" pitchFamily="2" charset="2"/>
              </a:rPr>
              <a:t></a:t>
            </a:r>
            <a:r>
              <a:rPr lang="bg-BG" altLang="bg-BG" sz="2400" b="1" i="1" dirty="0">
                <a:latin typeface="Arial Narrow" pitchFamily="34" charset="0"/>
              </a:rPr>
              <a:t> </a:t>
            </a:r>
            <a:r>
              <a:rPr lang="bg-BG" altLang="bg-BG" sz="2000" b="1" i="1" dirty="0">
                <a:latin typeface="Arial Narrow" pitchFamily="34" charset="0"/>
              </a:rPr>
              <a:t>до контролиращия ръководител</a:t>
            </a:r>
            <a:endParaRPr lang="en-US" altLang="bg-BG" sz="2000" b="1" i="1" dirty="0">
              <a:latin typeface="Arial Narrow" pitchFamily="34" charset="0"/>
            </a:endParaRPr>
          </a:p>
        </p:txBody>
      </p: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184150" y="4327961"/>
            <a:ext cx="2105025" cy="1916112"/>
            <a:chOff x="432" y="3168"/>
            <a:chExt cx="1008" cy="912"/>
          </a:xfrm>
        </p:grpSpPr>
        <p:pic>
          <p:nvPicPr>
            <p:cNvPr id="74771" name="Picture 21" descr="bd00028_"/>
            <p:cNvPicPr>
              <a:picLocks noChangeAspect="1" noChangeArrowheads="1"/>
            </p:cNvPicPr>
            <p:nvPr/>
          </p:nvPicPr>
          <p:blipFill>
            <a:blip r:embed="rId6" cstate="print">
              <a:lum bright="6000" contrast="-3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3168"/>
              <a:ext cx="1008" cy="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772" name="Text Box 22"/>
            <p:cNvSpPr txBox="1">
              <a:spLocks noChangeArrowheads="1"/>
            </p:cNvSpPr>
            <p:nvPr/>
          </p:nvSpPr>
          <p:spPr bwMode="auto">
            <a:xfrm>
              <a:off x="528" y="3322"/>
              <a:ext cx="912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bg-BG" altLang="bg-BG" b="1">
                  <a:latin typeface="Arial Narrow" pitchFamily="34" charset="0"/>
                </a:rPr>
                <a:t>Какво може да направи контролиращият ръководител</a:t>
              </a:r>
              <a:endParaRPr lang="en-US" altLang="bg-BG" b="1">
                <a:latin typeface="Arial Narrow" pitchFamily="34" charset="0"/>
              </a:endParaRPr>
            </a:p>
          </p:txBody>
        </p:sp>
      </p:grp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2131836" y="5349875"/>
            <a:ext cx="56388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bg-BG" altLang="bg-BG" sz="2400">
                <a:solidFill>
                  <a:srgbClr val="0099CC"/>
                </a:solidFill>
                <a:latin typeface="Arial Narrow" pitchFamily="34" charset="0"/>
                <a:sym typeface="Wingdings" pitchFamily="2" charset="2"/>
              </a:rPr>
              <a:t> </a:t>
            </a:r>
            <a:r>
              <a:rPr lang="bg-BG" altLang="bg-BG" sz="2000" b="1" i="1">
                <a:latin typeface="Arial Narrow" pitchFamily="34" charset="0"/>
              </a:rPr>
              <a:t>да потвърди получената обща оценка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bg-BG" altLang="bg-BG" sz="2000">
                <a:latin typeface="Arial Narrow" pitchFamily="34" charset="0"/>
                <a:sym typeface="Wingdings" pitchFamily="2" charset="2"/>
              </a:rPr>
              <a:t> </a:t>
            </a:r>
            <a:r>
              <a:rPr lang="bg-BG" altLang="bg-BG" sz="2000" b="1" i="1">
                <a:latin typeface="Arial Narrow" pitchFamily="34" charset="0"/>
              </a:rPr>
              <a:t>да повиши получената обща оценка с една степен</a:t>
            </a:r>
            <a:endParaRPr lang="en-US" altLang="bg-BG" sz="2000" b="1" i="1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00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2" grpId="0" autoUpdateAnimBg="0"/>
      <p:bldP spid="26" grpId="0" autoUpdateAnimBg="0"/>
      <p:bldP spid="30" grpId="0" autoUpdateAnimBg="0"/>
      <p:bldP spid="34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485544" y="980728"/>
            <a:ext cx="8358187" cy="6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Повишаване в ранг </a:t>
            </a:r>
          </a:p>
          <a:p>
            <a:pPr algn="ctr">
              <a:defRPr/>
            </a:pP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на </a:t>
            </a:r>
            <a:r>
              <a:rPr lang="bg-BG" sz="30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съдебните </a:t>
            </a:r>
            <a:r>
              <a:rPr lang="bg-BG" sz="30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служители:</a:t>
            </a:r>
          </a:p>
        </p:txBody>
      </p:sp>
      <p:sp>
        <p:nvSpPr>
          <p:cNvPr id="75780" name="Rectangle 2"/>
          <p:cNvSpPr>
            <a:spLocks noChangeArrowheads="1"/>
          </p:cNvSpPr>
          <p:nvPr/>
        </p:nvSpPr>
        <p:spPr bwMode="auto">
          <a:xfrm>
            <a:off x="1270000" y="601980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5781" name="Rectangle 2"/>
          <p:cNvSpPr>
            <a:spLocks noChangeArrowheads="1"/>
          </p:cNvSpPr>
          <p:nvPr/>
        </p:nvSpPr>
        <p:spPr bwMode="auto">
          <a:xfrm>
            <a:off x="966788" y="6305550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5782" name="Rectangle 2"/>
          <p:cNvSpPr>
            <a:spLocks noChangeArrowheads="1"/>
          </p:cNvSpPr>
          <p:nvPr/>
        </p:nvSpPr>
        <p:spPr bwMode="auto">
          <a:xfrm>
            <a:off x="817563" y="6232525"/>
            <a:ext cx="1758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75783" name="Rectangle 3"/>
          <p:cNvSpPr>
            <a:spLocks noChangeArrowheads="1"/>
          </p:cNvSpPr>
          <p:nvPr/>
        </p:nvSpPr>
        <p:spPr bwMode="auto">
          <a:xfrm>
            <a:off x="3068638" y="6232525"/>
            <a:ext cx="2673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bg-BG" altLang="bg-BG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285750" y="1454150"/>
            <a:ext cx="842486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/>
            </a:pPr>
            <a:endParaRPr lang="bg-BG" sz="2800" kern="0" dirty="0">
              <a:latin typeface="+mn-lt"/>
            </a:endParaRPr>
          </a:p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/>
            </a:pPr>
            <a:endParaRPr lang="bg-BG" sz="2800" kern="0" dirty="0">
              <a:latin typeface="+mn-lt"/>
            </a:endParaRPr>
          </a:p>
          <a:p>
            <a:pPr marL="447675" indent="-447675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/>
            </a:pPr>
            <a:endParaRPr lang="bg-BG" sz="2800" kern="0" dirty="0">
              <a:latin typeface="+mn-lt"/>
            </a:endParaRPr>
          </a:p>
        </p:txBody>
      </p:sp>
      <p:sp>
        <p:nvSpPr>
          <p:cNvPr id="12" name="AutoShape 5"/>
          <p:cNvSpPr>
            <a:spLocks noChangeArrowheads="1"/>
          </p:cNvSpPr>
          <p:nvPr/>
        </p:nvSpPr>
        <p:spPr bwMode="auto">
          <a:xfrm>
            <a:off x="771525" y="1816100"/>
            <a:ext cx="2514600" cy="100965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bg-BG" altLang="bg-BG" sz="2000" b="1" dirty="0">
                <a:solidFill>
                  <a:srgbClr val="CC0000"/>
                </a:solidFill>
                <a:latin typeface="Arial Narrow" pitchFamily="34" charset="0"/>
                <a:sym typeface="Wingdings" pitchFamily="2" charset="2"/>
              </a:rPr>
              <a:t>Предсрочно </a:t>
            </a:r>
          </a:p>
          <a:p>
            <a:pPr eaLnBrk="1" hangingPunct="1"/>
            <a:r>
              <a:rPr lang="bg-BG" altLang="bg-BG" sz="2000" b="1" dirty="0">
                <a:solidFill>
                  <a:srgbClr val="CC0000"/>
                </a:solidFill>
                <a:latin typeface="Arial Narrow" pitchFamily="34" charset="0"/>
                <a:sym typeface="Wingdings" pitchFamily="2" charset="2"/>
              </a:rPr>
              <a:t>повишаване в ранг</a:t>
            </a:r>
            <a:endParaRPr lang="en-US" altLang="bg-BG" sz="2000" b="1" dirty="0">
              <a:solidFill>
                <a:srgbClr val="CC00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3" name="AutoShape 6"/>
          <p:cNvSpPr>
            <a:spLocks noChangeArrowheads="1"/>
          </p:cNvSpPr>
          <p:nvPr/>
        </p:nvSpPr>
        <p:spPr bwMode="auto">
          <a:xfrm>
            <a:off x="785813" y="3356992"/>
            <a:ext cx="2514600" cy="100965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bg-BG" altLang="bg-BG" sz="2000" b="1" dirty="0">
                <a:solidFill>
                  <a:srgbClr val="B62B00"/>
                </a:solidFill>
                <a:latin typeface="Arial Narrow" pitchFamily="34" charset="0"/>
                <a:sym typeface="Wingdings" pitchFamily="2" charset="2"/>
              </a:rPr>
              <a:t>Повишаване в ранг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bg-BG" altLang="bg-BG" sz="2000" b="1" dirty="0">
                <a:solidFill>
                  <a:srgbClr val="B62B00"/>
                </a:solidFill>
                <a:latin typeface="Arial Narrow" pitchFamily="34" charset="0"/>
                <a:sym typeface="Wingdings" pitchFamily="2" charset="2"/>
              </a:rPr>
              <a:t>на период от 3 години</a:t>
            </a:r>
            <a:endParaRPr lang="en-US" altLang="bg-BG" sz="2000" b="1" dirty="0">
              <a:solidFill>
                <a:srgbClr val="B62B00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5" name="AutoShape 8"/>
          <p:cNvSpPr>
            <a:spLocks noChangeArrowheads="1"/>
          </p:cNvSpPr>
          <p:nvPr/>
        </p:nvSpPr>
        <p:spPr bwMode="auto">
          <a:xfrm>
            <a:off x="785813" y="4797152"/>
            <a:ext cx="2514600" cy="1009650"/>
          </a:xfrm>
          <a:prstGeom prst="roundRect">
            <a:avLst>
              <a:gd name="adj" fmla="val 16667"/>
            </a:avLst>
          </a:prstGeom>
          <a:solidFill>
            <a:srgbClr val="FBF7E5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bg-BG" altLang="bg-BG" sz="2000" b="1" dirty="0">
                <a:solidFill>
                  <a:schemeClr val="tx2"/>
                </a:solidFill>
                <a:latin typeface="Arial Narrow" pitchFamily="34" charset="0"/>
                <a:sym typeface="Wingdings" pitchFamily="2" charset="2"/>
              </a:rPr>
              <a:t>Повишаване в ранг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bg-BG" altLang="bg-BG" sz="2000" b="1" dirty="0">
                <a:solidFill>
                  <a:schemeClr val="tx2"/>
                </a:solidFill>
                <a:latin typeface="Arial Narrow" pitchFamily="34" charset="0"/>
                <a:sym typeface="Wingdings" pitchFamily="2" charset="2"/>
              </a:rPr>
              <a:t>на период от 5 години</a:t>
            </a:r>
            <a:endParaRPr lang="en-US" altLang="bg-BG" sz="2000" b="1" dirty="0">
              <a:solidFill>
                <a:schemeClr val="tx2"/>
              </a:solidFill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16" name="Rectangle 11"/>
          <p:cNvSpPr>
            <a:spLocks noGrp="1" noChangeArrowheads="1"/>
          </p:cNvSpPr>
          <p:nvPr>
            <p:ph sz="half" idx="4294967295"/>
          </p:nvPr>
        </p:nvSpPr>
        <p:spPr>
          <a:xfrm>
            <a:off x="3419872" y="1860550"/>
            <a:ext cx="5148263" cy="4997450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bg-BG" altLang="bg-BG" sz="1800" b="1" dirty="0" smtClean="0"/>
              <a:t>При повишаване на професионалната квалификация, доказано чрез обща оценка на трудовото изпълнение 1 “Изключително изпълнение”</a:t>
            </a:r>
          </a:p>
          <a:p>
            <a:pPr eaLnBrk="1" hangingPunct="1">
              <a:lnSpc>
                <a:spcPct val="80000"/>
              </a:lnSpc>
            </a:pPr>
            <a:endParaRPr lang="bg-BG" altLang="bg-BG" sz="1800" b="1" dirty="0" smtClean="0"/>
          </a:p>
          <a:p>
            <a:pPr eaLnBrk="1" hangingPunct="1">
              <a:lnSpc>
                <a:spcPct val="80000"/>
              </a:lnSpc>
            </a:pPr>
            <a:endParaRPr lang="bg-BG" altLang="bg-BG" b="1" dirty="0" smtClean="0"/>
          </a:p>
          <a:p>
            <a:pPr eaLnBrk="1" hangingPunct="1">
              <a:lnSpc>
                <a:spcPct val="80000"/>
              </a:lnSpc>
            </a:pPr>
            <a:r>
              <a:rPr lang="bg-BG" altLang="bg-BG" sz="1800" b="1" dirty="0" smtClean="0"/>
              <a:t>При три общи оценки не по-ниски от оценка 2 “Изпълнението е над изискванията”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bg-BG" altLang="bg-BG" sz="3600" b="1" dirty="0" smtClean="0"/>
          </a:p>
          <a:p>
            <a:pPr eaLnBrk="1" hangingPunct="1">
              <a:lnSpc>
                <a:spcPct val="80000"/>
              </a:lnSpc>
            </a:pPr>
            <a:endParaRPr lang="bg-BG" altLang="bg-BG" sz="1800" b="1" dirty="0" smtClean="0"/>
          </a:p>
          <a:p>
            <a:pPr eaLnBrk="1" hangingPunct="1">
              <a:lnSpc>
                <a:spcPct val="80000"/>
              </a:lnSpc>
            </a:pPr>
            <a:r>
              <a:rPr lang="bg-BG" altLang="bg-BG" sz="1800" b="1" dirty="0" smtClean="0"/>
              <a:t>При пет общи оценки във всички останали случаи</a:t>
            </a:r>
          </a:p>
        </p:txBody>
      </p:sp>
    </p:spTree>
    <p:extLst>
      <p:ext uri="{BB962C8B-B14F-4D97-AF65-F5344CB8AC3E}">
        <p14:creationId xmlns:p14="http://schemas.microsoft.com/office/powerpoint/2010/main" xmlns="" val="119101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utoUpdateAnimBg="0"/>
      <p:bldP spid="13" grpId="0" animBg="1" autoUpdateAnimBg="0"/>
      <p:bldP spid="15" grpId="0" animBg="1" autoUpdateAnimBg="0"/>
      <p:bldP spid="16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485543" y="2708920"/>
            <a:ext cx="8358187" cy="6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>
              <a:defRPr/>
            </a:pPr>
            <a:r>
              <a:rPr lang="bg-BG" sz="3600" b="1" kern="0" dirty="0" smtClean="0">
                <a:latin typeface="+mj-lt"/>
                <a:ea typeface="+mj-ea"/>
                <a:cs typeface="+mj-cs"/>
              </a:rPr>
              <a:t>Благодаря за вниманието!</a:t>
            </a:r>
            <a:endParaRPr lang="bg-BG" sz="3600" b="1" kern="0" dirty="0">
              <a:latin typeface="+mj-lt"/>
              <a:ea typeface="+mj-ea"/>
              <a:cs typeface="+mj-cs"/>
            </a:endParaRPr>
          </a:p>
        </p:txBody>
      </p:sp>
      <p:pic>
        <p:nvPicPr>
          <p:cNvPr id="10243" name="Picture 3" descr="C:\Users\A.Zoximova\AppData\Local\Microsoft\Windows\INetCache\IE\46KPHL4X\MC90012308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259690"/>
            <a:ext cx="2421260" cy="2735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86936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1074</Words>
  <Application>Microsoft Office PowerPoint</Application>
  <PresentationFormat>Презентация на цял екран (4:3)</PresentationFormat>
  <Paragraphs>247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tanya</dc:creator>
  <cp:lastModifiedBy>S</cp:lastModifiedBy>
  <cp:revision>139</cp:revision>
  <cp:lastPrinted>2014-01-26T10:40:14Z</cp:lastPrinted>
  <dcterms:created xsi:type="dcterms:W3CDTF">2013-08-26T12:32:17Z</dcterms:created>
  <dcterms:modified xsi:type="dcterms:W3CDTF">2014-05-28T09:16:31Z</dcterms:modified>
</cp:coreProperties>
</file>