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7" r:id="rId3"/>
    <p:sldId id="276" r:id="rId4"/>
    <p:sldId id="279" r:id="rId5"/>
    <p:sldId id="277" r:id="rId6"/>
    <p:sldId id="268" r:id="rId7"/>
    <p:sldId id="269" r:id="rId8"/>
    <p:sldId id="271" r:id="rId9"/>
    <p:sldId id="273" r:id="rId10"/>
    <p:sldId id="266" r:id="rId11"/>
    <p:sldId id="261" r:id="rId12"/>
    <p:sldId id="262" r:id="rId13"/>
    <p:sldId id="263" r:id="rId14"/>
    <p:sldId id="274" r:id="rId15"/>
    <p:sldId id="264" r:id="rId16"/>
    <p:sldId id="275" r:id="rId17"/>
    <p:sldId id="265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 autoAdjust="0"/>
    <p:restoredTop sz="94696" autoAdjust="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DC5BC-7A4D-4909-BFB2-C66FF99ACFD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4193497654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04A78-43AA-4542-BD58-5C5A73FFB739}" type="datetimeFigureOut">
              <a:rPr lang="bg-BG" smtClean="0"/>
              <a:pPr/>
              <a:t>12.3.2014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723FD-0FF7-403D-A700-1B91038DAEB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1520659838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586588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FEAC8D-4A32-4FCF-B93D-3EC9A51DDFE7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8" name="Date Placeholder 3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30B830-1FE8-4B0D-9AE3-3460118D058E}" type="datetimeFigureOut">
              <a:rPr lang="bg-BG" smtClean="0"/>
              <a:pPr/>
              <a:t>12.3.2014 г.</a:t>
            </a:fld>
            <a:endParaRPr lang="bg-BG"/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9DDEBF-A372-4EF0-B5C9-A86A8718F1D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2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30B830-1FE8-4B0D-9AE3-3460118D058E}" type="datetimeFigureOut">
              <a:rPr lang="bg-BG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12.3.2014 г.</a:t>
            </a:fld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3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4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9DDEBF-A372-4EF0-B5C9-A86A8718F1D3}" type="slidenum">
              <a:rPr lang="bg-BG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Този документ е създаден в рамките на проект „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Повишаване на компетентността на съдии, съдебни </a:t>
            </a:r>
            <a:r>
              <a:rPr kumimoji="0" lang="bg-BG" sz="800" b="0" i="0" u="none" strike="noStrike" kern="0" cap="small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помощници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и съдебни служители от ВАС и административните съдилища</a:t>
            </a: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”, Договор № 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3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24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.0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9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.201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3 </a:t>
            </a: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г., 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финансиран от Оперативна програма „Административен капацитет”, </a:t>
            </a:r>
            <a:r>
              <a:rPr kumimoji="0" lang="bg-BG" sz="800" b="0" i="0" u="none" strike="noStrike" kern="0" cap="small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съфинансирана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от Европейския съюз чрез Европейския социален фонд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1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40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483495" cy="10989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366" y="125189"/>
            <a:ext cx="1557963" cy="12155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7"/>
            <a:ext cx="1742578" cy="11736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3FEAC8D-4A32-4FCF-B93D-3EC9A51DDFE7}" type="datetime1">
              <a:rPr lang="en-US" smtClean="0"/>
              <a:pPr/>
              <a:t>3/12/2014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8" name="Date Placeholder 3"/>
          <p:cNvSpPr txBox="1">
            <a:spLocks/>
          </p:cNvSpPr>
          <p:nvPr userDrawn="1"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l" defTabSz="914400" rtl="0" eaLnBrk="1" latinLnBrk="0" hangingPunct="1"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530B830-1FE8-4B0D-9AE3-3460118D058E}" type="datetimeFigureOut">
              <a:rPr lang="bg-BG" smtClean="0"/>
              <a:pPr/>
              <a:t>12.3.2014 г.</a:t>
            </a:fld>
            <a:endParaRPr lang="bg-BG"/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9DDEBF-A372-4EF0-B5C9-A86A8718F1D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2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30B830-1FE8-4B0D-9AE3-3460118D058E}" type="datetimeFigureOut">
              <a:rPr lang="bg-BG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12.3.2014 г.</a:t>
            </a:fld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3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4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9DDEBF-A372-4EF0-B5C9-A86A8718F1D3}" type="slidenum">
              <a:rPr lang="bg-BG" smtClean="0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8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Този документ е създаден в рамките на проект „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Повишаване на компетентността на съдии, съдебни </a:t>
            </a:r>
            <a:r>
              <a:rPr kumimoji="0" lang="bg-BG" sz="800" b="0" i="0" u="none" strike="noStrike" kern="0" cap="small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помощници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и съдебни служители от ВАС и административните съдилища</a:t>
            </a: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”, Договор № 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3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24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-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2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/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10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.0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9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.201</a:t>
            </a:r>
            <a:r>
              <a:rPr kumimoji="0" lang="en-US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3 </a:t>
            </a:r>
            <a:r>
              <a:rPr kumimoji="0" lang="ru-RU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г., 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финансиран от Оперативна програма „Административен капацитет”, </a:t>
            </a:r>
            <a:r>
              <a:rPr kumimoji="0" lang="bg-BG" sz="800" b="0" i="0" u="none" strike="noStrike" kern="0" cap="small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съфинансирана</a:t>
            </a:r>
            <a:r>
              <a:rPr kumimoji="0" lang="bg-BG" sz="8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от Европейския съюз чрез Европейския социален фонд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100" b="0" i="0" u="none" strike="noStrike" kern="0" cap="sm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itchFamily="18" charset="0"/>
              </a:rPr>
              <a:t> </a:t>
            </a: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bg-BG" sz="1100" b="0" i="0" u="none" strike="noStrike" kern="0" cap="small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itchFamily="18" charset="0"/>
            </a:endParaRPr>
          </a:p>
        </p:txBody>
      </p:sp>
      <p:pic>
        <p:nvPicPr>
          <p:cNvPr id="40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483495" cy="10989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366" y="125189"/>
            <a:ext cx="1557963" cy="12155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7"/>
            <a:ext cx="1742578" cy="11736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81565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ooter Placeholder 4"/>
          <p:cNvSpPr txBox="1">
            <a:spLocks/>
          </p:cNvSpPr>
          <p:nvPr userDrawn="1"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68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5078"/>
            <a:ext cx="1457248" cy="644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5189"/>
            <a:ext cx="914171" cy="7132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71" name="Straight Connector 70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8"/>
            <a:ext cx="1022498" cy="688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7" r:id="rId2"/>
    <p:sldLayoutId id="2147483746" r:id="rId3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371600"/>
            <a:ext cx="563880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/>
            <a:r>
              <a:rPr lang="bg-BG" sz="2000" dirty="0" smtClean="0">
                <a:solidFill>
                  <a:srgbClr val="FFFF99"/>
                </a:solidFill>
                <a:latin typeface="Cambria" pitchFamily="18" charset="0"/>
              </a:rPr>
              <a:t/>
            </a:r>
            <a:br>
              <a:rPr lang="bg-BG" sz="2000" dirty="0" smtClean="0">
                <a:solidFill>
                  <a:srgbClr val="FFFF99"/>
                </a:solidFill>
                <a:latin typeface="Cambria" pitchFamily="18" charset="0"/>
              </a:rPr>
            </a:br>
            <a:r>
              <a:rPr lang="bg-BG" sz="2000" dirty="0" smtClean="0">
                <a:solidFill>
                  <a:srgbClr val="FFFF99"/>
                </a:solidFill>
                <a:latin typeface="Cambria" pitchFamily="18" charset="0"/>
              </a:rPr>
              <a:t/>
            </a:r>
            <a:br>
              <a:rPr lang="bg-BG" sz="2000" dirty="0" smtClean="0">
                <a:solidFill>
                  <a:srgbClr val="FFFF99"/>
                </a:solidFill>
                <a:latin typeface="Cambria" pitchFamily="18" charset="0"/>
              </a:rPr>
            </a:br>
            <a:r>
              <a:rPr lang="bg-BG" sz="2000" dirty="0" smtClean="0">
                <a:solidFill>
                  <a:srgbClr val="FFFF99"/>
                </a:solidFill>
                <a:latin typeface="Cambria" pitchFamily="18" charset="0"/>
              </a:rPr>
              <a:t>ОБУЧЕНИЕ НА ТЕМА</a:t>
            </a:r>
            <a:br>
              <a:rPr lang="bg-BG" sz="2000" dirty="0" smtClean="0">
                <a:solidFill>
                  <a:srgbClr val="FFFF99"/>
                </a:solidFill>
                <a:latin typeface="Cambria" pitchFamily="18" charset="0"/>
              </a:rPr>
            </a:br>
            <a:r>
              <a:rPr lang="en-US" sz="2000" dirty="0" smtClean="0">
                <a:solidFill>
                  <a:srgbClr val="FFFF99"/>
                </a:solidFill>
                <a:latin typeface="Cambria" pitchFamily="18" charset="0"/>
              </a:rPr>
              <a:t/>
            </a:r>
            <a:br>
              <a:rPr lang="en-US" sz="2000" dirty="0" smtClean="0">
                <a:solidFill>
                  <a:srgbClr val="FFFF99"/>
                </a:solidFill>
                <a:latin typeface="Cambria" pitchFamily="18" charset="0"/>
              </a:rPr>
            </a:br>
            <a:r>
              <a:rPr lang="bg-BG" sz="2000" dirty="0" smtClean="0">
                <a:solidFill>
                  <a:srgbClr val="FFFF99"/>
                </a:solidFill>
                <a:latin typeface="Cambria" pitchFamily="18" charset="0"/>
                <a:ea typeface="+mn-ea"/>
                <a:cs typeface="Arial" charset="0"/>
              </a:rPr>
              <a:t>„</a:t>
            </a:r>
            <a:r>
              <a:rPr lang="bg-BG" sz="2000" dirty="0">
                <a:solidFill>
                  <a:srgbClr val="FFFF99"/>
                </a:solidFill>
                <a:latin typeface="Cambria" pitchFamily="18" charset="0"/>
                <a:ea typeface="+mn-ea"/>
                <a:cs typeface="Arial" charset="0"/>
              </a:rPr>
              <a:t>Вътрешен </a:t>
            </a:r>
            <a:r>
              <a:rPr lang="bg-BG" sz="2000" dirty="0" smtClean="0">
                <a:solidFill>
                  <a:srgbClr val="FFFF99"/>
                </a:solidFill>
                <a:latin typeface="Cambria" pitchFamily="18" charset="0"/>
                <a:ea typeface="+mn-ea"/>
                <a:cs typeface="Arial" charset="0"/>
              </a:rPr>
              <a:t>контрол - приложимо </a:t>
            </a:r>
            <a:r>
              <a:rPr lang="bg-BG" sz="2000" dirty="0">
                <a:solidFill>
                  <a:srgbClr val="FFFF99"/>
                </a:solidFill>
                <a:latin typeface="Cambria" pitchFamily="18" charset="0"/>
                <a:ea typeface="+mn-ea"/>
                <a:cs typeface="Arial" charset="0"/>
              </a:rPr>
              <a:t>законодателство. Елементи на СФУК и практическо </a:t>
            </a:r>
            <a:r>
              <a:rPr lang="bg-BG" sz="2000" dirty="0" smtClean="0">
                <a:solidFill>
                  <a:srgbClr val="FFFF99"/>
                </a:solidFill>
                <a:latin typeface="Cambria" pitchFamily="18" charset="0"/>
                <a:ea typeface="+mn-ea"/>
                <a:cs typeface="Arial" charset="0"/>
              </a:rPr>
              <a:t>приложение; отговорности, </a:t>
            </a:r>
            <a:r>
              <a:rPr lang="bg-BG" sz="2000" dirty="0">
                <a:solidFill>
                  <a:srgbClr val="FFFF99"/>
                </a:solidFill>
                <a:latin typeface="Cambria" pitchFamily="18" charset="0"/>
                <a:ea typeface="+mn-ea"/>
                <a:cs typeface="Arial" charset="0"/>
              </a:rPr>
              <a:t>свързани с въвеждането на СФУК. Специфика на дейността на </a:t>
            </a:r>
            <a:r>
              <a:rPr lang="bg-BG" sz="2000" dirty="0" smtClean="0">
                <a:solidFill>
                  <a:srgbClr val="FFFF99"/>
                </a:solidFill>
                <a:latin typeface="Cambria" pitchFamily="18" charset="0"/>
                <a:ea typeface="+mn-ea"/>
                <a:cs typeface="Arial" charset="0"/>
              </a:rPr>
              <a:t>съдилищата.“</a:t>
            </a:r>
            <a:endParaRPr lang="bg-BG" sz="2000" dirty="0">
              <a:solidFill>
                <a:srgbClr val="FFFF99"/>
              </a:solidFill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4632325" y="5661025"/>
            <a:ext cx="2187575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ЛЕКТОР</a:t>
            </a:r>
          </a:p>
          <a:p>
            <a:pPr algn="r"/>
            <a:endParaRPr lang="ru-RU" sz="1200" b="1" dirty="0">
              <a:solidFill>
                <a:srgbClr val="FFFF99"/>
              </a:solidFill>
              <a:latin typeface="Cambria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Ася Бъчварова</a:t>
            </a:r>
            <a:endParaRPr lang="bg-BG" sz="1200" b="1" dirty="0">
              <a:solidFill>
                <a:srgbClr val="FFFF99"/>
              </a:solidFill>
              <a:latin typeface="Cambria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6864350" y="5668963"/>
            <a:ext cx="2187575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13 </a:t>
            </a:r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- </a:t>
            </a:r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15 </a:t>
            </a:r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март 2014 г.</a:t>
            </a:r>
          </a:p>
          <a:p>
            <a:pPr algn="r"/>
            <a:endParaRPr lang="ru-RU" sz="1200" b="1" dirty="0">
              <a:solidFill>
                <a:srgbClr val="FFFF99"/>
              </a:solidFill>
              <a:latin typeface="Cambria" pitchFamily="18" charset="0"/>
            </a:endParaRPr>
          </a:p>
          <a:p>
            <a:pPr algn="r"/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гр. </a:t>
            </a:r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Севлиево</a:t>
            </a:r>
            <a:endParaRPr lang="bg-BG" sz="1200" b="1" dirty="0">
              <a:solidFill>
                <a:srgbClr val="FFFF99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699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pPr marL="109728" indent="0">
              <a:buNone/>
            </a:pPr>
            <a:r>
              <a:rPr lang="bg-BG" sz="2200" dirty="0"/>
              <a:t>Новия регламент </a:t>
            </a:r>
            <a:r>
              <a:rPr lang="ru-RU" sz="2200" dirty="0"/>
              <a:t>№ 966/2012 НА ЕВРОПЕЙСКИЯ ПАРЛАМЕНТ И НА СЪВЕТА от 25 октомври 2012 относно финансовите правила, приложими за общия бюджет на Съюза и за отмяна на Регламент (ЕО, Евратом) № 1605/2002 на Съвета </a:t>
            </a:r>
            <a:r>
              <a:rPr lang="bg-BG" sz="2200" dirty="0" smtClean="0"/>
              <a:t>:</a:t>
            </a:r>
          </a:p>
          <a:p>
            <a:pPr marL="109728" indent="0">
              <a:buNone/>
            </a:pPr>
            <a:endParaRPr lang="bg-BG" sz="2200" dirty="0"/>
          </a:p>
          <a:p>
            <a:r>
              <a:rPr lang="ru-RU" sz="2200" dirty="0"/>
              <a:t>Принцип на добро финансово управление  - </a:t>
            </a:r>
            <a:r>
              <a:rPr lang="bg-BG" sz="2200" dirty="0"/>
              <a:t>С</a:t>
            </a:r>
            <a:r>
              <a:rPr lang="ru-RU" sz="2200" dirty="0"/>
              <a:t>пазване на принципите за икономичност, ефикасност и ефективност. </a:t>
            </a:r>
          </a:p>
          <a:p>
            <a:endParaRPr lang="ru-RU" sz="2200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8523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pPr marL="109728" indent="0">
              <a:buNone/>
            </a:pPr>
            <a:r>
              <a:rPr lang="bg-BG" sz="2200" b="1" dirty="0" smtClean="0"/>
              <a:t>Добро управление: </a:t>
            </a:r>
          </a:p>
          <a:p>
            <a:pPr marL="109728" indent="0">
              <a:buNone/>
            </a:pPr>
            <a:endParaRPr lang="bg-BG" sz="2200" dirty="0"/>
          </a:p>
          <a:p>
            <a:r>
              <a:rPr lang="ru-RU" sz="2200" dirty="0" smtClean="0"/>
              <a:t>Принципът </a:t>
            </a:r>
            <a:r>
              <a:rPr lang="ru-RU" sz="2200" dirty="0"/>
              <a:t>на </a:t>
            </a:r>
            <a:r>
              <a:rPr lang="ru-RU" sz="2200" b="1" dirty="0"/>
              <a:t>икономичност</a:t>
            </a:r>
            <a:r>
              <a:rPr lang="ru-RU" sz="2200" dirty="0"/>
              <a:t> изисква ресурсите, използвани от институцията за осъществяване на своите дейности, да се предоставят своевременно, в подходящо количество и качество и при най-добра цена. </a:t>
            </a:r>
          </a:p>
          <a:p>
            <a:r>
              <a:rPr lang="ru-RU" sz="2200" dirty="0"/>
              <a:t>Принципът на </a:t>
            </a:r>
            <a:r>
              <a:rPr lang="ru-RU" sz="2200" b="1" dirty="0"/>
              <a:t>ефикасност</a:t>
            </a:r>
            <a:r>
              <a:rPr lang="ru-RU" sz="2200" dirty="0"/>
              <a:t> се отнася до най-доброто съотношение между използваните ресурси и получените резултати</a:t>
            </a:r>
          </a:p>
          <a:p>
            <a:pPr marL="109728" indent="0">
              <a:buNone/>
            </a:pPr>
            <a:endParaRPr lang="bg-BG" sz="24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6953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pPr marL="109728" indent="0">
              <a:buNone/>
            </a:pPr>
            <a:r>
              <a:rPr lang="bg-BG" sz="2200" b="1" dirty="0" smtClean="0"/>
              <a:t>Добро управление: </a:t>
            </a:r>
          </a:p>
          <a:p>
            <a:pPr marL="109728" indent="0">
              <a:buNone/>
            </a:pPr>
            <a:endParaRPr lang="bg-BG" sz="2200" dirty="0"/>
          </a:p>
          <a:p>
            <a:r>
              <a:rPr lang="ru-RU" sz="2200" dirty="0" smtClean="0"/>
              <a:t>Принципът на </a:t>
            </a:r>
            <a:r>
              <a:rPr lang="ru-RU" sz="2200" b="1" dirty="0" smtClean="0"/>
              <a:t>ефикасност </a:t>
            </a:r>
            <a:r>
              <a:rPr lang="ru-RU" sz="2400" dirty="0" smtClean="0"/>
              <a:t>се </a:t>
            </a:r>
            <a:r>
              <a:rPr lang="ru-RU" sz="2400" dirty="0"/>
              <a:t>отнася до най-доброто съотношение между използваните ресурси и постигнатите резултати </a:t>
            </a:r>
            <a:endParaRPr lang="ru-RU" sz="2200" b="1" dirty="0" smtClean="0"/>
          </a:p>
          <a:p>
            <a:r>
              <a:rPr lang="bg-BG" sz="2400" dirty="0"/>
              <a:t>Принцип на </a:t>
            </a:r>
            <a:r>
              <a:rPr lang="bg-BG" sz="2400" b="1" dirty="0"/>
              <a:t>специфичност</a:t>
            </a:r>
            <a:r>
              <a:rPr lang="bg-BG" sz="2400" dirty="0"/>
              <a:t>  -  </a:t>
            </a:r>
            <a:r>
              <a:rPr lang="ru-RU" sz="2400" dirty="0"/>
              <a:t>Бюджетните кредити се заделят за конкретни цели по дялове и глави.</a:t>
            </a:r>
          </a:p>
          <a:p>
            <a:r>
              <a:rPr lang="bg-BG" sz="2400" dirty="0" smtClean="0"/>
              <a:t>Принцип </a:t>
            </a:r>
            <a:r>
              <a:rPr lang="bg-BG" sz="2400" dirty="0"/>
              <a:t>на </a:t>
            </a:r>
            <a:r>
              <a:rPr lang="bg-BG" sz="2400" b="1" dirty="0"/>
              <a:t>прозрачност</a:t>
            </a:r>
            <a:r>
              <a:rPr lang="bg-BG" sz="2400" dirty="0"/>
              <a:t>  - публикуване на отчетите</a:t>
            </a:r>
          </a:p>
          <a:p>
            <a:pPr marL="109728" indent="0">
              <a:buNone/>
            </a:pPr>
            <a:endParaRPr lang="bg-BG" sz="24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486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pPr marL="109728" indent="0">
              <a:buNone/>
            </a:pPr>
            <a:r>
              <a:rPr lang="bg-BG" sz="2200" b="1" dirty="0" smtClean="0"/>
              <a:t>Добро управление: </a:t>
            </a:r>
          </a:p>
          <a:p>
            <a:pPr marL="109728" indent="0">
              <a:buNone/>
            </a:pPr>
            <a:endParaRPr lang="bg-BG" sz="2200" dirty="0"/>
          </a:p>
          <a:p>
            <a:r>
              <a:rPr lang="bg-BG" sz="2200" dirty="0"/>
              <a:t>За всички сектори на дейност, които са обхванати от  бюджета, се набелязват </a:t>
            </a:r>
            <a:r>
              <a:rPr lang="bg-BG" sz="2200" b="1" dirty="0"/>
              <a:t>цели – измерими, конкретни, постижими, </a:t>
            </a:r>
            <a:r>
              <a:rPr lang="bg-BG" sz="2200" b="1" dirty="0" smtClean="0"/>
              <a:t>актуални </a:t>
            </a:r>
            <a:r>
              <a:rPr lang="bg-BG" sz="2200" b="1" dirty="0"/>
              <a:t>и планирани със срокове</a:t>
            </a:r>
            <a:r>
              <a:rPr lang="bg-BG" sz="2200" dirty="0"/>
              <a:t>. </a:t>
            </a:r>
          </a:p>
          <a:p>
            <a:endParaRPr lang="bg-BG" sz="2200" dirty="0"/>
          </a:p>
          <a:p>
            <a:r>
              <a:rPr lang="bg-BG" sz="2200" dirty="0"/>
              <a:t>Осъществяването на тези цели се проследява чрез </a:t>
            </a:r>
            <a:r>
              <a:rPr lang="bg-BG" sz="2200" b="1" dirty="0"/>
              <a:t>показатели</a:t>
            </a:r>
            <a:r>
              <a:rPr lang="bg-BG" sz="2200" dirty="0"/>
              <a:t> за постигнато по всяка една от дейностите!</a:t>
            </a:r>
            <a:endParaRPr lang="en-US" sz="2200" dirty="0"/>
          </a:p>
          <a:p>
            <a:pPr marL="109728" indent="0">
              <a:buNone/>
            </a:pPr>
            <a:endParaRPr lang="bg-BG" sz="2200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9150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r>
              <a:rPr lang="ru-RU" sz="2200" dirty="0"/>
              <a:t>Финансовото управление и контрол в публичния сектор е цялостен процес, интегриран в дейността на организациите </a:t>
            </a:r>
            <a:r>
              <a:rPr lang="ru-RU" sz="2200" dirty="0" smtClean="0"/>
              <a:t>и </a:t>
            </a:r>
            <a:r>
              <a:rPr lang="ru-RU" sz="2200" dirty="0"/>
              <a:t>осъществяван от ръководството и служителите им.</a:t>
            </a:r>
          </a:p>
          <a:p>
            <a:r>
              <a:rPr lang="ru-RU" sz="2200" dirty="0" smtClean="0"/>
              <a:t>Финансовото </a:t>
            </a:r>
            <a:r>
              <a:rPr lang="ru-RU" sz="2200" dirty="0"/>
              <a:t>управление и контрол се осъществяват чрез системи за финансово управление и контрол, включващи политики и процедури, въведени от ръководството на </a:t>
            </a:r>
            <a:r>
              <a:rPr lang="ru-RU" sz="2200" dirty="0" smtClean="0"/>
              <a:t>организациите, </a:t>
            </a:r>
            <a:r>
              <a:rPr lang="ru-RU" sz="2200" dirty="0"/>
              <a:t>с цел да се осигури разумна увереност, че целите на организациите са </a:t>
            </a:r>
            <a:r>
              <a:rPr lang="ru-RU" sz="2200" dirty="0" smtClean="0"/>
              <a:t>постигнати</a:t>
            </a:r>
            <a:endParaRPr lang="ru-RU" sz="2200" dirty="0"/>
          </a:p>
          <a:p>
            <a:pPr marL="109728" indent="0">
              <a:buNone/>
            </a:pPr>
            <a:endParaRPr lang="ru-RU" sz="2200" b="1" dirty="0">
              <a:latin typeface="Cambria" panose="02040503050406030204" pitchFamily="18" charset="0"/>
            </a:endParaRPr>
          </a:p>
          <a:p>
            <a:pPr marL="109728" indent="0"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8817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pPr marL="109728" indent="0">
              <a:buNone/>
            </a:pPr>
            <a:r>
              <a:rPr lang="bg-BG" sz="2200" dirty="0"/>
              <a:t>П</a:t>
            </a:r>
            <a:r>
              <a:rPr lang="ru-RU" sz="2200" dirty="0" smtClean="0"/>
              <a:t>остигане на целите чрез:</a:t>
            </a:r>
            <a:endParaRPr lang="ru-RU" sz="2200" dirty="0"/>
          </a:p>
          <a:p>
            <a:r>
              <a:rPr lang="ru-RU" sz="2200" dirty="0"/>
              <a:t>1. съответствие със законодателството, вътрешните актове и договори;</a:t>
            </a:r>
          </a:p>
          <a:p>
            <a:r>
              <a:rPr lang="ru-RU" sz="2200" dirty="0"/>
              <a:t>2. надеждност и всеобхватност на финансовата и оперативната информация;</a:t>
            </a:r>
          </a:p>
          <a:p>
            <a:r>
              <a:rPr lang="ru-RU" sz="2200" dirty="0"/>
              <a:t>3. икономичност, ефективност и ефикасност на дейностите;</a:t>
            </a:r>
          </a:p>
          <a:p>
            <a:r>
              <a:rPr lang="ru-RU" sz="2200" dirty="0"/>
              <a:t>4. опазване на активите и информацията.</a:t>
            </a:r>
          </a:p>
          <a:p>
            <a:pPr marL="109728" indent="0">
              <a:buNone/>
            </a:pPr>
            <a:endParaRPr lang="ru-RU" sz="2200" b="1" dirty="0">
              <a:latin typeface="Cambria" panose="02040503050406030204" pitchFamily="18" charset="0"/>
            </a:endParaRPr>
          </a:p>
          <a:p>
            <a:pPr marL="109728" indent="0">
              <a:buNone/>
            </a:pPr>
            <a:endParaRPr lang="bg-BG" sz="22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3239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r>
              <a:rPr lang="ru-RU" sz="2400" b="1" dirty="0" smtClean="0"/>
              <a:t>Отговорност</a:t>
            </a:r>
          </a:p>
          <a:p>
            <a:pPr marL="109728" indent="0">
              <a:buNone/>
            </a:pPr>
            <a:endParaRPr lang="ru-RU" sz="2400" dirty="0" smtClean="0"/>
          </a:p>
          <a:p>
            <a:pPr marL="109728" indent="0">
              <a:buNone/>
            </a:pPr>
            <a:r>
              <a:rPr lang="ru-RU" sz="2400" dirty="0" smtClean="0"/>
              <a:t>Ръководителите </a:t>
            </a:r>
            <a:r>
              <a:rPr lang="ru-RU" sz="2400" dirty="0"/>
              <a:t>на организациите по чл. 2 отговарят за осъществяване на финансовото управление и контрол във всички ръководени от тях структури, програми, дейности и процеси при спазване на принципите за законосъобразност, </a:t>
            </a:r>
            <a:r>
              <a:rPr lang="ru-RU" sz="2400" b="1" dirty="0"/>
              <a:t>добро финансово управление и прозрачност</a:t>
            </a:r>
            <a:r>
              <a:rPr lang="ru-RU" sz="2400" dirty="0"/>
              <a:t>. </a:t>
            </a:r>
            <a:endParaRPr lang="bg-BG" sz="24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4249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4115544"/>
          </a:xfrm>
          <a:prstGeom prst="rect">
            <a:avLst/>
          </a:prstGeom>
        </p:spPr>
        <p:txBody>
          <a:bodyPr/>
          <a:lstStyle/>
          <a:p>
            <a:r>
              <a:rPr lang="ru-RU" sz="2400" dirty="0" smtClean="0"/>
              <a:t>СФУК на съдилища - </a:t>
            </a:r>
            <a:r>
              <a:rPr lang="ru-RU" sz="2400" dirty="0"/>
              <a:t>Висшият съдебен съвет организира изграждането и осигурява функционирането на система за финансово управление и контрол в органите на съдебната власт и вътрешния одит при усвояването и администрирането на бюджетните </a:t>
            </a:r>
            <a:r>
              <a:rPr lang="ru-RU" sz="2400" dirty="0" smtClean="0"/>
              <a:t>ресурси</a:t>
            </a:r>
          </a:p>
          <a:p>
            <a:r>
              <a:rPr lang="ru-RU" sz="2400" dirty="0" smtClean="0"/>
              <a:t>Висшият </a:t>
            </a:r>
            <a:r>
              <a:rPr lang="ru-RU" sz="2400" dirty="0"/>
              <a:t>съдебен съвет до 31 май представя на Народното събрание и на Сметната палата годишния си доклад за финансовото управление и контрол и вътрешния </a:t>
            </a:r>
            <a:r>
              <a:rPr lang="ru-RU" sz="2400" dirty="0" smtClean="0"/>
              <a:t>одит в съдебната система.</a:t>
            </a:r>
            <a:endParaRPr lang="ru-RU" sz="2400" b="1" dirty="0" smtClean="0"/>
          </a:p>
          <a:p>
            <a:pPr marL="109728" indent="0">
              <a:buNone/>
            </a:pPr>
            <a:endParaRPr lang="ru-RU" sz="2400" dirty="0" smtClean="0"/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101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2132856"/>
            <a:ext cx="8229600" cy="3874435"/>
          </a:xfrm>
          <a:prstGeom prst="rect">
            <a:avLst/>
          </a:prstGeom>
        </p:spPr>
        <p:txBody>
          <a:bodyPr/>
          <a:lstStyle/>
          <a:p>
            <a:r>
              <a:rPr lang="bg-BG" sz="2400" dirty="0" smtClean="0">
                <a:latin typeface="Cambria" panose="02040503050406030204" pitchFamily="18" charset="0"/>
              </a:rPr>
              <a:t>Закон за финансово управление и контрол в публичния сектор - </a:t>
            </a:r>
            <a:r>
              <a:rPr lang="bg-BG" sz="2400" b="1" dirty="0" smtClean="0">
                <a:latin typeface="Cambria" panose="02040503050406030204" pitchFamily="18" charset="0"/>
              </a:rPr>
              <a:t>ЕЛЕМЕНТИ НА ФИНАНСОВОТО УПРАВЛЕНИЕ И КОНТРОЛ: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1. контролна среда; 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2. управление на риска;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3. контролни дейности; 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4. информация и комуникация;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5. мониторинг.</a:t>
            </a:r>
          </a:p>
          <a:p>
            <a:endParaRPr lang="bg-BG" sz="24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98985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475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927373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400" dirty="0" smtClean="0">
                <a:latin typeface="Cambria" panose="02040503050406030204" pitchFamily="18" charset="0"/>
              </a:rPr>
              <a:t>Контролната среда включва: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1. личната почтеност и професионална етика на ръководството и персонала на организацията;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2. управленската философия и стил на работа; 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3. организационната структура, осигуряваща разделение на отговорностите, йерархичност и ясни правила, права, задължения и нива на докладване;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4. политиките и практиките по управление на човешките ресурси;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5. компетентността на персонала.</a:t>
            </a:r>
          </a:p>
          <a:p>
            <a:endParaRPr lang="bg-BG" sz="24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764704"/>
            <a:ext cx="8229600" cy="65293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4349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809667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400" dirty="0" smtClean="0">
                <a:latin typeface="Cambria" panose="02040503050406030204" pitchFamily="18" charset="0"/>
              </a:rPr>
              <a:t>Управлението на риска включва идентифициране, оценяване и контролиране на потенциални събития или ситуации, които могат да повлияят негативно върху постигане целите на организацията, и е предназначено да даде разумна увереност, че целите ще бъдат постигнати. </a:t>
            </a:r>
          </a:p>
          <a:p>
            <a:r>
              <a:rPr lang="bg-BG" sz="2400" dirty="0" smtClean="0">
                <a:latin typeface="Cambria" panose="02040503050406030204" pitchFamily="18" charset="0"/>
              </a:rPr>
              <a:t>Утвърждава се стратегия, актуализира се на всеки три години или при настъпване на съществени промени в рисковата среда. Контролните дейности, целящи намаляването на риска, се анализират и актуализират най-малко веднъж годишно.</a:t>
            </a:r>
          </a:p>
          <a:p>
            <a:endParaRPr lang="bg-BG" sz="24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67544" y="733003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 </a:t>
            </a:r>
            <a:endParaRPr lang="bg-B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99248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481328"/>
            <a:ext cx="8229600" cy="46119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b="1" dirty="0" smtClean="0">
                <a:latin typeface="Cambria" panose="02040503050406030204" pitchFamily="18" charset="0"/>
              </a:rPr>
              <a:t>Контролни дейности:</a:t>
            </a:r>
            <a:endParaRPr lang="en-US" sz="20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bg-BG" sz="2000" dirty="0" smtClean="0">
              <a:latin typeface="Cambria" panose="02040503050406030204" pitchFamily="18" charset="0"/>
            </a:endParaRP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процедури за разрешаване и одобряване;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разделяне на отговорностите по одобряване, изпълнение, осчетоводяване и контрол;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система за двоен подпис – на ръководителя и счетоводителя;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правила за достъп до активите и информацията;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предварителен контрол за законосъобразност - от финансови контрольори;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процедури за пълно, вярно, точно и своевременно осчетоводяване на всички операции;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докладване и проверка на дейностите - оценка на ефикасността и ефективността на операциите;</a:t>
            </a:r>
          </a:p>
          <a:p>
            <a:endParaRPr lang="bg-BG" sz="16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67544" y="836712"/>
            <a:ext cx="8229600" cy="64807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 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82025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481328"/>
            <a:ext cx="8229600" cy="46119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b="1" dirty="0" smtClean="0">
                <a:latin typeface="Cambria" panose="02040503050406030204" pitchFamily="18" charset="0"/>
              </a:rPr>
              <a:t>Контролни дейности:</a:t>
            </a:r>
            <a:endParaRPr lang="en-US" sz="20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bg-BG" sz="2000" dirty="0" smtClean="0">
              <a:latin typeface="Cambria" panose="02040503050406030204" pitchFamily="18" charset="0"/>
            </a:endParaRP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процедури за наблюдение; 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правила за управление на човешките ресурси;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правила за документиране на всички операции и действия, свързани с дейността на организацията;</a:t>
            </a:r>
          </a:p>
          <a:p>
            <a:pPr marL="342900" indent="-342900"/>
            <a:r>
              <a:rPr lang="bg-BG" sz="2000" dirty="0" smtClean="0">
                <a:latin typeface="Cambria" panose="02040503050406030204" pitchFamily="18" charset="0"/>
              </a:rPr>
              <a:t>правила за спазване на лична почтеност и професионална етика.</a:t>
            </a:r>
          </a:p>
          <a:p>
            <a:endParaRPr lang="bg-BG" sz="1600" dirty="0" smtClean="0">
              <a:latin typeface="Cambria" panose="02040503050406030204" pitchFamily="18" charset="0"/>
            </a:endParaRPr>
          </a:p>
          <a:p>
            <a:endParaRPr lang="bg-BG" sz="1600" dirty="0">
              <a:latin typeface="Cambria" panose="02040503050406030204" pitchFamily="18" charset="0"/>
            </a:endParaRPr>
          </a:p>
          <a:p>
            <a:r>
              <a:rPr lang="ru-RU" sz="2000" dirty="0">
                <a:solidFill>
                  <a:srgbClr val="FF0000"/>
                </a:solidFill>
              </a:rPr>
              <a:t>Контролните дейности трябва да са адекватни и разходите за осъществяването им не трябва да превишават очакваните от тях </a:t>
            </a:r>
            <a:r>
              <a:rPr lang="ru-RU" sz="2000" dirty="0" smtClean="0">
                <a:solidFill>
                  <a:srgbClr val="FF0000"/>
                </a:solidFill>
              </a:rPr>
              <a:t>ползи!!!</a:t>
            </a:r>
            <a:endParaRPr lang="bg-BG" sz="2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67544" y="836712"/>
            <a:ext cx="8229600" cy="64807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 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72901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b="1" dirty="0">
                <a:latin typeface="Cambria" panose="02040503050406030204" pitchFamily="18" charset="0"/>
              </a:rPr>
              <a:t>И</a:t>
            </a:r>
            <a:r>
              <a:rPr lang="bg-BG" sz="2000" b="1" dirty="0" smtClean="0">
                <a:latin typeface="Cambria" panose="02040503050406030204" pitchFamily="18" charset="0"/>
              </a:rPr>
              <a:t>нформационни и комуникационни системи</a:t>
            </a:r>
            <a:r>
              <a:rPr lang="bg-BG" sz="2000" dirty="0" smtClean="0">
                <a:latin typeface="Cambria" panose="02040503050406030204" pitchFamily="18" charset="0"/>
              </a:rPr>
              <a:t>, които осигуряват: </a:t>
            </a:r>
          </a:p>
          <a:p>
            <a:r>
              <a:rPr lang="bg-BG" sz="2000" dirty="0" smtClean="0">
                <a:latin typeface="Cambria" panose="02040503050406030204" pitchFamily="18" charset="0"/>
              </a:rPr>
              <a:t>идентифициране, събиране и разпространяване в подходяща форма и срокове на надеждна и достоверна информация, която да позволява на всяко длъжностно лице да поеме определена отговорност; </a:t>
            </a:r>
          </a:p>
          <a:p>
            <a:r>
              <a:rPr lang="bg-BG" sz="2000" dirty="0" smtClean="0">
                <a:latin typeface="Cambria" panose="02040503050406030204" pitchFamily="18" charset="0"/>
              </a:rPr>
              <a:t>ефективна комуникация, която да протича по хоризонтала и вертикала до всички йерархични нива на организацията;</a:t>
            </a:r>
          </a:p>
          <a:p>
            <a:r>
              <a:rPr lang="bg-BG" sz="2000" dirty="0" smtClean="0">
                <a:latin typeface="Cambria" panose="02040503050406030204" pitchFamily="18" charset="0"/>
              </a:rPr>
              <a:t>изграждане на подходяща информационна система за управление на организацията с цел свеждане до знанието на всички служители на ясни и точни указания и разпореждания по отношение на ролята и отговорностите им във връзка с финансовото управление и контрол;</a:t>
            </a: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692696"/>
            <a:ext cx="8229600" cy="5809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 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16607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340768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b="1" dirty="0">
                <a:latin typeface="Cambria" panose="02040503050406030204" pitchFamily="18" charset="0"/>
              </a:rPr>
              <a:t>И</a:t>
            </a:r>
            <a:r>
              <a:rPr lang="bg-BG" sz="2000" b="1" dirty="0" smtClean="0">
                <a:latin typeface="Cambria" panose="02040503050406030204" pitchFamily="18" charset="0"/>
              </a:rPr>
              <a:t>нформационни и комуникационни системи, </a:t>
            </a:r>
            <a:r>
              <a:rPr lang="bg-BG" sz="2000" dirty="0" smtClean="0">
                <a:latin typeface="Cambria" panose="02040503050406030204" pitchFamily="18" charset="0"/>
              </a:rPr>
              <a:t>които осигуряват: </a:t>
            </a:r>
          </a:p>
          <a:p>
            <a:r>
              <a:rPr lang="bg-BG" sz="2000" dirty="0" smtClean="0">
                <a:latin typeface="Cambria" panose="02040503050406030204" pitchFamily="18" charset="0"/>
              </a:rPr>
              <a:t>прилагане на система за документиране и документооборот, съдържаща правила за съставяне, оформяне, движение, използване и архивиране на документите;</a:t>
            </a:r>
          </a:p>
          <a:p>
            <a:r>
              <a:rPr lang="bg-BG" sz="2000" dirty="0" smtClean="0">
                <a:latin typeface="Cambria" panose="02040503050406030204" pitchFamily="18" charset="0"/>
              </a:rPr>
              <a:t>документиране на всички операции, процеси и трансакции с цел осигуряване на адекватна </a:t>
            </a:r>
            <a:r>
              <a:rPr lang="bg-BG" sz="2000" dirty="0" err="1" smtClean="0">
                <a:latin typeface="Cambria" panose="02040503050406030204" pitchFamily="18" charset="0"/>
              </a:rPr>
              <a:t>одитна</a:t>
            </a:r>
            <a:r>
              <a:rPr lang="bg-BG" sz="2000" dirty="0" smtClean="0">
                <a:latin typeface="Cambria" panose="02040503050406030204" pitchFamily="18" charset="0"/>
              </a:rPr>
              <a:t> пътека за </a:t>
            </a:r>
            <a:r>
              <a:rPr lang="bg-BG" sz="2000" dirty="0" err="1" smtClean="0">
                <a:latin typeface="Cambria" panose="02040503050406030204" pitchFamily="18" charset="0"/>
              </a:rPr>
              <a:t>проследимост</a:t>
            </a:r>
            <a:r>
              <a:rPr lang="bg-BG" sz="2000" dirty="0" smtClean="0">
                <a:latin typeface="Cambria" panose="02040503050406030204" pitchFamily="18" charset="0"/>
              </a:rPr>
              <a:t> и наблюдение;</a:t>
            </a:r>
          </a:p>
          <a:p>
            <a:r>
              <a:rPr lang="bg-BG" sz="2000" dirty="0" smtClean="0">
                <a:latin typeface="Cambria" panose="02040503050406030204" pitchFamily="18" charset="0"/>
              </a:rPr>
              <a:t>изграждане на ефективна и навременна система за отчетност, включваща: нива и срокове за докладване; видове отчети, които се представят на ръководството; форми на докладване при откриване на грешки, нередности, неправилна употреба, измами или злоупотреба.</a:t>
            </a:r>
          </a:p>
          <a:p>
            <a:endParaRPr lang="bg-BG" sz="2000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692696"/>
            <a:ext cx="8229600" cy="5809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 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4865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bg-BG" dirty="0" smtClean="0">
                <a:latin typeface="Cambria" panose="02040503050406030204" pitchFamily="18" charset="0"/>
              </a:rPr>
              <a:t>система за мониторинг на финансовото управление и контрол – оценка на адекватното му </a:t>
            </a:r>
            <a:r>
              <a:rPr lang="bg-BG" u="sng" dirty="0" smtClean="0">
                <a:latin typeface="Cambria" panose="02040503050406030204" pitchFamily="18" charset="0"/>
              </a:rPr>
              <a:t>функциониране</a:t>
            </a:r>
            <a:r>
              <a:rPr lang="bg-BG" dirty="0" smtClean="0">
                <a:latin typeface="Cambria" panose="02040503050406030204" pitchFamily="18" charset="0"/>
              </a:rPr>
              <a:t> и да се гарантира </a:t>
            </a:r>
            <a:r>
              <a:rPr lang="bg-BG" u="sng" dirty="0" smtClean="0">
                <a:latin typeface="Cambria" panose="02040503050406030204" pitchFamily="18" charset="0"/>
              </a:rPr>
              <a:t>навременното му актуализиране при промени в условията</a:t>
            </a:r>
            <a:r>
              <a:rPr lang="bg-BG" dirty="0" smtClean="0">
                <a:latin typeface="Cambria" panose="02040503050406030204" pitchFamily="18" charset="0"/>
              </a:rPr>
              <a:t>. </a:t>
            </a:r>
          </a:p>
          <a:p>
            <a:r>
              <a:rPr lang="bg-BG" dirty="0" smtClean="0">
                <a:latin typeface="Cambria" panose="02040503050406030204" pitchFamily="18" charset="0"/>
              </a:rPr>
              <a:t>текущо наблюдение, самооценка и вътрешен одит</a:t>
            </a:r>
            <a:endParaRPr lang="bg-BG" dirty="0">
              <a:latin typeface="Cambria" panose="02040503050406030204" pitchFamily="18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764704"/>
            <a:ext cx="8229600" cy="65293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 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0647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4294967295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bg-BG" b="1" dirty="0" smtClean="0">
                <a:latin typeface="Cambria" panose="02040503050406030204" pitchFamily="18" charset="0"/>
              </a:rPr>
              <a:t>Интегрираност на системите за финансово управление и контрол</a:t>
            </a:r>
          </a:p>
          <a:p>
            <a:endParaRPr lang="bg-BG" b="1" dirty="0">
              <a:latin typeface="Cambria" panose="02040503050406030204" pitchFamily="18" charset="0"/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У</a:t>
            </a:r>
            <a:r>
              <a:rPr lang="bg-BG" sz="2800" b="1" dirty="0" err="1" smtClean="0">
                <a:solidFill>
                  <a:srgbClr val="FF0000"/>
                </a:solidFill>
              </a:rPr>
              <a:t>пражнение</a:t>
            </a:r>
            <a:r>
              <a:rPr lang="en-US" sz="2800" b="1" dirty="0" smtClean="0">
                <a:solidFill>
                  <a:srgbClr val="FF0000"/>
                </a:solidFill>
              </a:rPr>
              <a:t> 1</a:t>
            </a:r>
            <a:r>
              <a:rPr lang="bg-BG" sz="2800" b="1" dirty="0" smtClean="0">
                <a:solidFill>
                  <a:srgbClr val="FF0000"/>
                </a:solidFill>
              </a:rPr>
              <a:t> </a:t>
            </a:r>
          </a:p>
          <a:p>
            <a:pPr marL="109728" indent="0">
              <a:buNone/>
            </a:pPr>
            <a:r>
              <a:rPr lang="bg-BG" sz="24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Дефинирайте </a:t>
            </a:r>
            <a:r>
              <a:rPr lang="bg-BG" sz="2400" dirty="0" smtClean="0">
                <a:latin typeface="Arial" charset="0"/>
                <a:cs typeface="Arial" charset="0"/>
              </a:rPr>
              <a:t>наличните документи в съда спрямо елементите на СФУК</a:t>
            </a:r>
          </a:p>
          <a:p>
            <a:pPr marL="109728" indent="0">
              <a:buNone/>
            </a:pPr>
            <a:r>
              <a:rPr lang="bg-BG" sz="24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Сравнете </a:t>
            </a:r>
            <a:r>
              <a:rPr lang="bg-BG" sz="2400" dirty="0">
                <a:latin typeface="Arial" charset="0"/>
                <a:cs typeface="Arial" charset="0"/>
              </a:rPr>
              <a:t>със списък </a:t>
            </a:r>
          </a:p>
          <a:p>
            <a:pPr marL="109728" indent="0">
              <a:buNone/>
            </a:pPr>
            <a:r>
              <a:rPr lang="bg-BG" sz="2400" dirty="0">
                <a:latin typeface="Arial" charset="0"/>
                <a:cs typeface="Arial" charset="0"/>
              </a:rPr>
              <a:t>на публикувани </a:t>
            </a:r>
            <a:r>
              <a:rPr lang="bg-BG" sz="2400" dirty="0" smtClean="0">
                <a:latin typeface="Arial" charset="0"/>
                <a:cs typeface="Arial" charset="0"/>
              </a:rPr>
              <a:t>документи</a:t>
            </a:r>
          </a:p>
          <a:p>
            <a:pPr marL="109728" indent="0">
              <a:buNone/>
            </a:pPr>
            <a:r>
              <a:rPr lang="bg-BG" sz="24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Примерен инструмент </a:t>
            </a:r>
          </a:p>
          <a:p>
            <a:pPr marL="109728" indent="0">
              <a:buNone/>
            </a:pPr>
            <a:r>
              <a:rPr lang="bg-BG" sz="2400" dirty="0">
                <a:latin typeface="Arial" charset="0"/>
                <a:cs typeface="Arial" charset="0"/>
              </a:rPr>
              <a:t>за интегриран СФУК</a:t>
            </a:r>
          </a:p>
        </p:txBody>
      </p:sp>
      <p:sp>
        <p:nvSpPr>
          <p:cNvPr id="4" name="Заглавие 3"/>
          <p:cNvSpPr>
            <a:spLocks noGrp="1"/>
          </p:cNvSpPr>
          <p:nvPr>
            <p:ph type="title" idx="4294967295"/>
          </p:nvPr>
        </p:nvSpPr>
        <p:spPr>
          <a:xfrm>
            <a:off x="457200" y="764704"/>
            <a:ext cx="8229600" cy="65293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bg-BG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Системи за финансово управление и контрол </a:t>
            </a:r>
            <a:endParaRPr lang="bg-B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632" y="0"/>
            <a:ext cx="529936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MC90006032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1675" y="3933825"/>
            <a:ext cx="1781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15686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133600" y="2819400"/>
            <a:ext cx="5638800" cy="3048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БЛАГОДАРЯ ЗА ВНИМАНИЕТО!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ambria" pitchFamily="18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183</TotalTime>
  <Words>1075</Words>
  <Application>Microsoft Office PowerPoint</Application>
  <PresentationFormat>Презентация на цял екран (4:3)</PresentationFormat>
  <Paragraphs>104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Concourse</vt:lpstr>
      <vt:lpstr>  ОБУЧЕНИЕ НА ТЕМА  „Вътрешен контрол - приложимо законодателство. Елементи на СФУК и практическо приложение; отговорности, свързани с въвеждането на СФУК. Специфика на дейността на съдилищата.“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</vt:lpstr>
      <vt:lpstr>Системи за финансово управление и контрол </vt:lpstr>
      <vt:lpstr>Системи за финансово управление и контрол </vt:lpstr>
      <vt:lpstr>Системи за финансово управление и контрол </vt:lpstr>
      <vt:lpstr>Системи за финансово управление и контрол </vt:lpstr>
      <vt:lpstr>Системи за финансово управление и контрол </vt:lpstr>
      <vt:lpstr>Системи за финансово управление и контрол </vt:lpstr>
      <vt:lpstr>Системи за финансово управление и контрол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ДЗЗД „ИВЕНТКОНСУЛТ“  Обучение на тема: ПРОЕКТНО  РАЗВИТИЕ НА ОБЩИНА СМОЛЯН по</dc:title>
  <dc:creator>Veselina</dc:creator>
  <cp:lastModifiedBy>S</cp:lastModifiedBy>
  <cp:revision>39</cp:revision>
  <dcterms:created xsi:type="dcterms:W3CDTF">2006-08-16T00:00:00Z</dcterms:created>
  <dcterms:modified xsi:type="dcterms:W3CDTF">2014-03-12T10:48:07Z</dcterms:modified>
</cp:coreProperties>
</file>