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3" r:id="rId2"/>
  </p:sldMasterIdLst>
  <p:handoutMasterIdLst>
    <p:handoutMasterId r:id="rId48"/>
  </p:handoutMasterIdLst>
  <p:sldIdLst>
    <p:sldId id="309" r:id="rId3"/>
    <p:sldId id="308" r:id="rId4"/>
    <p:sldId id="312" r:id="rId5"/>
    <p:sldId id="313" r:id="rId6"/>
    <p:sldId id="317" r:id="rId7"/>
    <p:sldId id="318" r:id="rId8"/>
    <p:sldId id="324" r:id="rId9"/>
    <p:sldId id="325" r:id="rId10"/>
    <p:sldId id="339" r:id="rId11"/>
    <p:sldId id="328" r:id="rId12"/>
    <p:sldId id="332" r:id="rId13"/>
    <p:sldId id="329" r:id="rId14"/>
    <p:sldId id="330" r:id="rId15"/>
    <p:sldId id="333" r:id="rId16"/>
    <p:sldId id="334" r:id="rId17"/>
    <p:sldId id="336" r:id="rId18"/>
    <p:sldId id="335" r:id="rId19"/>
    <p:sldId id="371" r:id="rId20"/>
    <p:sldId id="337" r:id="rId21"/>
    <p:sldId id="338" r:id="rId22"/>
    <p:sldId id="372" r:id="rId23"/>
    <p:sldId id="340" r:id="rId24"/>
    <p:sldId id="341" r:id="rId25"/>
    <p:sldId id="343" r:id="rId26"/>
    <p:sldId id="326" r:id="rId27"/>
    <p:sldId id="369" r:id="rId28"/>
    <p:sldId id="347" r:id="rId29"/>
    <p:sldId id="352" r:id="rId30"/>
    <p:sldId id="350" r:id="rId31"/>
    <p:sldId id="353" r:id="rId32"/>
    <p:sldId id="356" r:id="rId33"/>
    <p:sldId id="355" r:id="rId34"/>
    <p:sldId id="349" r:id="rId35"/>
    <p:sldId id="370" r:id="rId36"/>
    <p:sldId id="358" r:id="rId37"/>
    <p:sldId id="360" r:id="rId38"/>
    <p:sldId id="361" r:id="rId39"/>
    <p:sldId id="375" r:id="rId40"/>
    <p:sldId id="376" r:id="rId41"/>
    <p:sldId id="363" r:id="rId42"/>
    <p:sldId id="377" r:id="rId43"/>
    <p:sldId id="374" r:id="rId44"/>
    <p:sldId id="365" r:id="rId45"/>
    <p:sldId id="366" r:id="rId46"/>
    <p:sldId id="305" r:id="rId47"/>
  </p:sldIdLst>
  <p:sldSz cx="9144000" cy="6858000" type="screen4x3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3F3F7"/>
    <a:srgbClr val="99CC00"/>
    <a:srgbClr val="CCFF66"/>
    <a:srgbClr val="CCFFCC"/>
    <a:srgbClr val="008000"/>
    <a:srgbClr val="FF0000"/>
    <a:srgbClr val="FF9900"/>
    <a:srgbClr val="FFFF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66" autoAdjust="0"/>
    <p:restoredTop sz="94660"/>
  </p:normalViewPr>
  <p:slideViewPr>
    <p:cSldViewPr>
      <p:cViewPr varScale="1">
        <p:scale>
          <a:sx n="82" d="100"/>
          <a:sy n="82" d="100"/>
        </p:scale>
        <p:origin x="-155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1" d="100"/>
          <a:sy n="61" d="100"/>
        </p:scale>
        <p:origin x="-3402" y="-84"/>
      </p:cViewPr>
      <p:guideLst>
        <p:guide orient="horz" pos="3126"/>
        <p:guide pos="214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6.xml"/><Relationship Id="rId51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874BEB9-A2DA-4C12-9BF2-38FDCF36DF7E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28892707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30B830-1FE8-4B0D-9AE3-3460118D058E}" type="datetimeFigureOut">
              <a:rPr lang="bg-BG" smtClean="0"/>
              <a:pPr/>
              <a:t>12.3.2014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9DDEBF-A372-4EF0-B5C9-A86A8718F1D3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9" name="Rectangle 8"/>
          <p:cNvSpPr/>
          <p:nvPr userDrawn="1"/>
        </p:nvSpPr>
        <p:spPr>
          <a:xfrm>
            <a:off x="21110" y="1348448"/>
            <a:ext cx="5679673" cy="430065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6" name="Rectangle 15"/>
          <p:cNvSpPr/>
          <p:nvPr userDrawn="1"/>
        </p:nvSpPr>
        <p:spPr>
          <a:xfrm>
            <a:off x="5700783" y="1336301"/>
            <a:ext cx="3426656" cy="4312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7" name="Rectangle 16"/>
          <p:cNvSpPr/>
          <p:nvPr userDrawn="1"/>
        </p:nvSpPr>
        <p:spPr>
          <a:xfrm>
            <a:off x="21110" y="5650333"/>
            <a:ext cx="4618390" cy="119675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bg-BG" sz="800" kern="1200" cap="small" baseline="0" noProof="0" dirty="0" smtClean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bg-BG" sz="800" kern="1200" cap="small" baseline="0" noProof="0" dirty="0" smtClean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bg-BG" sz="800" kern="1200" cap="small" baseline="0" noProof="0" dirty="0" smtClean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bg-BG" sz="800" kern="1200" cap="small" baseline="0" noProof="0" dirty="0" smtClean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bg-BG" sz="800" kern="1200" cap="small" baseline="0" noProof="0" dirty="0" smtClean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kern="1200" cap="small" baseline="0" noProof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Този документ е създаден в рамките на проект „</a:t>
            </a:r>
            <a:r>
              <a:rPr lang="bg-BG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Повишаване на компетентността на съдии, съдебни </a:t>
            </a:r>
            <a:r>
              <a:rPr lang="bg-BG" sz="800" kern="1200" cap="small" baseline="0" dirty="0" err="1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помощници</a:t>
            </a:r>
            <a:r>
              <a:rPr lang="bg-BG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 и съдебни служители от ВАС и административните съдилища</a:t>
            </a:r>
            <a:r>
              <a:rPr lang="ru-RU" sz="800" kern="1200" cap="small" baseline="0" noProof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”, Договор № </a:t>
            </a:r>
            <a:r>
              <a:rPr lang="bg-BG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1</a:t>
            </a:r>
            <a:r>
              <a:rPr lang="en-US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3</a:t>
            </a:r>
            <a:r>
              <a:rPr lang="bg-BG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24</a:t>
            </a:r>
            <a:r>
              <a:rPr lang="bg-BG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bg-BG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en-US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10</a:t>
            </a:r>
            <a:r>
              <a:rPr lang="bg-BG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.0</a:t>
            </a:r>
            <a:r>
              <a:rPr lang="en-US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9</a:t>
            </a:r>
            <a:r>
              <a:rPr lang="bg-BG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.201</a:t>
            </a:r>
            <a:r>
              <a:rPr lang="en-US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3 </a:t>
            </a:r>
            <a:r>
              <a:rPr lang="ru-RU" sz="800" kern="1200" cap="small" baseline="0" noProof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г., </a:t>
            </a:r>
            <a:r>
              <a:rPr lang="bg-BG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финансиран от Оперативна програма „Административен капацитет”, </a:t>
            </a:r>
            <a:r>
              <a:rPr lang="bg-BG" sz="800" kern="1200" cap="small" baseline="0" dirty="0" err="1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съфинансирана</a:t>
            </a:r>
            <a:r>
              <a:rPr lang="bg-BG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 от Европейския съюз чрез Европейския социален фонд</a:t>
            </a:r>
            <a:endParaRPr lang="bg-BG" sz="800" kern="1200" cap="small" baseline="0" noProof="0" dirty="0" smtClean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4639500" y="5640775"/>
            <a:ext cx="2232248" cy="120630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21" name="Rectangle 20"/>
          <p:cNvSpPr/>
          <p:nvPr userDrawn="1"/>
        </p:nvSpPr>
        <p:spPr>
          <a:xfrm>
            <a:off x="6871748" y="5640774"/>
            <a:ext cx="2232248" cy="120630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bg-BG" sz="1100" cap="small" noProof="0" dirty="0" smtClean="0">
                <a:latin typeface="Cambria" pitchFamily="18" charset="0"/>
              </a:rPr>
              <a:t> </a:t>
            </a:r>
            <a:endParaRPr lang="bg-BG" sz="1100" cap="small" baseline="0" noProof="0" dirty="0" smtClean="0">
              <a:latin typeface="Cambria" pitchFamily="18" charset="0"/>
            </a:endParaRPr>
          </a:p>
          <a:p>
            <a:pPr algn="r"/>
            <a:endParaRPr lang="bg-BG" sz="1100" cap="small" baseline="0" noProof="0" dirty="0" smtClean="0">
              <a:latin typeface="Cambria" pitchFamily="18" charset="0"/>
            </a:endParaRPr>
          </a:p>
          <a:p>
            <a:pPr algn="r"/>
            <a:endParaRPr lang="bg-BG" sz="1100" cap="small" baseline="0" noProof="0" dirty="0" smtClean="0">
              <a:latin typeface="Cambria" pitchFamily="18" charset="0"/>
            </a:endParaRPr>
          </a:p>
          <a:p>
            <a:pPr algn="r"/>
            <a:endParaRPr lang="bg-BG" sz="1100" cap="small" baseline="0" noProof="0" dirty="0" smtClean="0">
              <a:latin typeface="Cambria" pitchFamily="18" charset="0"/>
            </a:endParaRPr>
          </a:p>
          <a:p>
            <a:pPr algn="r"/>
            <a:endParaRPr lang="bg-BG" sz="1100" cap="small" noProof="0" dirty="0">
              <a:latin typeface="Cambria" pitchFamily="18" charset="0"/>
            </a:endParaRPr>
          </a:p>
        </p:txBody>
      </p:sp>
      <p:pic>
        <p:nvPicPr>
          <p:cNvPr id="1036" name="Picture 12" descr="http://mezdra.bg/wp-content/uploads/2012/01/OPAK_logo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47864" y="116632"/>
            <a:ext cx="2483495" cy="1098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://www.carlsbergbulgaria.bg/SiteCollectionImages/logo%20ESF_BG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48366" y="125189"/>
            <a:ext cx="1557963" cy="1215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http://www.europe.bg/upload/docs/logo_EU_BG.JP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110" y="95077"/>
            <a:ext cx="1742578" cy="1173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4348521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B3DCFFB-41CF-4FC0-B90D-9AC378F02ABD}" type="datetimeFigureOut">
              <a:rPr lang="en-US"/>
              <a:pPr>
                <a:defRPr/>
              </a:pPr>
              <a:t>3/12/2014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4A06644-8D84-4F8D-B521-575F16DF92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024B59A-27E1-44A8-8257-87F1AA969E31}" type="datetimeFigureOut">
              <a:rPr lang="en-US"/>
              <a:pPr>
                <a:defRPr/>
              </a:pPr>
              <a:t>3/12/2014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F0606A4-AD5D-4F81-A89E-2AACBAA62E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AAE1FB8-5D4C-4E6C-83BD-589AAEC99D10}" type="datetimeFigureOut">
              <a:rPr lang="en-US"/>
              <a:pPr>
                <a:defRPr/>
              </a:pPr>
              <a:t>3/12/2014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DAE6D42-E650-4D69-835D-99B1BCDB6A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59231B4-7116-4A43-95A4-436F32441FC0}" type="datetimeFigureOut">
              <a:rPr lang="en-US"/>
              <a:pPr>
                <a:defRPr/>
              </a:pPr>
              <a:t>3/12/2014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C862C4C-B9E8-46BD-8924-D3820E49C5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BA0EC76-F3B2-43C8-9A61-ECAE1815B3CD}" type="datetimeFigureOut">
              <a:rPr lang="en-US"/>
              <a:pPr>
                <a:defRPr/>
              </a:pPr>
              <a:t>3/12/2014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A84983C-24E6-4B30-8501-F2CEA635F1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A0668A2-9732-4031-B377-E6231EDB4FE6}" type="datetimeFigureOut">
              <a:rPr lang="en-US"/>
              <a:pPr>
                <a:defRPr/>
              </a:pPr>
              <a:t>3/12/2014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8DB3BFF-9254-4D26-876B-754786AC77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CA80656-9B5D-4308-AC0D-DC56AD5D3677}" type="datetimeFigureOut">
              <a:rPr lang="en-US"/>
              <a:pPr>
                <a:defRPr/>
              </a:pPr>
              <a:t>3/12/2014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E595C3E-EBF7-453E-AB49-2F71248679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14CD8F4-8DF1-4B05-8F2F-27877DD2DAA4}" type="datetimeFigureOut">
              <a:rPr lang="en-US"/>
              <a:pPr>
                <a:defRPr/>
              </a:pPr>
              <a:t>3/12/2014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0AA06D3-FEDE-43B3-B496-584CC63BD9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DEAEA31-3149-400C-8C52-2614C96CE0E4}" type="datetimeFigureOut">
              <a:rPr lang="en-US"/>
              <a:pPr>
                <a:defRPr/>
              </a:pPr>
              <a:t>3/12/2014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5ED20DB-E606-4668-A7DB-FAB7C03CF2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DE4DEF2-1408-4C29-B91B-A907C7AD9789}" type="datetimeFigureOut">
              <a:rPr lang="en-US"/>
              <a:pPr>
                <a:defRPr/>
              </a:pPr>
              <a:t>3/12/2014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AD05D50-49D9-416D-89A2-D94CF69D50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A56B091-CFF3-4ED0-956A-8B95DEED3EA7}" type="datetimeFigureOut">
              <a:rPr lang="en-US"/>
              <a:pPr>
                <a:defRPr/>
              </a:pPr>
              <a:t>3/12/2014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375036C-BDCC-476D-8C52-05B1E62754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C530B830-1FE8-4B0D-9AE3-3460118D058E}" type="datetimeFigureOut">
              <a:rPr lang="bg-BG" smtClean="0">
                <a:solidFill>
                  <a:prstClr val="black"/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12.3.2014 г.</a:t>
            </a:fld>
            <a:endParaRPr lang="bg-BG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bg-BG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229DDEBF-A372-4EF0-B5C9-A86A8718F1D3}" type="slidenum">
              <a:rPr lang="bg-BG" smtClean="0">
                <a:solidFill>
                  <a:prstClr val="black"/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bg-BG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21110" y="1348448"/>
            <a:ext cx="5679673" cy="430065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bg-BG">
              <a:solidFill>
                <a:prstClr val="white"/>
              </a:solidFill>
            </a:endParaRPr>
          </a:p>
        </p:txBody>
      </p:sp>
      <p:sp>
        <p:nvSpPr>
          <p:cNvPr id="16" name="Rectangle 15"/>
          <p:cNvSpPr/>
          <p:nvPr userDrawn="1"/>
        </p:nvSpPr>
        <p:spPr>
          <a:xfrm>
            <a:off x="5700783" y="1336301"/>
            <a:ext cx="3426656" cy="4312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bg-BG">
              <a:solidFill>
                <a:prstClr val="white"/>
              </a:solidFill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21110" y="5650333"/>
            <a:ext cx="4618390" cy="119675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bg-BG" sz="800" cap="small" dirty="0" smtClean="0">
              <a:solidFill>
                <a:prstClr val="white"/>
              </a:solidFill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bg-BG" sz="800" cap="small" dirty="0" smtClean="0">
              <a:solidFill>
                <a:prstClr val="white"/>
              </a:solidFill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bg-BG" sz="800" cap="small" dirty="0" smtClean="0">
              <a:solidFill>
                <a:prstClr val="white"/>
              </a:solidFill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bg-BG" sz="800" cap="small" dirty="0" smtClean="0">
              <a:solidFill>
                <a:prstClr val="white"/>
              </a:solidFill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bg-BG" sz="800" cap="small" dirty="0" smtClean="0">
              <a:solidFill>
                <a:prstClr val="white"/>
              </a:solidFill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cap="small" dirty="0" smtClean="0">
                <a:solidFill>
                  <a:prstClr val="white"/>
                </a:solidFill>
              </a:rPr>
              <a:t>Този документ е създаден в рамките на проект „</a:t>
            </a:r>
            <a:r>
              <a:rPr lang="bg-BG" sz="800" cap="small" dirty="0" smtClean="0">
                <a:solidFill>
                  <a:prstClr val="white"/>
                </a:solidFill>
              </a:rPr>
              <a:t>Повишаване на компетентността на съдии, съдебни </a:t>
            </a:r>
            <a:r>
              <a:rPr lang="bg-BG" sz="800" cap="small" dirty="0" err="1" smtClean="0">
                <a:solidFill>
                  <a:prstClr val="white"/>
                </a:solidFill>
              </a:rPr>
              <a:t>помощници</a:t>
            </a:r>
            <a:r>
              <a:rPr lang="bg-BG" sz="800" cap="small" dirty="0" smtClean="0">
                <a:solidFill>
                  <a:prstClr val="white"/>
                </a:solidFill>
              </a:rPr>
              <a:t> и съдебни служители от ВАС и административните съдилища</a:t>
            </a:r>
            <a:r>
              <a:rPr lang="ru-RU" sz="800" cap="small" dirty="0" smtClean="0">
                <a:solidFill>
                  <a:prstClr val="white"/>
                </a:solidFill>
              </a:rPr>
              <a:t>”, Договор № </a:t>
            </a:r>
            <a:r>
              <a:rPr lang="bg-BG" sz="800" cap="small" dirty="0" smtClean="0">
                <a:solidFill>
                  <a:prstClr val="white"/>
                </a:solidFill>
              </a:rPr>
              <a:t>1</a:t>
            </a:r>
            <a:r>
              <a:rPr lang="en-US" sz="800" cap="small" dirty="0" smtClean="0">
                <a:solidFill>
                  <a:prstClr val="white"/>
                </a:solidFill>
              </a:rPr>
              <a:t>3</a:t>
            </a:r>
            <a:r>
              <a:rPr lang="bg-BG" sz="800" cap="small" dirty="0" smtClean="0">
                <a:solidFill>
                  <a:prstClr val="white"/>
                </a:solidFill>
              </a:rPr>
              <a:t>-</a:t>
            </a:r>
            <a:r>
              <a:rPr lang="en-US" sz="800" cap="small" dirty="0" smtClean="0">
                <a:solidFill>
                  <a:prstClr val="white"/>
                </a:solidFill>
              </a:rPr>
              <a:t>24</a:t>
            </a:r>
            <a:r>
              <a:rPr lang="bg-BG" sz="800" cap="small" dirty="0" smtClean="0">
                <a:solidFill>
                  <a:prstClr val="white"/>
                </a:solidFill>
              </a:rPr>
              <a:t>-</a:t>
            </a:r>
            <a:r>
              <a:rPr lang="en-US" sz="800" cap="small" dirty="0" smtClean="0">
                <a:solidFill>
                  <a:prstClr val="white"/>
                </a:solidFill>
              </a:rPr>
              <a:t>2</a:t>
            </a:r>
            <a:r>
              <a:rPr lang="bg-BG" sz="800" cap="small" dirty="0" smtClean="0">
                <a:solidFill>
                  <a:prstClr val="white"/>
                </a:solidFill>
              </a:rPr>
              <a:t>/</a:t>
            </a:r>
            <a:r>
              <a:rPr lang="en-US" sz="800" cap="small" dirty="0" smtClean="0">
                <a:solidFill>
                  <a:prstClr val="white"/>
                </a:solidFill>
              </a:rPr>
              <a:t>10</a:t>
            </a:r>
            <a:r>
              <a:rPr lang="bg-BG" sz="800" cap="small" dirty="0" smtClean="0">
                <a:solidFill>
                  <a:prstClr val="white"/>
                </a:solidFill>
              </a:rPr>
              <a:t>.0</a:t>
            </a:r>
            <a:r>
              <a:rPr lang="en-US" sz="800" cap="small" dirty="0" smtClean="0">
                <a:solidFill>
                  <a:prstClr val="white"/>
                </a:solidFill>
              </a:rPr>
              <a:t>9</a:t>
            </a:r>
            <a:r>
              <a:rPr lang="bg-BG" sz="800" cap="small" dirty="0" smtClean="0">
                <a:solidFill>
                  <a:prstClr val="white"/>
                </a:solidFill>
              </a:rPr>
              <a:t>.201</a:t>
            </a:r>
            <a:r>
              <a:rPr lang="en-US" sz="800" cap="small" dirty="0" smtClean="0">
                <a:solidFill>
                  <a:prstClr val="white"/>
                </a:solidFill>
              </a:rPr>
              <a:t>3 </a:t>
            </a:r>
            <a:r>
              <a:rPr lang="ru-RU" sz="800" cap="small" dirty="0" smtClean="0">
                <a:solidFill>
                  <a:prstClr val="white"/>
                </a:solidFill>
              </a:rPr>
              <a:t>г., </a:t>
            </a:r>
            <a:r>
              <a:rPr lang="bg-BG" sz="800" cap="small" dirty="0" smtClean="0">
                <a:solidFill>
                  <a:prstClr val="white"/>
                </a:solidFill>
              </a:rPr>
              <a:t>финансиран от Оперативна програма „Административен капацитет”, </a:t>
            </a:r>
            <a:r>
              <a:rPr lang="bg-BG" sz="800" cap="small" dirty="0" err="1" smtClean="0">
                <a:solidFill>
                  <a:prstClr val="white"/>
                </a:solidFill>
              </a:rPr>
              <a:t>съфинансирана</a:t>
            </a:r>
            <a:r>
              <a:rPr lang="bg-BG" sz="800" cap="small" dirty="0" smtClean="0">
                <a:solidFill>
                  <a:prstClr val="white"/>
                </a:solidFill>
              </a:rPr>
              <a:t> от Европейския съюз чрез Европейския социален фонд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4639500" y="5640775"/>
            <a:ext cx="2232248" cy="120630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bg-BG">
              <a:solidFill>
                <a:prstClr val="white"/>
              </a:solidFill>
            </a:endParaRPr>
          </a:p>
        </p:txBody>
      </p:sp>
      <p:sp>
        <p:nvSpPr>
          <p:cNvPr id="21" name="Rectangle 20"/>
          <p:cNvSpPr/>
          <p:nvPr userDrawn="1"/>
        </p:nvSpPr>
        <p:spPr>
          <a:xfrm>
            <a:off x="6871748" y="5640774"/>
            <a:ext cx="2232248" cy="120630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</a:pPr>
            <a:r>
              <a:rPr lang="bg-BG" sz="1100" cap="small" dirty="0" smtClean="0">
                <a:solidFill>
                  <a:prstClr val="white"/>
                </a:solidFill>
                <a:latin typeface="Cambria" pitchFamily="18" charset="0"/>
              </a:rPr>
              <a:t> 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</a:pPr>
            <a:endParaRPr lang="bg-BG" sz="1100" cap="small" dirty="0" smtClean="0">
              <a:solidFill>
                <a:prstClr val="white"/>
              </a:solidFill>
              <a:latin typeface="Cambria" pitchFamily="18" charset="0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</a:pPr>
            <a:endParaRPr lang="bg-BG" sz="1100" cap="small" dirty="0" smtClean="0">
              <a:solidFill>
                <a:prstClr val="white"/>
              </a:solidFill>
              <a:latin typeface="Cambria" pitchFamily="18" charset="0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</a:pPr>
            <a:endParaRPr lang="bg-BG" sz="1100" cap="small" dirty="0" smtClean="0">
              <a:solidFill>
                <a:prstClr val="white"/>
              </a:solidFill>
              <a:latin typeface="Cambria" pitchFamily="18" charset="0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</a:pPr>
            <a:endParaRPr lang="bg-BG" sz="1100" cap="small" dirty="0">
              <a:solidFill>
                <a:prstClr val="white"/>
              </a:solidFill>
              <a:latin typeface="Cambria" pitchFamily="18" charset="0"/>
            </a:endParaRPr>
          </a:p>
        </p:txBody>
      </p:sp>
      <p:pic>
        <p:nvPicPr>
          <p:cNvPr id="1036" name="Picture 12" descr="http://mezdra.bg/wp-content/uploads/2012/01/OPAK_logo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47864" y="116632"/>
            <a:ext cx="2483495" cy="1098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://www.carlsbergbulgaria.bg/SiteCollectionImages/logo%20ESF_BG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48366" y="125189"/>
            <a:ext cx="1557963" cy="1215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http://www.europe.bg/upload/docs/logo_EU_BG.JP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110" y="95077"/>
            <a:ext cx="1742578" cy="1173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4783290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2" descr="http://mezdra.bg/wp-content/uploads/2012/01/OPAK_logo.jpg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51920" y="95078"/>
            <a:ext cx="1457248" cy="644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4" descr="http://www.carlsbergbulgaria.bg/SiteCollectionImages/logo%20ESF_BG.jpg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84368" y="125189"/>
            <a:ext cx="914171" cy="713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 userDrawn="1"/>
        </p:nvSpPr>
        <p:spPr>
          <a:xfrm>
            <a:off x="35496" y="6381328"/>
            <a:ext cx="735896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i="1" kern="1200" cap="small" baseline="0" noProof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Този документ е създаден в рамките на проект „</a:t>
            </a:r>
            <a:r>
              <a:rPr lang="bg-BG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Повишаване на компетентността на съдии, съдебни </a:t>
            </a:r>
            <a:r>
              <a:rPr lang="bg-BG" sz="800" i="1" kern="1200" cap="small" baseline="0" dirty="0" err="1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помощници</a:t>
            </a:r>
            <a:r>
              <a:rPr lang="bg-BG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 и съдебни служители от ВАС и административните съдилища</a:t>
            </a:r>
            <a:r>
              <a:rPr lang="ru-RU" sz="800" i="1" kern="1200" cap="small" baseline="0" noProof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”, Договор № </a:t>
            </a:r>
            <a:r>
              <a:rPr lang="bg-BG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1</a:t>
            </a:r>
            <a:r>
              <a:rPr lang="en-US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3</a:t>
            </a:r>
            <a:r>
              <a:rPr lang="bg-BG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24</a:t>
            </a:r>
            <a:r>
              <a:rPr lang="bg-BG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bg-BG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en-US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10</a:t>
            </a:r>
            <a:r>
              <a:rPr lang="bg-BG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.0</a:t>
            </a:r>
            <a:r>
              <a:rPr lang="en-US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9</a:t>
            </a:r>
            <a:r>
              <a:rPr lang="bg-BG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.201</a:t>
            </a:r>
            <a:r>
              <a:rPr lang="en-US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3 </a:t>
            </a:r>
            <a:r>
              <a:rPr lang="ru-RU" sz="800" i="1" kern="1200" cap="small" baseline="0" noProof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г., </a:t>
            </a:r>
            <a:r>
              <a:rPr lang="bg-BG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финансиран от Оперативна програма „Административен капацитет”, </a:t>
            </a:r>
            <a:r>
              <a:rPr lang="bg-BG" sz="800" i="1" kern="1200" cap="small" baseline="0" dirty="0" err="1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съфинансирана</a:t>
            </a:r>
            <a:r>
              <a:rPr lang="bg-BG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 от Европейския съюз чрез Европейския социален фонд</a:t>
            </a:r>
            <a:endParaRPr lang="bg-BG" sz="800" i="1" kern="1200" cap="small" baseline="0" noProof="0" dirty="0" smtClean="0">
              <a:solidFill>
                <a:schemeClr val="accent1">
                  <a:lumMod val="50000"/>
                </a:schemeClr>
              </a:solidFill>
              <a:effectLst/>
              <a:latin typeface="+mn-lt"/>
              <a:ea typeface="+mn-ea"/>
              <a:cs typeface="+mn-cs"/>
            </a:endParaRP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21110" y="6237312"/>
            <a:ext cx="9051138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35496" y="6309320"/>
            <a:ext cx="9051138" cy="0"/>
          </a:xfrm>
          <a:prstGeom prst="line">
            <a:avLst/>
          </a:prstGeom>
          <a:ln>
            <a:solidFill>
              <a:srgbClr val="F6E508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7452320" y="6165304"/>
            <a:ext cx="0" cy="590537"/>
          </a:xfrm>
          <a:prstGeom prst="line">
            <a:avLst/>
          </a:prstGeom>
          <a:ln w="19050"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>
            <a:off x="7394465" y="6021288"/>
            <a:ext cx="0" cy="669082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6" descr="http://www.europe.bg/upload/docs/logo_EU_BG.JPG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110" y="95078"/>
            <a:ext cx="1022498" cy="688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2" descr="http://mezdra.bg/wp-content/uploads/2012/01/OPAK_logo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51920" y="95078"/>
            <a:ext cx="1457248" cy="644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4" descr="http://www.carlsbergbulgaria.bg/SiteCollectionImages/logo%20ESF_BG.jp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84368" y="125189"/>
            <a:ext cx="914171" cy="713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/>
          <p:cNvSpPr/>
          <p:nvPr userDrawn="1"/>
        </p:nvSpPr>
        <p:spPr>
          <a:xfrm>
            <a:off x="35496" y="6381328"/>
            <a:ext cx="735896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" i="1" cap="small" dirty="0" smtClean="0">
                <a:solidFill>
                  <a:srgbClr val="4F81BD">
                    <a:lumMod val="50000"/>
                  </a:srgbClr>
                </a:solidFill>
                <a:latin typeface="Calibri"/>
                <a:cs typeface="+mn-cs"/>
              </a:rPr>
              <a:t>Този документ е създаден в рамките на проект „</a:t>
            </a:r>
            <a:r>
              <a:rPr lang="bg-BG" sz="800" i="1" cap="small" dirty="0" smtClean="0">
                <a:solidFill>
                  <a:srgbClr val="4F81BD">
                    <a:lumMod val="50000"/>
                  </a:srgbClr>
                </a:solidFill>
                <a:latin typeface="Calibri"/>
                <a:cs typeface="+mn-cs"/>
              </a:rPr>
              <a:t>Повишаване на компетентността на съдии, съдебни </a:t>
            </a:r>
            <a:r>
              <a:rPr lang="bg-BG" sz="800" i="1" cap="small" dirty="0" err="1" smtClean="0">
                <a:solidFill>
                  <a:srgbClr val="4F81BD">
                    <a:lumMod val="50000"/>
                  </a:srgbClr>
                </a:solidFill>
                <a:latin typeface="Calibri"/>
                <a:cs typeface="+mn-cs"/>
              </a:rPr>
              <a:t>помощници</a:t>
            </a:r>
            <a:r>
              <a:rPr lang="bg-BG" sz="800" i="1" cap="small" dirty="0" smtClean="0">
                <a:solidFill>
                  <a:srgbClr val="4F81BD">
                    <a:lumMod val="50000"/>
                  </a:srgbClr>
                </a:solidFill>
                <a:latin typeface="Calibri"/>
                <a:cs typeface="+mn-cs"/>
              </a:rPr>
              <a:t> и съдебни служители от ВАС и административните съдилища</a:t>
            </a:r>
            <a:r>
              <a:rPr lang="ru-RU" sz="800" i="1" cap="small" dirty="0" smtClean="0">
                <a:solidFill>
                  <a:srgbClr val="4F81BD">
                    <a:lumMod val="50000"/>
                  </a:srgbClr>
                </a:solidFill>
                <a:latin typeface="Calibri"/>
                <a:cs typeface="+mn-cs"/>
              </a:rPr>
              <a:t>”, Договор № </a:t>
            </a:r>
            <a:r>
              <a:rPr lang="bg-BG" sz="800" i="1" cap="small" dirty="0" smtClean="0">
                <a:solidFill>
                  <a:srgbClr val="4F81BD">
                    <a:lumMod val="50000"/>
                  </a:srgbClr>
                </a:solidFill>
                <a:latin typeface="Calibri"/>
                <a:cs typeface="+mn-cs"/>
              </a:rPr>
              <a:t>1</a:t>
            </a:r>
            <a:r>
              <a:rPr lang="en-US" sz="800" i="1" cap="small" dirty="0" smtClean="0">
                <a:solidFill>
                  <a:srgbClr val="4F81BD">
                    <a:lumMod val="50000"/>
                  </a:srgbClr>
                </a:solidFill>
                <a:latin typeface="Calibri"/>
                <a:cs typeface="+mn-cs"/>
              </a:rPr>
              <a:t>3</a:t>
            </a:r>
            <a:r>
              <a:rPr lang="bg-BG" sz="800" i="1" cap="small" dirty="0" smtClean="0">
                <a:solidFill>
                  <a:srgbClr val="4F81BD">
                    <a:lumMod val="50000"/>
                  </a:srgbClr>
                </a:solidFill>
                <a:latin typeface="Calibri"/>
                <a:cs typeface="+mn-cs"/>
              </a:rPr>
              <a:t>-</a:t>
            </a:r>
            <a:r>
              <a:rPr lang="en-US" sz="800" i="1" cap="small" dirty="0" smtClean="0">
                <a:solidFill>
                  <a:srgbClr val="4F81BD">
                    <a:lumMod val="50000"/>
                  </a:srgbClr>
                </a:solidFill>
                <a:latin typeface="Calibri"/>
                <a:cs typeface="+mn-cs"/>
              </a:rPr>
              <a:t>24</a:t>
            </a:r>
            <a:r>
              <a:rPr lang="bg-BG" sz="800" i="1" cap="small" dirty="0" smtClean="0">
                <a:solidFill>
                  <a:srgbClr val="4F81BD">
                    <a:lumMod val="50000"/>
                  </a:srgbClr>
                </a:solidFill>
                <a:latin typeface="Calibri"/>
                <a:cs typeface="+mn-cs"/>
              </a:rPr>
              <a:t>-</a:t>
            </a:r>
            <a:r>
              <a:rPr lang="en-US" sz="800" i="1" cap="small" dirty="0" smtClean="0">
                <a:solidFill>
                  <a:srgbClr val="4F81BD">
                    <a:lumMod val="50000"/>
                  </a:srgbClr>
                </a:solidFill>
                <a:latin typeface="Calibri"/>
                <a:cs typeface="+mn-cs"/>
              </a:rPr>
              <a:t>2</a:t>
            </a:r>
            <a:r>
              <a:rPr lang="bg-BG" sz="800" i="1" cap="small" dirty="0" smtClean="0">
                <a:solidFill>
                  <a:srgbClr val="4F81BD">
                    <a:lumMod val="50000"/>
                  </a:srgbClr>
                </a:solidFill>
                <a:latin typeface="Calibri"/>
                <a:cs typeface="+mn-cs"/>
              </a:rPr>
              <a:t>/</a:t>
            </a:r>
            <a:r>
              <a:rPr lang="en-US" sz="800" i="1" cap="small" dirty="0" smtClean="0">
                <a:solidFill>
                  <a:srgbClr val="4F81BD">
                    <a:lumMod val="50000"/>
                  </a:srgbClr>
                </a:solidFill>
                <a:latin typeface="Calibri"/>
                <a:cs typeface="+mn-cs"/>
              </a:rPr>
              <a:t>10</a:t>
            </a:r>
            <a:r>
              <a:rPr lang="bg-BG" sz="800" i="1" cap="small" dirty="0" smtClean="0">
                <a:solidFill>
                  <a:srgbClr val="4F81BD">
                    <a:lumMod val="50000"/>
                  </a:srgbClr>
                </a:solidFill>
                <a:latin typeface="Calibri"/>
                <a:cs typeface="+mn-cs"/>
              </a:rPr>
              <a:t>.0</a:t>
            </a:r>
            <a:r>
              <a:rPr lang="en-US" sz="800" i="1" cap="small" dirty="0" smtClean="0">
                <a:solidFill>
                  <a:srgbClr val="4F81BD">
                    <a:lumMod val="50000"/>
                  </a:srgbClr>
                </a:solidFill>
                <a:latin typeface="Calibri"/>
                <a:cs typeface="+mn-cs"/>
              </a:rPr>
              <a:t>9</a:t>
            </a:r>
            <a:r>
              <a:rPr lang="bg-BG" sz="800" i="1" cap="small" dirty="0" smtClean="0">
                <a:solidFill>
                  <a:srgbClr val="4F81BD">
                    <a:lumMod val="50000"/>
                  </a:srgbClr>
                </a:solidFill>
                <a:latin typeface="Calibri"/>
                <a:cs typeface="+mn-cs"/>
              </a:rPr>
              <a:t>.201</a:t>
            </a:r>
            <a:r>
              <a:rPr lang="en-US" sz="800" i="1" cap="small" dirty="0" smtClean="0">
                <a:solidFill>
                  <a:srgbClr val="4F81BD">
                    <a:lumMod val="50000"/>
                  </a:srgbClr>
                </a:solidFill>
                <a:latin typeface="Calibri"/>
                <a:cs typeface="+mn-cs"/>
              </a:rPr>
              <a:t>3 </a:t>
            </a:r>
            <a:r>
              <a:rPr lang="ru-RU" sz="800" i="1" cap="small" dirty="0" smtClean="0">
                <a:solidFill>
                  <a:srgbClr val="4F81BD">
                    <a:lumMod val="50000"/>
                  </a:srgbClr>
                </a:solidFill>
                <a:latin typeface="Calibri"/>
                <a:cs typeface="+mn-cs"/>
              </a:rPr>
              <a:t>г., </a:t>
            </a:r>
            <a:r>
              <a:rPr lang="bg-BG" sz="800" i="1" cap="small" dirty="0" smtClean="0">
                <a:solidFill>
                  <a:srgbClr val="4F81BD">
                    <a:lumMod val="50000"/>
                  </a:srgbClr>
                </a:solidFill>
                <a:latin typeface="Calibri"/>
                <a:cs typeface="+mn-cs"/>
              </a:rPr>
              <a:t>финансиран от Оперативна програма „Административен капацитет”, </a:t>
            </a:r>
            <a:r>
              <a:rPr lang="bg-BG" sz="800" i="1" cap="small" dirty="0" err="1" smtClean="0">
                <a:solidFill>
                  <a:srgbClr val="4F81BD">
                    <a:lumMod val="50000"/>
                  </a:srgbClr>
                </a:solidFill>
                <a:latin typeface="Calibri"/>
                <a:cs typeface="+mn-cs"/>
              </a:rPr>
              <a:t>съфинансирана</a:t>
            </a:r>
            <a:r>
              <a:rPr lang="bg-BG" sz="800" i="1" cap="small" dirty="0" smtClean="0">
                <a:solidFill>
                  <a:srgbClr val="4F81BD">
                    <a:lumMod val="50000"/>
                  </a:srgbClr>
                </a:solidFill>
                <a:latin typeface="Calibri"/>
                <a:cs typeface="+mn-cs"/>
              </a:rPr>
              <a:t> от Европейския съюз чрез Европейския социален фонд</a:t>
            </a:r>
          </a:p>
        </p:txBody>
      </p:sp>
      <p:cxnSp>
        <p:nvCxnSpPr>
          <p:cNvPr id="20" name="Straight Connector 19"/>
          <p:cNvCxnSpPr/>
          <p:nvPr userDrawn="1"/>
        </p:nvCxnSpPr>
        <p:spPr>
          <a:xfrm>
            <a:off x="21110" y="6237312"/>
            <a:ext cx="9051138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 userDrawn="1"/>
        </p:nvCxnSpPr>
        <p:spPr>
          <a:xfrm>
            <a:off x="35496" y="6309320"/>
            <a:ext cx="9051138" cy="0"/>
          </a:xfrm>
          <a:prstGeom prst="line">
            <a:avLst/>
          </a:prstGeom>
          <a:ln>
            <a:solidFill>
              <a:srgbClr val="F6E508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 userDrawn="1"/>
        </p:nvCxnSpPr>
        <p:spPr>
          <a:xfrm>
            <a:off x="7452320" y="6165304"/>
            <a:ext cx="0" cy="590537"/>
          </a:xfrm>
          <a:prstGeom prst="line">
            <a:avLst/>
          </a:prstGeom>
          <a:ln w="19050"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 userDrawn="1"/>
        </p:nvCxnSpPr>
        <p:spPr>
          <a:xfrm>
            <a:off x="7394465" y="6021288"/>
            <a:ext cx="0" cy="669082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16" descr="http://www.europe.bg/upload/docs/logo_EU_BG.JP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110" y="95078"/>
            <a:ext cx="1022498" cy="688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37369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.v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4.bin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ctrTitle" idx="4294967295"/>
          </p:nvPr>
        </p:nvSpPr>
        <p:spPr bwMode="auto">
          <a:xfrm>
            <a:off x="5724128" y="1340768"/>
            <a:ext cx="3419872" cy="424847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ea typeface="+mn-ea"/>
                <a:cs typeface="Arial" charset="0"/>
              </a:rPr>
              <a:t/>
            </a:r>
            <a:br>
              <a:rPr lang="en-US" sz="20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ea typeface="+mn-ea"/>
                <a:cs typeface="Arial" charset="0"/>
              </a:rPr>
            </a:br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ea typeface="+mn-ea"/>
                <a:cs typeface="Arial" charset="0"/>
              </a:rPr>
              <a:t/>
            </a:r>
            <a:br>
              <a:rPr lang="en-US" sz="20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ea typeface="+mn-ea"/>
                <a:cs typeface="Arial" charset="0"/>
              </a:rPr>
            </a:br>
            <a:r>
              <a:rPr lang="bg-BG" sz="20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ea typeface="+mn-ea"/>
                <a:cs typeface="Arial" charset="0"/>
              </a:rPr>
              <a:t>ПРОЦЕДУРА </a:t>
            </a:r>
            <a:r>
              <a:rPr lang="bg-BG" sz="20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ea typeface="+mn-ea"/>
                <a:cs typeface="Arial" charset="0"/>
              </a:rPr>
              <a:t/>
            </a:r>
            <a:br>
              <a:rPr lang="bg-BG" sz="20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ea typeface="+mn-ea"/>
                <a:cs typeface="Arial" charset="0"/>
              </a:rPr>
            </a:br>
            <a:r>
              <a:rPr lang="bg-BG" sz="20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ea typeface="+mn-ea"/>
                <a:cs typeface="Arial" charset="0"/>
              </a:rPr>
              <a:t>за </a:t>
            </a:r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ea typeface="+mn-ea"/>
                <a:cs typeface="Arial" charset="0"/>
              </a:rPr>
              <a:t/>
            </a:r>
            <a:br>
              <a:rPr lang="en-US" sz="20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ea typeface="+mn-ea"/>
                <a:cs typeface="Arial" charset="0"/>
              </a:rPr>
            </a:br>
            <a:r>
              <a:rPr lang="bg-BG" sz="20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ea typeface="+mn-ea"/>
                <a:cs typeface="Arial" charset="0"/>
              </a:rPr>
              <a:t>планиране</a:t>
            </a:r>
            <a:r>
              <a:rPr lang="bg-BG" sz="20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ea typeface="+mn-ea"/>
                <a:cs typeface="Arial" charset="0"/>
              </a:rPr>
              <a:t>, </a:t>
            </a:r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ea typeface="+mn-ea"/>
                <a:cs typeface="Arial" charset="0"/>
              </a:rPr>
              <a:t/>
            </a:r>
            <a:br>
              <a:rPr lang="en-US" sz="20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ea typeface="+mn-ea"/>
                <a:cs typeface="Arial" charset="0"/>
              </a:rPr>
            </a:br>
            <a:r>
              <a:rPr lang="bg-BG" sz="20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ea typeface="+mn-ea"/>
                <a:cs typeface="Arial" charset="0"/>
              </a:rPr>
              <a:t>мониторинг </a:t>
            </a:r>
            <a:r>
              <a:rPr lang="bg-BG" sz="20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ea typeface="+mn-ea"/>
                <a:cs typeface="Arial" charset="0"/>
              </a:rPr>
              <a:t>и </a:t>
            </a:r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ea typeface="+mn-ea"/>
                <a:cs typeface="Arial" charset="0"/>
              </a:rPr>
              <a:t/>
            </a:r>
            <a:br>
              <a:rPr lang="en-US" sz="20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ea typeface="+mn-ea"/>
                <a:cs typeface="Arial" charset="0"/>
              </a:rPr>
            </a:br>
            <a:r>
              <a:rPr lang="bg-BG" sz="20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ea typeface="+mn-ea"/>
                <a:cs typeface="Arial" charset="0"/>
              </a:rPr>
              <a:t>отчитане </a:t>
            </a:r>
            <a:r>
              <a:rPr lang="bg-BG" sz="20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ea typeface="+mn-ea"/>
                <a:cs typeface="Arial" charset="0"/>
              </a:rPr>
              <a:t>на </a:t>
            </a:r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ea typeface="+mn-ea"/>
                <a:cs typeface="Arial" charset="0"/>
              </a:rPr>
              <a:t/>
            </a:r>
            <a:br>
              <a:rPr lang="en-US" sz="20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ea typeface="+mn-ea"/>
                <a:cs typeface="Arial" charset="0"/>
              </a:rPr>
            </a:br>
            <a:r>
              <a:rPr lang="bg-BG" sz="20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ea typeface="+mn-ea"/>
                <a:cs typeface="Arial" charset="0"/>
              </a:rPr>
              <a:t>дейности </a:t>
            </a:r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ea typeface="+mn-ea"/>
                <a:cs typeface="Arial" charset="0"/>
              </a:rPr>
              <a:t/>
            </a:r>
            <a:br>
              <a:rPr lang="en-US" sz="20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ea typeface="+mn-ea"/>
                <a:cs typeface="Arial" charset="0"/>
              </a:rPr>
            </a:br>
            <a:r>
              <a:rPr lang="en-US" sz="3200" b="1" i="1" dirty="0" smtClean="0"/>
              <a:t/>
            </a:r>
            <a:br>
              <a:rPr lang="en-US" sz="3200" b="1" i="1" dirty="0" smtClean="0"/>
            </a:br>
            <a:endParaRPr lang="en-US" sz="3200" b="1" i="1" dirty="0" smtClean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0" y="1371600"/>
            <a:ext cx="5638800" cy="4191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99"/>
                </a:solidFill>
                <a:effectLst/>
                <a:uLnTx/>
                <a:uFillTx/>
                <a:latin typeface="Cambria" pitchFamily="18" charset="0"/>
                <a:ea typeface="+mj-ea"/>
                <a:cs typeface="+mj-cs"/>
              </a:rPr>
              <a:t/>
            </a:r>
            <a:br>
              <a:rPr kumimoji="0" lang="bg-BG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99"/>
                </a:solidFill>
                <a:effectLst/>
                <a:uLnTx/>
                <a:uFillTx/>
                <a:latin typeface="Cambria" pitchFamily="18" charset="0"/>
                <a:ea typeface="+mj-ea"/>
                <a:cs typeface="+mj-cs"/>
              </a:rPr>
            </a:br>
            <a:r>
              <a:rPr kumimoji="0" lang="bg-BG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99"/>
                </a:solidFill>
                <a:effectLst/>
                <a:uLnTx/>
                <a:uFillTx/>
                <a:latin typeface="Cambria" pitchFamily="18" charset="0"/>
                <a:ea typeface="+mj-ea"/>
                <a:cs typeface="+mj-cs"/>
              </a:rPr>
              <a:t/>
            </a:r>
            <a:br>
              <a:rPr kumimoji="0" lang="bg-BG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99"/>
                </a:solidFill>
                <a:effectLst/>
                <a:uLnTx/>
                <a:uFillTx/>
                <a:latin typeface="Cambria" pitchFamily="18" charset="0"/>
                <a:ea typeface="+mj-ea"/>
                <a:cs typeface="+mj-cs"/>
              </a:rPr>
            </a:br>
            <a:r>
              <a:rPr kumimoji="0" lang="bg-BG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99"/>
                </a:solidFill>
                <a:effectLst/>
                <a:uLnTx/>
                <a:uFillTx/>
                <a:latin typeface="Cambria" pitchFamily="18" charset="0"/>
                <a:ea typeface="+mj-ea"/>
                <a:cs typeface="+mj-cs"/>
              </a:rPr>
              <a:t>ОБУЧЕНИЕ НА ТЕМА</a:t>
            </a:r>
            <a:br>
              <a:rPr kumimoji="0" lang="bg-BG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99"/>
                </a:solidFill>
                <a:effectLst/>
                <a:uLnTx/>
                <a:uFillTx/>
                <a:latin typeface="Cambria" pitchFamily="18" charset="0"/>
                <a:ea typeface="+mj-ea"/>
                <a:cs typeface="+mj-cs"/>
              </a:rPr>
            </a:b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99"/>
                </a:solidFill>
                <a:effectLst/>
                <a:uLnTx/>
                <a:uFillTx/>
                <a:latin typeface="Cambria" pitchFamily="18" charset="0"/>
                <a:ea typeface="+mj-ea"/>
                <a:cs typeface="+mj-cs"/>
              </a:rPr>
              <a:t/>
            </a:r>
            <a:b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99"/>
                </a:solidFill>
                <a:effectLst/>
                <a:uLnTx/>
                <a:uFillTx/>
                <a:latin typeface="Cambria" pitchFamily="18" charset="0"/>
                <a:ea typeface="+mj-ea"/>
                <a:cs typeface="+mj-cs"/>
              </a:rPr>
            </a:br>
            <a:r>
              <a:rPr kumimoji="0" lang="bg-BG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99"/>
                </a:solidFill>
                <a:effectLst/>
                <a:uLnTx/>
                <a:uFillTx/>
                <a:latin typeface="Cambria" pitchFamily="18" charset="0"/>
                <a:ea typeface="+mn-ea"/>
                <a:cs typeface="Arial" charset="0"/>
              </a:rPr>
              <a:t>„Вътрешен контрол - приложимо законодателство. Елементи на СФУК и практическо приложение; отговорности, свързани с въвеждането на СФУК. Специфика на дейността на съдилищата.“</a:t>
            </a:r>
            <a:endParaRPr kumimoji="0" lang="bg-BG" sz="2000" b="1" i="0" u="none" strike="noStrike" kern="1200" cap="none" spc="0" normalizeH="0" baseline="0" noProof="0" dirty="0">
              <a:ln>
                <a:noFill/>
              </a:ln>
              <a:solidFill>
                <a:srgbClr val="FFFF99"/>
              </a:solidFill>
              <a:effectLst/>
              <a:uLnTx/>
              <a:uFillTx/>
              <a:latin typeface="Cambria" pitchFamily="18" charset="0"/>
              <a:ea typeface="+mn-ea"/>
              <a:cs typeface="Arial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4632325" y="5661025"/>
            <a:ext cx="2187575" cy="1163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r>
              <a:rPr lang="bg-BG" sz="1200" b="1" dirty="0">
                <a:solidFill>
                  <a:srgbClr val="FFFF99"/>
                </a:solidFill>
                <a:latin typeface="Cambria" pitchFamily="18" charset="0"/>
              </a:rPr>
              <a:t>ЛЕКТОР</a:t>
            </a:r>
          </a:p>
          <a:p>
            <a:pPr algn="r"/>
            <a:endParaRPr lang="ru-RU" sz="1200" b="1" dirty="0">
              <a:solidFill>
                <a:srgbClr val="FFFF99"/>
              </a:solidFill>
              <a:latin typeface="Cambria" pitchFamily="18" charset="0"/>
            </a:endParaRPr>
          </a:p>
          <a:p>
            <a:pPr algn="r"/>
            <a:r>
              <a:rPr lang="bg-BG" sz="1200" b="1" dirty="0" smtClean="0">
                <a:solidFill>
                  <a:srgbClr val="FFFF99"/>
                </a:solidFill>
                <a:latin typeface="Cambria" pitchFamily="18" charset="0"/>
              </a:rPr>
              <a:t>Ася Бъчварова</a:t>
            </a:r>
            <a:endParaRPr lang="bg-BG" sz="1200" b="1" dirty="0">
              <a:solidFill>
                <a:srgbClr val="FFFF99"/>
              </a:solidFill>
              <a:latin typeface="Cambria" pitchFamily="18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6864350" y="5668963"/>
            <a:ext cx="2187575" cy="1163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r>
              <a:rPr lang="bg-BG" sz="1200" b="1" dirty="0" smtClean="0">
                <a:solidFill>
                  <a:srgbClr val="FFFF99"/>
                </a:solidFill>
                <a:latin typeface="Cambria" pitchFamily="18" charset="0"/>
              </a:rPr>
              <a:t>13 </a:t>
            </a:r>
            <a:r>
              <a:rPr lang="bg-BG" sz="1200" b="1" dirty="0">
                <a:solidFill>
                  <a:srgbClr val="FFFF99"/>
                </a:solidFill>
                <a:latin typeface="Cambria" pitchFamily="18" charset="0"/>
              </a:rPr>
              <a:t>- </a:t>
            </a:r>
            <a:r>
              <a:rPr lang="bg-BG" sz="1200" b="1" dirty="0" smtClean="0">
                <a:solidFill>
                  <a:srgbClr val="FFFF99"/>
                </a:solidFill>
                <a:latin typeface="Cambria" pitchFamily="18" charset="0"/>
              </a:rPr>
              <a:t>15 </a:t>
            </a:r>
            <a:r>
              <a:rPr lang="bg-BG" sz="1200" b="1" dirty="0">
                <a:solidFill>
                  <a:srgbClr val="FFFF99"/>
                </a:solidFill>
                <a:latin typeface="Cambria" pitchFamily="18" charset="0"/>
              </a:rPr>
              <a:t>март 2014 г.</a:t>
            </a:r>
          </a:p>
          <a:p>
            <a:pPr algn="r"/>
            <a:endParaRPr lang="ru-RU" sz="1200" b="1" dirty="0">
              <a:solidFill>
                <a:srgbClr val="FFFF99"/>
              </a:solidFill>
              <a:latin typeface="Cambria" pitchFamily="18" charset="0"/>
            </a:endParaRPr>
          </a:p>
          <a:p>
            <a:pPr algn="r"/>
            <a:r>
              <a:rPr lang="bg-BG" sz="1200" b="1" dirty="0">
                <a:solidFill>
                  <a:srgbClr val="FFFF99"/>
                </a:solidFill>
                <a:latin typeface="Cambria" pitchFamily="18" charset="0"/>
              </a:rPr>
              <a:t>гр. </a:t>
            </a:r>
            <a:r>
              <a:rPr lang="bg-BG" sz="1200" b="1" dirty="0" smtClean="0">
                <a:solidFill>
                  <a:srgbClr val="FFFF99"/>
                </a:solidFill>
                <a:latin typeface="Cambria" pitchFamily="18" charset="0"/>
              </a:rPr>
              <a:t>Севлиево</a:t>
            </a:r>
            <a:endParaRPr lang="bg-BG" sz="1200" b="1" dirty="0">
              <a:solidFill>
                <a:srgbClr val="FFFF99"/>
              </a:solidFill>
              <a:latin typeface="Cambria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 idx="4294967295"/>
          </p:nvPr>
        </p:nvSpPr>
        <p:spPr bwMode="auto">
          <a:xfrm>
            <a:off x="179388" y="836613"/>
            <a:ext cx="8686800" cy="7207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bg-BG" sz="4000" b="1" smtClean="0"/>
              <a:t>Планиране</a:t>
            </a:r>
            <a:endParaRPr lang="en-US" sz="4000" b="1" smtClean="0"/>
          </a:p>
        </p:txBody>
      </p:sp>
      <p:sp>
        <p:nvSpPr>
          <p:cNvPr id="18434" name="Content Placeholder 2"/>
          <p:cNvSpPr>
            <a:spLocks noGrp="1"/>
          </p:cNvSpPr>
          <p:nvPr>
            <p:ph idx="4294967295"/>
          </p:nvPr>
        </p:nvSpPr>
        <p:spPr bwMode="auto">
          <a:xfrm>
            <a:off x="468313" y="1773238"/>
            <a:ext cx="8353425" cy="417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just" eaLnBrk="1" hangingPunct="1">
              <a:spcBef>
                <a:spcPct val="35000"/>
              </a:spcBef>
              <a:spcAft>
                <a:spcPct val="35000"/>
              </a:spcAft>
            </a:pPr>
            <a:r>
              <a:rPr lang="ru-RU" sz="2100" b="1" dirty="0" smtClean="0">
                <a:solidFill>
                  <a:schemeClr val="hlink"/>
                </a:solidFill>
              </a:rPr>
              <a:t>Процес</a:t>
            </a:r>
            <a:r>
              <a:rPr lang="ru-RU" sz="2100" dirty="0" smtClean="0"/>
              <a:t>, при който ръководството гледа в бъдещето и открива алтернативни начини на действие. </a:t>
            </a:r>
          </a:p>
          <a:p>
            <a:pPr algn="just" eaLnBrk="1" hangingPunct="1">
              <a:spcBef>
                <a:spcPct val="35000"/>
              </a:spcBef>
              <a:spcAft>
                <a:spcPct val="35000"/>
              </a:spcAft>
            </a:pPr>
            <a:r>
              <a:rPr lang="ru-RU" sz="2100" dirty="0" smtClean="0"/>
              <a:t>Чрез него съд</a:t>
            </a:r>
            <a:r>
              <a:rPr lang="bg-BG" sz="2100" dirty="0" smtClean="0"/>
              <a:t>ът</a:t>
            </a:r>
            <a:r>
              <a:rPr lang="ru-RU" sz="2100" dirty="0" smtClean="0"/>
              <a:t>  определя </a:t>
            </a:r>
            <a:r>
              <a:rPr lang="ru-RU" sz="2100" b="1" dirty="0" smtClean="0">
                <a:solidFill>
                  <a:schemeClr val="hlink"/>
                </a:solidFill>
              </a:rPr>
              <a:t>какво</a:t>
            </a:r>
            <a:r>
              <a:rPr lang="ru-RU" sz="2100" dirty="0" smtClean="0"/>
              <a:t> иска да направи, </a:t>
            </a:r>
            <a:r>
              <a:rPr lang="ru-RU" sz="2100" b="1" dirty="0" smtClean="0">
                <a:solidFill>
                  <a:schemeClr val="hlink"/>
                </a:solidFill>
              </a:rPr>
              <a:t>кога</a:t>
            </a:r>
            <a:r>
              <a:rPr lang="ru-RU" sz="2100" dirty="0" smtClean="0"/>
              <a:t> и </a:t>
            </a:r>
            <a:r>
              <a:rPr lang="ru-RU" sz="2100" b="1" dirty="0" smtClean="0">
                <a:solidFill>
                  <a:schemeClr val="hlink"/>
                </a:solidFill>
              </a:rPr>
              <a:t>как</a:t>
            </a:r>
            <a:r>
              <a:rPr lang="ru-RU" sz="2100" dirty="0" smtClean="0"/>
              <a:t> да го направи и </a:t>
            </a:r>
            <a:r>
              <a:rPr lang="ru-RU" sz="2100" b="1" dirty="0" smtClean="0">
                <a:solidFill>
                  <a:schemeClr val="hlink"/>
                </a:solidFill>
              </a:rPr>
              <a:t>кой</a:t>
            </a:r>
            <a:r>
              <a:rPr lang="ru-RU" sz="2100" dirty="0" smtClean="0"/>
              <a:t> конкретно ще го извърши.</a:t>
            </a:r>
          </a:p>
          <a:p>
            <a:pPr algn="just" eaLnBrk="1" hangingPunct="1">
              <a:spcBef>
                <a:spcPct val="35000"/>
              </a:spcBef>
              <a:spcAft>
                <a:spcPct val="35000"/>
              </a:spcAft>
            </a:pPr>
            <a:r>
              <a:rPr lang="ru-RU" sz="2100" b="1" dirty="0" smtClean="0">
                <a:solidFill>
                  <a:schemeClr val="hlink"/>
                </a:solidFill>
              </a:rPr>
              <a:t>Връзката между планирането и контролирането – </a:t>
            </a:r>
            <a:r>
              <a:rPr lang="ru-RU" sz="2100" dirty="0" smtClean="0"/>
              <a:t>един непрекъснато повтарящ се цикъл, целящ усъвършенстването на дейността:</a:t>
            </a:r>
          </a:p>
          <a:p>
            <a:pPr lvl="1" algn="just" eaLnBrk="1" hangingPunct="1">
              <a:spcBef>
                <a:spcPct val="35000"/>
              </a:spcBef>
              <a:spcAft>
                <a:spcPct val="35000"/>
              </a:spcAft>
            </a:pPr>
            <a:r>
              <a:rPr lang="ru-RU" sz="2100" dirty="0" smtClean="0"/>
              <a:t>Планирането дефинира </a:t>
            </a:r>
            <a:r>
              <a:rPr lang="ru-RU" sz="2100" b="1" dirty="0" smtClean="0">
                <a:solidFill>
                  <a:schemeClr val="hlink"/>
                </a:solidFill>
              </a:rPr>
              <a:t>целите</a:t>
            </a:r>
            <a:r>
              <a:rPr lang="ru-RU" sz="2100" dirty="0" smtClean="0"/>
              <a:t>, начините за постигането им и определя </a:t>
            </a:r>
            <a:r>
              <a:rPr lang="ru-RU" sz="2100" b="1" dirty="0" smtClean="0">
                <a:solidFill>
                  <a:schemeClr val="hlink"/>
                </a:solidFill>
              </a:rPr>
              <a:t>задачите</a:t>
            </a:r>
            <a:r>
              <a:rPr lang="ru-RU" sz="2100" dirty="0" smtClean="0"/>
              <a:t> и</a:t>
            </a:r>
            <a:r>
              <a:rPr lang="ru-RU" sz="2100" b="1" dirty="0" smtClean="0">
                <a:solidFill>
                  <a:schemeClr val="hlink"/>
                </a:solidFill>
              </a:rPr>
              <a:t> задълженията;</a:t>
            </a:r>
          </a:p>
          <a:p>
            <a:pPr lvl="1" algn="just" eaLnBrk="1" hangingPunct="1">
              <a:spcBef>
                <a:spcPct val="35000"/>
              </a:spcBef>
              <a:spcAft>
                <a:spcPct val="35000"/>
              </a:spcAft>
            </a:pPr>
            <a:r>
              <a:rPr lang="ru-RU" sz="2100" dirty="0" smtClean="0"/>
              <a:t>Контролирането </a:t>
            </a:r>
            <a:r>
              <a:rPr lang="ru-RU" sz="2100" b="1" dirty="0" smtClean="0">
                <a:solidFill>
                  <a:schemeClr val="hlink"/>
                </a:solidFill>
              </a:rPr>
              <a:t>сравнява текущите резултати с планираните </a:t>
            </a:r>
            <a:r>
              <a:rPr lang="ru-RU" sz="2100" dirty="0" smtClean="0"/>
              <a:t>и</a:t>
            </a:r>
            <a:r>
              <a:rPr lang="ru-RU" sz="2100" b="1" dirty="0" smtClean="0">
                <a:solidFill>
                  <a:schemeClr val="hlink"/>
                </a:solidFill>
              </a:rPr>
              <a:t> ги оценява</a:t>
            </a:r>
            <a:r>
              <a:rPr lang="ru-RU" sz="2100" dirty="0" smtClean="0"/>
              <a:t>. </a:t>
            </a:r>
            <a:endParaRPr lang="bg-BG" sz="21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 idx="4294967295"/>
          </p:nvPr>
        </p:nvSpPr>
        <p:spPr bwMode="auto">
          <a:xfrm>
            <a:off x="179388" y="836613"/>
            <a:ext cx="8686800" cy="720725"/>
          </a:xfrm>
          <a:prstGeom prst="rect">
            <a:avLst/>
          </a:prstGeom>
          <a:noFill/>
          <a:ln algn="ctr"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bg-BG" sz="2800" b="1" smtClean="0"/>
              <a:t>Процедура за планиране и отчитане на дейността</a:t>
            </a:r>
            <a:endParaRPr lang="en-US" sz="2800" b="1" smtClean="0"/>
          </a:p>
        </p:txBody>
      </p:sp>
      <p:sp>
        <p:nvSpPr>
          <p:cNvPr id="20482" name="Content Placeholder 2"/>
          <p:cNvSpPr>
            <a:spLocks noGrp="1"/>
          </p:cNvSpPr>
          <p:nvPr>
            <p:ph idx="4294967295"/>
          </p:nvPr>
        </p:nvSpPr>
        <p:spPr bwMode="auto">
          <a:xfrm>
            <a:off x="612775" y="1773238"/>
            <a:ext cx="8207375" cy="4175125"/>
          </a:xfrm>
          <a:prstGeom prst="rect">
            <a:avLst/>
          </a:prstGeom>
          <a:noFill/>
          <a:ln algn="ctr">
            <a:miter lim="800000"/>
            <a:headEnd/>
            <a:tailEnd/>
          </a:ln>
        </p:spPr>
        <p:txBody>
          <a:bodyPr/>
          <a:lstStyle/>
          <a:p>
            <a:pPr algn="just" eaLnBrk="1" hangingPunct="1">
              <a:spcBef>
                <a:spcPct val="30000"/>
              </a:spcBef>
              <a:spcAft>
                <a:spcPct val="30000"/>
              </a:spcAft>
            </a:pPr>
            <a:r>
              <a:rPr lang="ru-RU" sz="2400" b="1" dirty="0" smtClean="0">
                <a:solidFill>
                  <a:schemeClr val="hlink"/>
                </a:solidFill>
              </a:rPr>
              <a:t>Цел:</a:t>
            </a:r>
            <a:r>
              <a:rPr lang="ru-RU" sz="2400" dirty="0" smtClean="0"/>
              <a:t> да представи формите и процедурите за планиране и отчитане на дейностите, извършени от съда</a:t>
            </a:r>
          </a:p>
          <a:p>
            <a:pPr algn="just" eaLnBrk="1" hangingPunct="1">
              <a:spcBef>
                <a:spcPct val="30000"/>
              </a:spcBef>
              <a:spcAft>
                <a:spcPct val="30000"/>
              </a:spcAft>
            </a:pPr>
            <a:r>
              <a:rPr lang="ru-RU" sz="2400" dirty="0" smtClean="0"/>
              <a:t>Три основни нива на планиране:</a:t>
            </a:r>
          </a:p>
          <a:p>
            <a:pPr lvl="1" algn="just" eaLnBrk="1" hangingPunct="1">
              <a:spcBef>
                <a:spcPct val="30000"/>
              </a:spcBef>
              <a:spcAft>
                <a:spcPct val="30000"/>
              </a:spcAft>
            </a:pPr>
            <a:r>
              <a:rPr lang="bg-BG" sz="2400" b="1" dirty="0" smtClean="0">
                <a:solidFill>
                  <a:schemeClr val="hlink"/>
                </a:solidFill>
              </a:rPr>
              <a:t>Стратегия за развитие на съд Х</a:t>
            </a:r>
          </a:p>
          <a:p>
            <a:pPr lvl="1" algn="just" eaLnBrk="1" hangingPunct="1">
              <a:spcBef>
                <a:spcPct val="30000"/>
              </a:spcBef>
              <a:spcAft>
                <a:spcPct val="30000"/>
              </a:spcAft>
            </a:pPr>
            <a:r>
              <a:rPr lang="bg-BG" sz="2400" b="1" dirty="0" smtClean="0">
                <a:solidFill>
                  <a:schemeClr val="hlink"/>
                </a:solidFill>
              </a:rPr>
              <a:t>Оперативен годишен план на съд Х</a:t>
            </a:r>
          </a:p>
          <a:p>
            <a:pPr lvl="1" algn="just" eaLnBrk="1" hangingPunct="1">
              <a:spcBef>
                <a:spcPct val="30000"/>
              </a:spcBef>
              <a:spcAft>
                <a:spcPct val="30000"/>
              </a:spcAft>
            </a:pPr>
            <a:r>
              <a:rPr lang="bg-BG" sz="2400" b="1" dirty="0" smtClean="0">
                <a:solidFill>
                  <a:schemeClr val="hlink"/>
                </a:solidFill>
              </a:rPr>
              <a:t>Оперативни планове за действие на структурните звена в съд Х</a:t>
            </a:r>
          </a:p>
          <a:p>
            <a:pPr algn="just" eaLnBrk="1" hangingPunct="1">
              <a:spcBef>
                <a:spcPct val="30000"/>
              </a:spcBef>
              <a:spcAft>
                <a:spcPct val="30000"/>
              </a:spcAft>
            </a:pPr>
            <a:endParaRPr lang="bg-BG" sz="2400" b="1" dirty="0" smtClean="0">
              <a:solidFill>
                <a:schemeClr val="hlin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 idx="4294967295"/>
          </p:nvPr>
        </p:nvSpPr>
        <p:spPr bwMode="auto">
          <a:xfrm>
            <a:off x="179388" y="836613"/>
            <a:ext cx="8686800" cy="720725"/>
          </a:xfrm>
          <a:prstGeom prst="rect">
            <a:avLst/>
          </a:prstGeom>
          <a:noFill/>
          <a:ln algn="ctr"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bg-BG" sz="2800" b="1" dirty="0" smtClean="0"/>
              <a:t>Стратегия за развитие на съд Х</a:t>
            </a:r>
            <a:endParaRPr lang="en-US" sz="2800" b="1" dirty="0" smtClean="0"/>
          </a:p>
        </p:txBody>
      </p:sp>
      <p:sp>
        <p:nvSpPr>
          <p:cNvPr id="21506" name="Content Placeholder 2"/>
          <p:cNvSpPr>
            <a:spLocks noGrp="1"/>
          </p:cNvSpPr>
          <p:nvPr>
            <p:ph idx="4294967295"/>
          </p:nvPr>
        </p:nvSpPr>
        <p:spPr bwMode="auto">
          <a:xfrm>
            <a:off x="612775" y="1700213"/>
            <a:ext cx="8207375" cy="4465091"/>
          </a:xfrm>
          <a:prstGeom prst="rect">
            <a:avLst/>
          </a:prstGeom>
          <a:noFill/>
          <a:ln algn="ctr">
            <a:miter lim="800000"/>
            <a:headEnd/>
            <a:tailEnd/>
          </a:ln>
        </p:spPr>
        <p:txBody>
          <a:bodyPr/>
          <a:lstStyle/>
          <a:p>
            <a:pPr algn="just" eaLnBrk="1" hangingPunct="1">
              <a:spcBef>
                <a:spcPct val="30000"/>
              </a:spcBef>
              <a:spcAft>
                <a:spcPct val="30000"/>
              </a:spcAft>
            </a:pPr>
            <a:r>
              <a:rPr lang="ru-RU" sz="2000" b="1" dirty="0" smtClean="0">
                <a:solidFill>
                  <a:schemeClr val="hlink"/>
                </a:solidFill>
              </a:rPr>
              <a:t>Стратегията се разработва</a:t>
            </a:r>
            <a:r>
              <a:rPr lang="ru-RU" sz="2000" b="1" dirty="0" smtClean="0">
                <a:latin typeface="Arial" charset="0"/>
              </a:rPr>
              <a:t> </a:t>
            </a:r>
            <a:r>
              <a:rPr lang="ru-RU" sz="2000" dirty="0" smtClean="0">
                <a:latin typeface="Arial" charset="0"/>
              </a:rPr>
              <a:t>от</a:t>
            </a:r>
            <a:r>
              <a:rPr lang="en-GB" sz="2000" b="1" dirty="0" smtClean="0">
                <a:latin typeface="Arial" charset="0"/>
              </a:rPr>
              <a:t> </a:t>
            </a:r>
            <a:r>
              <a:rPr lang="bg-BG" sz="2000" dirty="0" smtClean="0">
                <a:latin typeface="Arial" charset="0"/>
              </a:rPr>
              <a:t>р</a:t>
            </a:r>
            <a:r>
              <a:rPr lang="ru-RU" sz="2000" dirty="0" smtClean="0">
                <a:latin typeface="Arial" charset="0"/>
              </a:rPr>
              <a:t>аботни групи, включващи представители на всички структурни звена в съда </a:t>
            </a:r>
            <a:endParaRPr lang="bg-BG" sz="2000" dirty="0" smtClean="0">
              <a:latin typeface="Arial" charset="0"/>
            </a:endParaRPr>
          </a:p>
          <a:p>
            <a:pPr algn="just" eaLnBrk="1" hangingPunct="1">
              <a:spcBef>
                <a:spcPct val="30000"/>
              </a:spcBef>
              <a:spcAft>
                <a:spcPct val="30000"/>
              </a:spcAft>
            </a:pPr>
            <a:r>
              <a:rPr lang="ru-RU" sz="2000" b="1" dirty="0" smtClean="0">
                <a:solidFill>
                  <a:schemeClr val="hlink"/>
                </a:solidFill>
              </a:rPr>
              <a:t>Период на планиране:</a:t>
            </a:r>
            <a:r>
              <a:rPr lang="en-GB" sz="2000" dirty="0" smtClean="0">
                <a:latin typeface="Arial" charset="0"/>
              </a:rPr>
              <a:t> </a:t>
            </a:r>
            <a:r>
              <a:rPr lang="bg-BG" sz="2000" dirty="0" smtClean="0">
                <a:latin typeface="Arial" charset="0"/>
              </a:rPr>
              <a:t> 3 години</a:t>
            </a:r>
          </a:p>
          <a:p>
            <a:pPr algn="just" eaLnBrk="1" hangingPunct="1">
              <a:spcBef>
                <a:spcPct val="30000"/>
              </a:spcBef>
              <a:spcAft>
                <a:spcPct val="30000"/>
              </a:spcAft>
            </a:pPr>
            <a:r>
              <a:rPr lang="ru-RU" sz="2000" b="1" dirty="0">
                <a:solidFill>
                  <a:schemeClr val="hlink"/>
                </a:solidFill>
              </a:rPr>
              <a:t>Структура на </a:t>
            </a:r>
            <a:r>
              <a:rPr lang="ru-RU" sz="2000" b="1" dirty="0" smtClean="0">
                <a:solidFill>
                  <a:schemeClr val="hlink"/>
                </a:solidFill>
              </a:rPr>
              <a:t>Стратегията:</a:t>
            </a:r>
            <a:r>
              <a:rPr lang="en-GB" sz="2000" dirty="0" smtClean="0"/>
              <a:t> </a:t>
            </a:r>
            <a:endParaRPr lang="bg-BG" sz="2000" dirty="0"/>
          </a:p>
          <a:p>
            <a:pPr lvl="1" algn="just" eaLnBrk="1" hangingPunct="1">
              <a:spcBef>
                <a:spcPct val="30000"/>
              </a:spcBef>
              <a:spcAft>
                <a:spcPct val="30000"/>
              </a:spcAft>
            </a:pPr>
            <a:r>
              <a:rPr lang="ru-RU" sz="1800" dirty="0" smtClean="0"/>
              <a:t>Цели </a:t>
            </a:r>
            <a:r>
              <a:rPr lang="ru-RU" sz="1800" dirty="0"/>
              <a:t>и приоритети за развитие на </a:t>
            </a:r>
            <a:r>
              <a:rPr lang="ru-RU" sz="1800" dirty="0" smtClean="0"/>
              <a:t>съд Х </a:t>
            </a:r>
            <a:r>
              <a:rPr lang="ru-RU" sz="1800" dirty="0"/>
              <a:t>за </a:t>
            </a:r>
            <a:r>
              <a:rPr lang="ru-RU" sz="1800" dirty="0" smtClean="0"/>
              <a:t>3-годишния </a:t>
            </a:r>
            <a:r>
              <a:rPr lang="ru-RU" sz="1800" dirty="0"/>
              <a:t>период;</a:t>
            </a:r>
          </a:p>
          <a:p>
            <a:pPr lvl="1" algn="just" eaLnBrk="1" hangingPunct="1">
              <a:spcBef>
                <a:spcPct val="30000"/>
              </a:spcBef>
              <a:spcAft>
                <a:spcPct val="30000"/>
              </a:spcAft>
            </a:pPr>
            <a:r>
              <a:rPr lang="ru-RU" sz="1800" dirty="0"/>
              <a:t>Индикативна финансова таблица;</a:t>
            </a:r>
          </a:p>
          <a:p>
            <a:pPr lvl="1" algn="just" eaLnBrk="1" hangingPunct="1">
              <a:spcBef>
                <a:spcPct val="30000"/>
              </a:spcBef>
              <a:spcAft>
                <a:spcPct val="30000"/>
              </a:spcAft>
            </a:pPr>
            <a:r>
              <a:rPr lang="ru-RU" sz="1800" dirty="0"/>
              <a:t>Индикаторите за наблюдението и оценката на </a:t>
            </a:r>
            <a:r>
              <a:rPr lang="ru-RU" sz="1800" dirty="0" smtClean="0"/>
              <a:t>стратегията;</a:t>
            </a:r>
            <a:endParaRPr lang="ru-RU" sz="1800" dirty="0"/>
          </a:p>
          <a:p>
            <a:pPr lvl="1" algn="just" eaLnBrk="1" hangingPunct="1">
              <a:spcBef>
                <a:spcPct val="30000"/>
              </a:spcBef>
              <a:spcAft>
                <a:spcPct val="30000"/>
              </a:spcAft>
            </a:pPr>
            <a:r>
              <a:rPr lang="ru-RU" sz="1800" dirty="0"/>
              <a:t>Необходимите действия по наблюдението, оценката и актуализацията на </a:t>
            </a:r>
            <a:r>
              <a:rPr lang="ru-RU" sz="1800" dirty="0" smtClean="0"/>
              <a:t>Стратегияга;</a:t>
            </a:r>
            <a:endParaRPr lang="ru-RU" sz="1800" dirty="0"/>
          </a:p>
          <a:p>
            <a:pPr lvl="1" algn="just" eaLnBrk="1" hangingPunct="1">
              <a:spcBef>
                <a:spcPct val="30000"/>
              </a:spcBef>
              <a:spcAft>
                <a:spcPct val="30000"/>
              </a:spcAft>
            </a:pPr>
            <a:r>
              <a:rPr lang="ru-RU" sz="1800" dirty="0"/>
              <a:t>Описание на необходимите действия за прилагане принципа на партньорство и осигуряване на информация и публичност;</a:t>
            </a:r>
          </a:p>
          <a:p>
            <a:pPr algn="just" eaLnBrk="1" hangingPunct="1">
              <a:spcBef>
                <a:spcPct val="30000"/>
              </a:spcBef>
              <a:spcAft>
                <a:spcPct val="30000"/>
              </a:spcAft>
            </a:pPr>
            <a:endParaRPr lang="bg-BG" sz="2000" dirty="0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/>
          <p:cNvSpPr>
            <a:spLocks noGrp="1"/>
          </p:cNvSpPr>
          <p:nvPr>
            <p:ph type="title" idx="4294967295"/>
          </p:nvPr>
        </p:nvSpPr>
        <p:spPr bwMode="auto">
          <a:xfrm>
            <a:off x="179388" y="836613"/>
            <a:ext cx="8686800" cy="720725"/>
          </a:xfrm>
          <a:prstGeom prst="rect">
            <a:avLst/>
          </a:prstGeom>
          <a:noFill/>
          <a:ln algn="ctr">
            <a:miter lim="800000"/>
            <a:headEnd/>
            <a:tailEnd/>
          </a:ln>
        </p:spPr>
        <p:txBody>
          <a:bodyPr/>
          <a:lstStyle/>
          <a:p>
            <a:pPr lvl="1" eaLnBrk="1" hangingPunct="1">
              <a:spcBef>
                <a:spcPct val="30000"/>
              </a:spcBef>
              <a:spcAft>
                <a:spcPct val="30000"/>
              </a:spcAft>
            </a:pPr>
            <a:r>
              <a:rPr lang="bg-BG" sz="2400" b="1" dirty="0"/>
              <a:t>Оперативен годишен план на съд </a:t>
            </a:r>
            <a:r>
              <a:rPr lang="bg-BG" sz="2400" b="1" dirty="0" smtClean="0"/>
              <a:t>Х</a:t>
            </a:r>
            <a:endParaRPr lang="bg-BG" sz="2400" b="1" dirty="0"/>
          </a:p>
        </p:txBody>
      </p:sp>
      <p:sp>
        <p:nvSpPr>
          <p:cNvPr id="25602" name="Content Placeholder 2"/>
          <p:cNvSpPr>
            <a:spLocks noGrp="1"/>
          </p:cNvSpPr>
          <p:nvPr>
            <p:ph idx="4294967295"/>
          </p:nvPr>
        </p:nvSpPr>
        <p:spPr bwMode="auto">
          <a:xfrm>
            <a:off x="612775" y="1773238"/>
            <a:ext cx="8207375" cy="4176712"/>
          </a:xfrm>
          <a:prstGeom prst="rect">
            <a:avLst/>
          </a:prstGeom>
          <a:noFill/>
          <a:ln algn="ctr">
            <a:miter lim="800000"/>
            <a:headEnd/>
            <a:tailEnd/>
          </a:ln>
        </p:spPr>
        <p:txBody>
          <a:bodyPr/>
          <a:lstStyle/>
          <a:p>
            <a:pPr algn="just" eaLnBrk="1" hangingPunct="1">
              <a:spcBef>
                <a:spcPct val="30000"/>
              </a:spcBef>
              <a:spcAft>
                <a:spcPct val="30000"/>
              </a:spcAft>
            </a:pPr>
            <a:r>
              <a:rPr lang="ru-RU" sz="2000" dirty="0" smtClean="0">
                <a:latin typeface="Arial" charset="0"/>
              </a:rPr>
              <a:t>ОГП </a:t>
            </a:r>
            <a:r>
              <a:rPr lang="ru-RU" sz="2000" b="1" dirty="0" smtClean="0">
                <a:solidFill>
                  <a:schemeClr val="hlink"/>
                </a:solidFill>
                <a:latin typeface="Arial" charset="0"/>
              </a:rPr>
              <a:t>определя конкретните дейности </a:t>
            </a:r>
            <a:r>
              <a:rPr lang="ru-RU" sz="2000" dirty="0" smtClean="0">
                <a:latin typeface="Arial" charset="0"/>
              </a:rPr>
              <a:t>в рамките на една календарна година</a:t>
            </a:r>
            <a:r>
              <a:rPr lang="bg-BG" sz="2000" dirty="0" smtClean="0">
                <a:latin typeface="Arial" charset="0"/>
              </a:rPr>
              <a:t> за постигането на специфичните </a:t>
            </a:r>
            <a:r>
              <a:rPr lang="ru-RU" sz="2000" dirty="0" smtClean="0">
                <a:latin typeface="Arial" charset="0"/>
              </a:rPr>
              <a:t>цели залегнали в Стратегията. </a:t>
            </a:r>
          </a:p>
          <a:p>
            <a:pPr algn="just" eaLnBrk="1" hangingPunct="1">
              <a:spcBef>
                <a:spcPct val="30000"/>
              </a:spcBef>
              <a:spcAft>
                <a:spcPct val="30000"/>
              </a:spcAft>
            </a:pPr>
            <a:r>
              <a:rPr lang="ru-RU" sz="2000" dirty="0" smtClean="0">
                <a:latin typeface="Arial" charset="0"/>
              </a:rPr>
              <a:t>Същевременно ОГП</a:t>
            </a:r>
            <a:r>
              <a:rPr lang="ru-RU" sz="2000" b="1" dirty="0" smtClean="0">
                <a:solidFill>
                  <a:schemeClr val="hlink"/>
                </a:solidFill>
                <a:latin typeface="Arial" charset="0"/>
              </a:rPr>
              <a:t> служи за контролиране на текущите резултати </a:t>
            </a:r>
            <a:r>
              <a:rPr lang="ru-RU" sz="2000" dirty="0" smtClean="0">
                <a:latin typeface="Arial" charset="0"/>
              </a:rPr>
              <a:t>с планираните такива, и е база за непрекъсната оценка с цел усъвършенстване на плановете и тяхното изпълнение.</a:t>
            </a:r>
            <a:r>
              <a:rPr lang="en-GB" sz="2000" dirty="0" smtClean="0">
                <a:latin typeface="Arial" charset="0"/>
              </a:rPr>
              <a:t> </a:t>
            </a:r>
            <a:endParaRPr lang="bg-BG" sz="2000" dirty="0" smtClean="0">
              <a:latin typeface="Arial" charset="0"/>
            </a:endParaRPr>
          </a:p>
          <a:p>
            <a:pPr algn="just" eaLnBrk="1" hangingPunct="1">
              <a:spcBef>
                <a:spcPct val="30000"/>
              </a:spcBef>
              <a:spcAft>
                <a:spcPct val="30000"/>
              </a:spcAft>
            </a:pPr>
            <a:r>
              <a:rPr lang="ru-RU" sz="2000" b="1" dirty="0" smtClean="0">
                <a:solidFill>
                  <a:schemeClr val="hlink"/>
                </a:solidFill>
                <a:latin typeface="Arial" charset="0"/>
              </a:rPr>
              <a:t>ГП се разработва от:</a:t>
            </a:r>
            <a:r>
              <a:rPr lang="ru-RU" sz="2000" dirty="0" smtClean="0">
                <a:latin typeface="Arial" charset="0"/>
              </a:rPr>
              <a:t> Ръководители</a:t>
            </a:r>
            <a:r>
              <a:rPr lang="en-US" sz="2000" dirty="0" smtClean="0">
                <a:latin typeface="Arial" charset="0"/>
              </a:rPr>
              <a:t>/</a:t>
            </a:r>
            <a:r>
              <a:rPr lang="bg-BG" sz="2000" dirty="0" smtClean="0">
                <a:latin typeface="Arial" charset="0"/>
              </a:rPr>
              <a:t>служители</a:t>
            </a:r>
            <a:r>
              <a:rPr lang="ru-RU" sz="2000" dirty="0" smtClean="0">
                <a:latin typeface="Arial" charset="0"/>
              </a:rPr>
              <a:t> </a:t>
            </a:r>
            <a:r>
              <a:rPr lang="ru-RU" sz="2000" dirty="0">
                <a:latin typeface="Arial" charset="0"/>
              </a:rPr>
              <a:t>на </a:t>
            </a:r>
            <a:r>
              <a:rPr lang="ru-RU" sz="2000" dirty="0" smtClean="0">
                <a:latin typeface="Arial" charset="0"/>
              </a:rPr>
              <a:t>служби</a:t>
            </a:r>
            <a:r>
              <a:rPr lang="en-US" sz="2000" dirty="0" smtClean="0">
                <a:latin typeface="Arial" charset="0"/>
              </a:rPr>
              <a:t>/</a:t>
            </a:r>
            <a:r>
              <a:rPr lang="bg-BG" sz="2000" dirty="0" smtClean="0">
                <a:latin typeface="Arial" charset="0"/>
              </a:rPr>
              <a:t>звена</a:t>
            </a:r>
            <a:r>
              <a:rPr lang="ru-RU" sz="2000" dirty="0" smtClean="0">
                <a:latin typeface="Arial" charset="0"/>
              </a:rPr>
              <a:t>,  съдебен администратор, административен секретар, административния ръководите</a:t>
            </a:r>
            <a:r>
              <a:rPr lang="bg-BG" sz="2000" dirty="0">
                <a:latin typeface="Arial" charset="0"/>
              </a:rPr>
              <a:t>л</a:t>
            </a:r>
            <a:endParaRPr lang="bg-BG" sz="2000" dirty="0" smtClean="0">
              <a:latin typeface="Arial" charset="0"/>
            </a:endParaRPr>
          </a:p>
          <a:p>
            <a:pPr algn="just" eaLnBrk="1" hangingPunct="1">
              <a:spcBef>
                <a:spcPct val="30000"/>
              </a:spcBef>
              <a:spcAft>
                <a:spcPct val="30000"/>
              </a:spcAft>
            </a:pPr>
            <a:r>
              <a:rPr lang="ru-RU" sz="2000" b="1" dirty="0" smtClean="0">
                <a:solidFill>
                  <a:schemeClr val="hlink"/>
                </a:solidFill>
                <a:latin typeface="Arial" charset="0"/>
              </a:rPr>
              <a:t>Период на планиране:</a:t>
            </a:r>
            <a:r>
              <a:rPr lang="en-GB" sz="2000" dirty="0" smtClean="0">
                <a:latin typeface="Arial" charset="0"/>
              </a:rPr>
              <a:t> </a:t>
            </a:r>
            <a:r>
              <a:rPr lang="bg-BG" sz="2000" dirty="0" smtClean="0">
                <a:latin typeface="Arial" charset="0"/>
              </a:rPr>
              <a:t>1 година</a:t>
            </a:r>
            <a:r>
              <a:rPr lang="en-GB" sz="2000" dirty="0" smtClean="0">
                <a:latin typeface="Arial" charset="0"/>
              </a:rPr>
              <a:t> </a:t>
            </a:r>
            <a:endParaRPr lang="bg-BG" sz="2000" dirty="0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1"/>
          <p:cNvSpPr>
            <a:spLocks noGrp="1"/>
          </p:cNvSpPr>
          <p:nvPr>
            <p:ph type="title" idx="4294967295"/>
          </p:nvPr>
        </p:nvSpPr>
        <p:spPr bwMode="auto">
          <a:xfrm>
            <a:off x="179388" y="836613"/>
            <a:ext cx="8686800" cy="720725"/>
          </a:xfrm>
          <a:prstGeom prst="rect">
            <a:avLst/>
          </a:prstGeom>
          <a:noFill/>
          <a:ln algn="ctr"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bg-BG" sz="2800" b="1" dirty="0"/>
              <a:t>Оперативен годишен план на съд </a:t>
            </a:r>
            <a:r>
              <a:rPr lang="bg-BG" sz="2800" b="1" dirty="0" smtClean="0"/>
              <a:t>Х</a:t>
            </a:r>
            <a:endParaRPr lang="en-US" sz="2800" b="1" dirty="0" smtClean="0"/>
          </a:p>
        </p:txBody>
      </p:sp>
      <p:sp>
        <p:nvSpPr>
          <p:cNvPr id="26626" name="Content Placeholder 2"/>
          <p:cNvSpPr>
            <a:spLocks noGrp="1"/>
          </p:cNvSpPr>
          <p:nvPr>
            <p:ph idx="4294967295"/>
          </p:nvPr>
        </p:nvSpPr>
        <p:spPr bwMode="auto">
          <a:xfrm>
            <a:off x="612775" y="1773238"/>
            <a:ext cx="8207375" cy="4176712"/>
          </a:xfrm>
          <a:prstGeom prst="rect">
            <a:avLst/>
          </a:prstGeom>
          <a:noFill/>
          <a:ln algn="ctr">
            <a:miter lim="800000"/>
            <a:headEnd/>
            <a:tailEnd/>
          </a:ln>
        </p:spPr>
        <p:txBody>
          <a:bodyPr/>
          <a:lstStyle/>
          <a:p>
            <a:pPr algn="just" eaLnBrk="1" hangingPunct="1">
              <a:spcBef>
                <a:spcPct val="30000"/>
              </a:spcBef>
              <a:spcAft>
                <a:spcPct val="30000"/>
              </a:spcAft>
            </a:pPr>
            <a:r>
              <a:rPr lang="ru-RU" sz="2400" b="1" dirty="0" smtClean="0">
                <a:solidFill>
                  <a:schemeClr val="hlink"/>
                </a:solidFill>
                <a:latin typeface="Arial" charset="0"/>
              </a:rPr>
              <a:t>Структура на ОГП:</a:t>
            </a:r>
            <a:r>
              <a:rPr lang="ru-RU" sz="2400" b="1" dirty="0" smtClean="0">
                <a:latin typeface="Arial" charset="0"/>
              </a:rPr>
              <a:t> </a:t>
            </a:r>
          </a:p>
          <a:p>
            <a:pPr lvl="1" algn="just" eaLnBrk="1" hangingPunct="1">
              <a:spcBef>
                <a:spcPct val="30000"/>
              </a:spcBef>
              <a:spcAft>
                <a:spcPct val="30000"/>
              </a:spcAft>
            </a:pPr>
            <a:r>
              <a:rPr lang="bg-BG" sz="2000" dirty="0" smtClean="0">
                <a:latin typeface="Arial" charset="0"/>
              </a:rPr>
              <a:t>Актуално състояние</a:t>
            </a:r>
          </a:p>
          <a:p>
            <a:pPr lvl="1" algn="just" eaLnBrk="1" hangingPunct="1">
              <a:spcBef>
                <a:spcPct val="30000"/>
              </a:spcBef>
              <a:spcAft>
                <a:spcPct val="30000"/>
              </a:spcAft>
            </a:pPr>
            <a:r>
              <a:rPr lang="bg-BG" sz="2000" dirty="0" smtClean="0">
                <a:latin typeface="Arial" charset="0"/>
              </a:rPr>
              <a:t>Специфични цели за развитие и планирани измерими резултати </a:t>
            </a:r>
          </a:p>
          <a:p>
            <a:pPr lvl="1" algn="just" eaLnBrk="1" hangingPunct="1">
              <a:spcBef>
                <a:spcPct val="30000"/>
              </a:spcBef>
              <a:spcAft>
                <a:spcPct val="30000"/>
              </a:spcAft>
            </a:pPr>
            <a:r>
              <a:rPr lang="bg-BG" sz="2000" dirty="0" smtClean="0">
                <a:latin typeface="Arial" charset="0"/>
              </a:rPr>
              <a:t>Дейности по приоритети </a:t>
            </a:r>
          </a:p>
          <a:p>
            <a:pPr lvl="1" algn="just" eaLnBrk="1" hangingPunct="1">
              <a:spcBef>
                <a:spcPct val="30000"/>
              </a:spcBef>
              <a:spcAft>
                <a:spcPct val="30000"/>
              </a:spcAft>
            </a:pPr>
            <a:r>
              <a:rPr lang="bg-BG" sz="2000" dirty="0" smtClean="0">
                <a:latin typeface="Arial" charset="0"/>
              </a:rPr>
              <a:t>Отговорник, екипи и срок за изпълнение </a:t>
            </a:r>
          </a:p>
          <a:p>
            <a:pPr lvl="1" algn="just" eaLnBrk="1" hangingPunct="1">
              <a:spcBef>
                <a:spcPct val="30000"/>
              </a:spcBef>
              <a:spcAft>
                <a:spcPct val="30000"/>
              </a:spcAft>
            </a:pPr>
            <a:r>
              <a:rPr lang="bg-BG" sz="2000" dirty="0" smtClean="0">
                <a:latin typeface="Arial" charset="0"/>
              </a:rPr>
              <a:t>Финансов план </a:t>
            </a:r>
            <a:r>
              <a:rPr lang="bg-BG" sz="2400" dirty="0" smtClean="0">
                <a:latin typeface="Arial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le 1"/>
          <p:cNvSpPr>
            <a:spLocks noGrp="1"/>
          </p:cNvSpPr>
          <p:nvPr>
            <p:ph type="title" idx="4294967295"/>
          </p:nvPr>
        </p:nvSpPr>
        <p:spPr bwMode="auto">
          <a:xfrm>
            <a:off x="179388" y="836613"/>
            <a:ext cx="8686800" cy="1368425"/>
          </a:xfrm>
          <a:prstGeom prst="rect">
            <a:avLst/>
          </a:prstGeom>
          <a:noFill/>
          <a:ln algn="ctr"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ru-RU" sz="4800" smtClean="0"/>
              <a:t> Правилно планиране и поставяне на цели</a:t>
            </a:r>
            <a:endParaRPr lang="en-US" sz="4800" smtClean="0"/>
          </a:p>
        </p:txBody>
      </p:sp>
      <p:pic>
        <p:nvPicPr>
          <p:cNvPr id="3174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14563" y="2924175"/>
            <a:ext cx="4805362" cy="321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769" name="Group 17"/>
          <p:cNvGrpSpPr>
            <a:grpSpLocks/>
          </p:cNvGrpSpPr>
          <p:nvPr/>
        </p:nvGrpSpPr>
        <p:grpSpPr bwMode="auto">
          <a:xfrm>
            <a:off x="323850" y="1268413"/>
            <a:ext cx="8135938" cy="4752975"/>
            <a:chOff x="703" y="1435"/>
            <a:chExt cx="4082" cy="2358"/>
          </a:xfrm>
        </p:grpSpPr>
        <p:pic>
          <p:nvPicPr>
            <p:cNvPr id="32770" name="Picture 9" descr="MC910216325[1]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701" y="1570"/>
              <a:ext cx="2078" cy="2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2771" name="Text Box 10"/>
            <p:cNvSpPr txBox="1">
              <a:spLocks noChangeArrowheads="1"/>
            </p:cNvSpPr>
            <p:nvPr/>
          </p:nvSpPr>
          <p:spPr bwMode="auto">
            <a:xfrm>
              <a:off x="2018" y="2296"/>
              <a:ext cx="1451" cy="4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bg-BG" sz="1400" b="1">
                  <a:solidFill>
                    <a:schemeClr val="bg1"/>
                  </a:solidFill>
                </a:rPr>
                <a:t>ИНФОРМАЦИЯ </a:t>
              </a:r>
            </a:p>
            <a:p>
              <a:pPr algn="ctr">
                <a:spcBef>
                  <a:spcPct val="50000"/>
                </a:spcBef>
              </a:pPr>
              <a:r>
                <a:rPr lang="bg-BG" sz="1400" b="1">
                  <a:solidFill>
                    <a:schemeClr val="bg1"/>
                  </a:solidFill>
                </a:rPr>
                <a:t>И </a:t>
              </a:r>
            </a:p>
            <a:p>
              <a:pPr algn="ctr">
                <a:spcBef>
                  <a:spcPct val="50000"/>
                </a:spcBef>
              </a:pPr>
              <a:r>
                <a:rPr lang="bg-BG" sz="1400" b="1">
                  <a:solidFill>
                    <a:schemeClr val="bg1"/>
                  </a:solidFill>
                </a:rPr>
                <a:t>КОМУНИКАЦИЯ</a:t>
              </a:r>
              <a:endParaRPr lang="en-GB" sz="1400" b="1">
                <a:solidFill>
                  <a:schemeClr val="bg1"/>
                </a:solidFill>
              </a:endParaRPr>
            </a:p>
          </p:txBody>
        </p:sp>
        <p:sp>
          <p:nvSpPr>
            <p:cNvPr id="32772" name="AutoShape 11"/>
            <p:cNvSpPr>
              <a:spLocks noChangeArrowheads="1"/>
            </p:cNvSpPr>
            <p:nvPr/>
          </p:nvSpPr>
          <p:spPr bwMode="auto">
            <a:xfrm>
              <a:off x="2109" y="1435"/>
              <a:ext cx="1270" cy="226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bg-BG" b="1">
                  <a:solidFill>
                    <a:schemeClr val="bg1"/>
                  </a:solidFill>
                </a:rPr>
                <a:t>ЦЕЛИ</a:t>
              </a:r>
              <a:endParaRPr lang="en-GB" b="1">
                <a:solidFill>
                  <a:schemeClr val="bg1"/>
                </a:solidFill>
              </a:endParaRPr>
            </a:p>
          </p:txBody>
        </p:sp>
        <p:sp>
          <p:nvSpPr>
            <p:cNvPr id="32773" name="AutoShape 12"/>
            <p:cNvSpPr>
              <a:spLocks noChangeArrowheads="1"/>
            </p:cNvSpPr>
            <p:nvPr/>
          </p:nvSpPr>
          <p:spPr bwMode="auto">
            <a:xfrm>
              <a:off x="3515" y="1979"/>
              <a:ext cx="1270" cy="226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bg-BG" b="1">
                  <a:solidFill>
                    <a:schemeClr val="bg1"/>
                  </a:solidFill>
                </a:rPr>
                <a:t>ПЛАН</a:t>
              </a:r>
              <a:endParaRPr lang="en-GB" b="1">
                <a:solidFill>
                  <a:schemeClr val="bg1"/>
                </a:solidFill>
              </a:endParaRPr>
            </a:p>
          </p:txBody>
        </p:sp>
        <p:sp>
          <p:nvSpPr>
            <p:cNvPr id="32774" name="AutoShape 13"/>
            <p:cNvSpPr>
              <a:spLocks noChangeArrowheads="1"/>
            </p:cNvSpPr>
            <p:nvPr/>
          </p:nvSpPr>
          <p:spPr bwMode="auto">
            <a:xfrm>
              <a:off x="3470" y="3113"/>
              <a:ext cx="1270" cy="226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bg-BG" b="1">
                  <a:solidFill>
                    <a:schemeClr val="bg1"/>
                  </a:solidFill>
                </a:rPr>
                <a:t>РЕШЕНИЯ</a:t>
              </a:r>
              <a:endParaRPr lang="en-GB" b="1">
                <a:solidFill>
                  <a:schemeClr val="bg1"/>
                </a:solidFill>
              </a:endParaRPr>
            </a:p>
          </p:txBody>
        </p:sp>
        <p:sp>
          <p:nvSpPr>
            <p:cNvPr id="32775" name="AutoShape 14"/>
            <p:cNvSpPr>
              <a:spLocks noChangeArrowheads="1"/>
            </p:cNvSpPr>
            <p:nvPr/>
          </p:nvSpPr>
          <p:spPr bwMode="auto">
            <a:xfrm>
              <a:off x="2154" y="3567"/>
              <a:ext cx="1270" cy="226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bg-BG" b="1">
                  <a:solidFill>
                    <a:schemeClr val="bg1"/>
                  </a:solidFill>
                </a:rPr>
                <a:t>РЕАЛИЗАЦИЯ</a:t>
              </a:r>
              <a:endParaRPr lang="en-GB" b="1">
                <a:solidFill>
                  <a:schemeClr val="bg1"/>
                </a:solidFill>
              </a:endParaRPr>
            </a:p>
          </p:txBody>
        </p:sp>
        <p:sp>
          <p:nvSpPr>
            <p:cNvPr id="32776" name="AutoShape 15"/>
            <p:cNvSpPr>
              <a:spLocks noChangeArrowheads="1"/>
            </p:cNvSpPr>
            <p:nvPr/>
          </p:nvSpPr>
          <p:spPr bwMode="auto">
            <a:xfrm>
              <a:off x="794" y="3113"/>
              <a:ext cx="1270" cy="226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bg-BG" b="1">
                  <a:solidFill>
                    <a:schemeClr val="bg1"/>
                  </a:solidFill>
                </a:rPr>
                <a:t>КОНТРОЛ</a:t>
              </a:r>
              <a:endParaRPr lang="en-GB" b="1">
                <a:solidFill>
                  <a:schemeClr val="bg1"/>
                </a:solidFill>
              </a:endParaRPr>
            </a:p>
          </p:txBody>
        </p:sp>
        <p:sp>
          <p:nvSpPr>
            <p:cNvPr id="32777" name="AutoShape 16"/>
            <p:cNvSpPr>
              <a:spLocks noChangeArrowheads="1"/>
            </p:cNvSpPr>
            <p:nvPr/>
          </p:nvSpPr>
          <p:spPr bwMode="auto">
            <a:xfrm>
              <a:off x="703" y="1979"/>
              <a:ext cx="1270" cy="226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bg-BG" b="1">
                  <a:solidFill>
                    <a:schemeClr val="bg1"/>
                  </a:solidFill>
                </a:rPr>
                <a:t>ОЦЕНКА</a:t>
              </a:r>
              <a:endParaRPr lang="en-GB" b="1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7" name="Title 1"/>
          <p:cNvSpPr>
            <a:spLocks noGrp="1"/>
          </p:cNvSpPr>
          <p:nvPr>
            <p:ph type="title" idx="4294967295"/>
          </p:nvPr>
        </p:nvSpPr>
        <p:spPr bwMode="auto">
          <a:xfrm>
            <a:off x="179388" y="836613"/>
            <a:ext cx="8686800" cy="720725"/>
          </a:xfrm>
          <a:prstGeom prst="rect">
            <a:avLst/>
          </a:prstGeom>
          <a:noFill/>
          <a:ln algn="ctr"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ru-RU" sz="2800" b="1" smtClean="0"/>
              <a:t>Какво е ЦЕЛ?</a:t>
            </a:r>
            <a:endParaRPr lang="en-US" sz="2800" b="1" smtClean="0"/>
          </a:p>
        </p:txBody>
      </p:sp>
      <p:sp>
        <p:nvSpPr>
          <p:cNvPr id="74758" name="Content Placeholder 2"/>
          <p:cNvSpPr>
            <a:spLocks noGrp="1"/>
          </p:cNvSpPr>
          <p:nvPr>
            <p:ph idx="4294967295"/>
          </p:nvPr>
        </p:nvSpPr>
        <p:spPr bwMode="auto">
          <a:xfrm>
            <a:off x="612775" y="1700213"/>
            <a:ext cx="8207375" cy="2016125"/>
          </a:xfrm>
          <a:prstGeom prst="rect">
            <a:avLst/>
          </a:prstGeom>
          <a:noFill/>
          <a:ln algn="ctr">
            <a:miter lim="800000"/>
            <a:headEnd/>
            <a:tailEnd/>
          </a:ln>
        </p:spPr>
        <p:txBody>
          <a:bodyPr/>
          <a:lstStyle/>
          <a:p>
            <a:pPr>
              <a:spcBef>
                <a:spcPts val="13"/>
              </a:spcBef>
            </a:pPr>
            <a:r>
              <a:rPr lang="bg-BG" sz="2800" smtClean="0">
                <a:latin typeface="Arial" charset="0"/>
              </a:rPr>
              <a:t>Цел е </a:t>
            </a:r>
            <a:r>
              <a:rPr lang="bg-BG" sz="2800" smtClean="0">
                <a:solidFill>
                  <a:schemeClr val="hlink"/>
                </a:solidFill>
                <a:latin typeface="Arial" charset="0"/>
              </a:rPr>
              <a:t>желаното бъдещо положение</a:t>
            </a:r>
            <a:r>
              <a:rPr lang="bg-BG" sz="2800" smtClean="0">
                <a:latin typeface="Arial" charset="0"/>
              </a:rPr>
              <a:t>, което смятаме че можем да постигнем на базата на собствени действия за определен период. </a:t>
            </a:r>
          </a:p>
          <a:p>
            <a:pPr>
              <a:buFont typeface="Arial" charset="0"/>
              <a:buNone/>
            </a:pPr>
            <a:endParaRPr lang="bg-BG" sz="1800" smtClean="0">
              <a:solidFill>
                <a:srgbClr val="000000"/>
              </a:solidFill>
              <a:latin typeface="Arial" charset="0"/>
            </a:endParaRPr>
          </a:p>
        </p:txBody>
      </p:sp>
      <p:graphicFrame>
        <p:nvGraphicFramePr>
          <p:cNvPr id="74756" name="Object 6"/>
          <p:cNvGraphicFramePr>
            <a:graphicFrameLocks noChangeAspect="1"/>
          </p:cNvGraphicFramePr>
          <p:nvPr/>
        </p:nvGraphicFramePr>
        <p:xfrm>
          <a:off x="1114425" y="3644900"/>
          <a:ext cx="3097213" cy="2359025"/>
        </p:xfrm>
        <a:graphic>
          <a:graphicData uri="http://schemas.openxmlformats.org/presentationml/2006/ole">
            <p:oleObj spid="_x0000_s74768" name="Clip" r:id="rId3" imgW="5154613" imgH="3929063" progId="">
              <p:embed/>
            </p:oleObj>
          </a:graphicData>
        </a:graphic>
      </p:graphicFrame>
      <p:sp>
        <p:nvSpPr>
          <p:cNvPr id="74759" name="Rectangle 5"/>
          <p:cNvSpPr>
            <a:spLocks noChangeArrowheads="1"/>
          </p:cNvSpPr>
          <p:nvPr/>
        </p:nvSpPr>
        <p:spPr bwMode="auto">
          <a:xfrm>
            <a:off x="4427538" y="3789363"/>
            <a:ext cx="4608512" cy="23764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ts val="13"/>
              </a:spcBef>
              <a:buFont typeface="Arial" charset="0"/>
              <a:buChar char="•"/>
            </a:pPr>
            <a:r>
              <a:rPr lang="bg-BG" sz="2800" i="1">
                <a:solidFill>
                  <a:srgbClr val="FF0000"/>
                </a:solidFill>
                <a:latin typeface="Calibri" pitchFamily="34" charset="0"/>
              </a:rPr>
              <a:t>Ако Вие не знаете къде желаете да бъдете, не се учудвайте, ако се озовете другаде.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5" name="Title 1"/>
          <p:cNvSpPr>
            <a:spLocks noGrp="1"/>
          </p:cNvSpPr>
          <p:nvPr>
            <p:ph type="title" idx="4294967295"/>
          </p:nvPr>
        </p:nvSpPr>
        <p:spPr bwMode="auto">
          <a:xfrm>
            <a:off x="179388" y="836613"/>
            <a:ext cx="8686800" cy="720725"/>
          </a:xfrm>
          <a:prstGeom prst="rect">
            <a:avLst/>
          </a:prstGeom>
          <a:noFill/>
          <a:ln algn="ctr"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bg-BG" sz="2800" b="1" smtClean="0">
                <a:latin typeface="Arial" charset="0"/>
              </a:rPr>
              <a:t>Формулиране на цели – чрез анализ на проблемите </a:t>
            </a:r>
            <a:endParaRPr lang="en-US" sz="2800" b="1" smtClean="0"/>
          </a:p>
        </p:txBody>
      </p:sp>
      <p:sp>
        <p:nvSpPr>
          <p:cNvPr id="63491" name="Content Placeholder 2"/>
          <p:cNvSpPr>
            <a:spLocks noGrp="1"/>
          </p:cNvSpPr>
          <p:nvPr>
            <p:ph idx="4294967295"/>
          </p:nvPr>
        </p:nvSpPr>
        <p:spPr bwMode="auto">
          <a:xfrm>
            <a:off x="612775" y="1989138"/>
            <a:ext cx="8207375" cy="2016125"/>
          </a:xfrm>
          <a:prstGeom prst="rect">
            <a:avLst/>
          </a:prstGeom>
          <a:ln algn="ctr">
            <a:miter lim="800000"/>
            <a:headEnd/>
            <a:tailEnd/>
          </a:ln>
        </p:spPr>
        <p:txBody>
          <a:bodyPr/>
          <a:lstStyle/>
          <a:p>
            <a:pPr eaLnBrk="1" hangingPunct="1">
              <a:spcBef>
                <a:spcPct val="0"/>
              </a:spcBef>
              <a:buFontTx/>
              <a:buChar char="•"/>
              <a:defRPr/>
            </a:pPr>
            <a:r>
              <a:rPr lang="bg-BG" sz="2400" b="1" smtClean="0">
                <a:latin typeface="Arial" charset="0"/>
              </a:rPr>
              <a:t>Анализът на проблемите </a:t>
            </a:r>
            <a:r>
              <a:rPr lang="en-GB" sz="2400" b="1" smtClean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(</a:t>
            </a:r>
            <a:r>
              <a:rPr lang="bg-BG" sz="2400" b="1" smtClean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ситуационен анализ</a:t>
            </a:r>
            <a:r>
              <a:rPr lang="en-GB" sz="2400" b="1" smtClean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)</a:t>
            </a:r>
            <a:r>
              <a:rPr lang="bg-BG" sz="2400" b="1" smtClean="0">
                <a:latin typeface="Arial" charset="0"/>
              </a:rPr>
              <a:t> е от решаващо значение при формулиране на целта!!!</a:t>
            </a:r>
          </a:p>
        </p:txBody>
      </p:sp>
      <p:grpSp>
        <p:nvGrpSpPr>
          <p:cNvPr id="63497" name="Group 8"/>
          <p:cNvGrpSpPr>
            <a:grpSpLocks/>
          </p:cNvGrpSpPr>
          <p:nvPr/>
        </p:nvGrpSpPr>
        <p:grpSpPr bwMode="auto">
          <a:xfrm>
            <a:off x="684213" y="3284538"/>
            <a:ext cx="7991475" cy="2881312"/>
            <a:chOff x="431" y="2069"/>
            <a:chExt cx="5034" cy="1815"/>
          </a:xfrm>
        </p:grpSpPr>
        <p:graphicFrame>
          <p:nvGraphicFramePr>
            <p:cNvPr id="63494" name="Object 4"/>
            <p:cNvGraphicFramePr>
              <a:graphicFrameLocks noChangeAspect="1"/>
            </p:cNvGraphicFramePr>
            <p:nvPr/>
          </p:nvGraphicFramePr>
          <p:xfrm>
            <a:off x="431" y="2069"/>
            <a:ext cx="1815" cy="1815"/>
          </p:xfrm>
          <a:graphic>
            <a:graphicData uri="http://schemas.openxmlformats.org/presentationml/2006/ole">
              <p:oleObj spid="_x0000_s63506" name="Clip" r:id="rId3" imgW="811073" imgH="811073" progId="">
                <p:embed/>
              </p:oleObj>
            </a:graphicData>
          </a:graphic>
        </p:graphicFrame>
        <p:sp>
          <p:nvSpPr>
            <p:cNvPr id="63498" name="Rectangle 5"/>
            <p:cNvSpPr>
              <a:spLocks noChangeArrowheads="1"/>
            </p:cNvSpPr>
            <p:nvPr/>
          </p:nvSpPr>
          <p:spPr bwMode="auto">
            <a:xfrm>
              <a:off x="2245" y="2296"/>
              <a:ext cx="3220" cy="1451"/>
            </a:xfrm>
            <a:prstGeom prst="rect">
              <a:avLst/>
            </a:prstGeom>
            <a:solidFill>
              <a:srgbClr val="FF0000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r" eaLnBrk="0" hangingPunct="0">
                <a:lnSpc>
                  <a:spcPct val="125000"/>
                </a:lnSpc>
                <a:spcBef>
                  <a:spcPct val="45000"/>
                </a:spcBef>
                <a:spcAft>
                  <a:spcPct val="45000"/>
                </a:spcAft>
              </a:pPr>
              <a:r>
                <a:rPr lang="bg-BG" sz="2800" dirty="0">
                  <a:solidFill>
                    <a:schemeClr val="bg1"/>
                  </a:solidFill>
                </a:rPr>
                <a:t>Унищожаването на плевели е невъзможно без основно третиране на техните корени!!!</a:t>
              </a:r>
              <a:endParaRPr lang="en-GB" sz="2800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Title 1"/>
          <p:cNvSpPr>
            <a:spLocks noGrp="1"/>
          </p:cNvSpPr>
          <p:nvPr>
            <p:ph type="title" idx="4294967295"/>
          </p:nvPr>
        </p:nvSpPr>
        <p:spPr bwMode="auto">
          <a:xfrm>
            <a:off x="323850" y="836613"/>
            <a:ext cx="7632700" cy="865187"/>
          </a:xfrm>
          <a:prstGeom prst="rect">
            <a:avLst/>
          </a:prstGeom>
          <a:noFill/>
          <a:ln algn="ctr"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ru-RU" sz="3200" b="1" smtClean="0"/>
              <a:t>«Дърво на проблемите»</a:t>
            </a:r>
            <a:endParaRPr lang="en-US" sz="3200" b="1" smtClean="0"/>
          </a:p>
        </p:txBody>
      </p:sp>
      <p:grpSp>
        <p:nvGrpSpPr>
          <p:cNvPr id="76802" name="Group 49"/>
          <p:cNvGrpSpPr>
            <a:grpSpLocks/>
          </p:cNvGrpSpPr>
          <p:nvPr/>
        </p:nvGrpSpPr>
        <p:grpSpPr bwMode="auto">
          <a:xfrm>
            <a:off x="107950" y="1773238"/>
            <a:ext cx="9047163" cy="4176712"/>
            <a:chOff x="68" y="1117"/>
            <a:chExt cx="5699" cy="2631"/>
          </a:xfrm>
        </p:grpSpPr>
        <p:sp>
          <p:nvSpPr>
            <p:cNvPr id="67588" name="Rectangle 18"/>
            <p:cNvSpPr>
              <a:spLocks noChangeArrowheads="1"/>
            </p:cNvSpPr>
            <p:nvPr/>
          </p:nvSpPr>
          <p:spPr bwMode="auto">
            <a:xfrm>
              <a:off x="1610" y="1117"/>
              <a:ext cx="1996" cy="499"/>
            </a:xfrm>
            <a:prstGeom prst="rect">
              <a:avLst/>
            </a:prstGeom>
            <a:solidFill>
              <a:srgbClr val="990000"/>
            </a:solidFill>
            <a:ln w="9525" algn="ctr">
              <a:noFill/>
              <a:miter lim="800000"/>
              <a:headEnd/>
              <a:tailEnd/>
            </a:ln>
            <a:effectLst>
              <a:outerShdw sy="-100000" rotWithShape="0">
                <a:srgbClr val="808080">
                  <a:alpha val="50000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r>
                <a:rPr lang="bg-BG" sz="1400" b="1" dirty="0" smtClean="0">
                  <a:solidFill>
                    <a:schemeClr val="bg1"/>
                  </a:solidFill>
                  <a:latin typeface="Verdana" pitchFamily="34" charset="0"/>
                </a:rPr>
                <a:t>Лоша организация на работата на съда и липса на качество на предлаганите услуги</a:t>
              </a:r>
              <a:endParaRPr lang="en-US" sz="1400" b="1" dirty="0">
                <a:solidFill>
                  <a:schemeClr val="bg1"/>
                </a:solidFill>
                <a:latin typeface="Verdana" pitchFamily="34" charset="0"/>
              </a:endParaRPr>
            </a:p>
          </p:txBody>
        </p:sp>
        <p:sp>
          <p:nvSpPr>
            <p:cNvPr id="76804" name="Rectangle 20"/>
            <p:cNvSpPr>
              <a:spLocks noChangeArrowheads="1"/>
            </p:cNvSpPr>
            <p:nvPr/>
          </p:nvSpPr>
          <p:spPr bwMode="auto">
            <a:xfrm>
              <a:off x="3243" y="1842"/>
              <a:ext cx="1406" cy="490"/>
            </a:xfrm>
            <a:prstGeom prst="rect">
              <a:avLst/>
            </a:prstGeom>
            <a:solidFill>
              <a:srgbClr val="CC3300"/>
            </a:solidFill>
            <a:ln w="9525" algn="ctr">
              <a:noFill/>
              <a:miter lim="800000"/>
              <a:headEnd/>
              <a:tailEnd/>
            </a:ln>
            <a:effectLst>
              <a:prstShdw prst="shdw16">
                <a:srgbClr val="808080">
                  <a:alpha val="50000"/>
                </a:srgbClr>
              </a:prstShdw>
            </a:effectLst>
          </p:spPr>
          <p:txBody>
            <a:bodyPr anchor="ctr"/>
            <a:lstStyle/>
            <a:p>
              <a:pPr algn="ctr"/>
              <a:r>
                <a:rPr lang="bg-BG" sz="1300" b="1" dirty="0" smtClean="0">
                  <a:solidFill>
                    <a:schemeClr val="bg1"/>
                  </a:solidFill>
                  <a:latin typeface="Verdana" pitchFamily="34" charset="0"/>
                </a:rPr>
                <a:t>Лоша организация на обслужването на физ. и юр. лица</a:t>
              </a:r>
              <a:endParaRPr lang="en-US" sz="1300" b="1" dirty="0">
                <a:solidFill>
                  <a:schemeClr val="bg1"/>
                </a:solidFill>
                <a:latin typeface="Verdana" pitchFamily="34" charset="0"/>
              </a:endParaRPr>
            </a:p>
          </p:txBody>
        </p:sp>
        <p:sp>
          <p:nvSpPr>
            <p:cNvPr id="76805" name="Rectangle 22"/>
            <p:cNvSpPr>
              <a:spLocks noChangeArrowheads="1"/>
            </p:cNvSpPr>
            <p:nvPr/>
          </p:nvSpPr>
          <p:spPr bwMode="auto">
            <a:xfrm>
              <a:off x="612" y="1842"/>
              <a:ext cx="1413" cy="490"/>
            </a:xfrm>
            <a:prstGeom prst="rect">
              <a:avLst/>
            </a:prstGeom>
            <a:solidFill>
              <a:srgbClr val="CC3300"/>
            </a:solidFill>
            <a:ln w="9525" algn="ctr">
              <a:noFill/>
              <a:miter lim="800000"/>
              <a:headEnd/>
              <a:tailEnd/>
            </a:ln>
            <a:effectLst>
              <a:prstShdw prst="shdw15">
                <a:srgbClr val="808080">
                  <a:alpha val="50000"/>
                </a:srgbClr>
              </a:prstShdw>
            </a:effectLst>
          </p:spPr>
          <p:txBody>
            <a:bodyPr anchor="ctr"/>
            <a:lstStyle/>
            <a:p>
              <a:pPr algn="ctr"/>
              <a:r>
                <a:rPr lang="bg-BG" sz="1300" b="1" dirty="0">
                  <a:solidFill>
                    <a:schemeClr val="bg1"/>
                  </a:solidFill>
                  <a:latin typeface="Verdana" pitchFamily="34" charset="0"/>
                </a:rPr>
                <a:t>Лошо </a:t>
              </a:r>
              <a:r>
                <a:rPr lang="bg-BG" sz="1300" b="1" dirty="0" smtClean="0">
                  <a:solidFill>
                    <a:schemeClr val="bg1"/>
                  </a:solidFill>
                  <a:latin typeface="Verdana" pitchFamily="34" charset="0"/>
                </a:rPr>
                <a:t>организирано работно време на съд. администрация</a:t>
              </a:r>
              <a:endParaRPr lang="en-US" sz="1300" b="1" dirty="0">
                <a:solidFill>
                  <a:schemeClr val="bg1"/>
                </a:solidFill>
                <a:latin typeface="Verdana" pitchFamily="34" charset="0"/>
              </a:endParaRPr>
            </a:p>
          </p:txBody>
        </p:sp>
        <p:sp>
          <p:nvSpPr>
            <p:cNvPr id="67594" name="Rectangle 24"/>
            <p:cNvSpPr>
              <a:spLocks noChangeArrowheads="1"/>
            </p:cNvSpPr>
            <p:nvPr/>
          </p:nvSpPr>
          <p:spPr bwMode="auto">
            <a:xfrm>
              <a:off x="68" y="2523"/>
              <a:ext cx="1224" cy="499"/>
            </a:xfrm>
            <a:prstGeom prst="rect">
              <a:avLst/>
            </a:prstGeom>
            <a:solidFill>
              <a:srgbClr val="FF9900"/>
            </a:solidFill>
            <a:ln w="9525" algn="ctr">
              <a:noFill/>
              <a:miter lim="800000"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r>
                <a:rPr lang="bg-BG" sz="1200" b="1" dirty="0"/>
                <a:t>Отсъствие на </a:t>
              </a:r>
              <a:r>
                <a:rPr lang="bg-BG" sz="1200" b="1" dirty="0" smtClean="0"/>
                <a:t>план за организиране на работното време</a:t>
              </a:r>
              <a:endParaRPr lang="en-US" sz="1200" b="1" dirty="0"/>
            </a:p>
          </p:txBody>
        </p:sp>
        <p:sp>
          <p:nvSpPr>
            <p:cNvPr id="67596" name="Rectangle 26"/>
            <p:cNvSpPr>
              <a:spLocks noChangeArrowheads="1"/>
            </p:cNvSpPr>
            <p:nvPr/>
          </p:nvSpPr>
          <p:spPr bwMode="auto">
            <a:xfrm>
              <a:off x="3575" y="3249"/>
              <a:ext cx="1413" cy="499"/>
            </a:xfrm>
            <a:prstGeom prst="rect">
              <a:avLst/>
            </a:prstGeom>
            <a:solidFill>
              <a:srgbClr val="FFCC00"/>
            </a:solidFill>
            <a:ln w="9525" algn="ctr">
              <a:noFill/>
              <a:miter lim="800000"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r>
                <a:rPr lang="bg-BG" sz="1200" b="1" dirty="0">
                  <a:latin typeface="Calibri" pitchFamily="34" charset="0"/>
                </a:rPr>
                <a:t>Отсъствие на образци на “добра практика” </a:t>
              </a:r>
              <a:r>
                <a:rPr lang="bg-BG" sz="1200" b="1" dirty="0" smtClean="0">
                  <a:latin typeface="Calibri" pitchFamily="34" charset="0"/>
                </a:rPr>
                <a:t>по отношение на предлаганите услуги</a:t>
              </a:r>
              <a:endParaRPr lang="en-US" sz="1200" b="1" dirty="0">
                <a:latin typeface="Calibri" pitchFamily="34" charset="0"/>
              </a:endParaRPr>
            </a:p>
          </p:txBody>
        </p:sp>
        <p:sp>
          <p:nvSpPr>
            <p:cNvPr id="76808" name="AutoShape 44"/>
            <p:cNvSpPr>
              <a:spLocks noChangeArrowheads="1"/>
            </p:cNvSpPr>
            <p:nvPr/>
          </p:nvSpPr>
          <p:spPr bwMode="auto">
            <a:xfrm flipH="1" flipV="1">
              <a:off x="5420" y="1389"/>
              <a:ext cx="241" cy="1950"/>
            </a:xfrm>
            <a:prstGeom prst="downArrowCallout">
              <a:avLst>
                <a:gd name="adj1" fmla="val 25000"/>
                <a:gd name="adj2" fmla="val 25000"/>
                <a:gd name="adj3" fmla="val 134855"/>
                <a:gd name="adj4" fmla="val 66667"/>
              </a:avLst>
            </a:prstGeom>
            <a:gradFill rotWithShape="1">
              <a:gsLst>
                <a:gs pos="0">
                  <a:srgbClr val="FFCC00"/>
                </a:gs>
                <a:gs pos="100000">
                  <a:srgbClr val="990000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endParaRPr lang="en-GB" sz="2800"/>
            </a:p>
          </p:txBody>
        </p:sp>
        <p:sp>
          <p:nvSpPr>
            <p:cNvPr id="76809" name="Text Box 45"/>
            <p:cNvSpPr txBox="1">
              <a:spLocks noChangeArrowheads="1"/>
            </p:cNvSpPr>
            <p:nvPr/>
          </p:nvSpPr>
          <p:spPr bwMode="auto">
            <a:xfrm>
              <a:off x="4377" y="1378"/>
              <a:ext cx="1134" cy="19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bg-BG" sz="1400" b="1">
                  <a:solidFill>
                    <a:srgbClr val="990000"/>
                  </a:solidFill>
                  <a:latin typeface="Verdana" pitchFamily="34" charset="0"/>
                </a:rPr>
                <a:t>СЛЕДСТВИЕ</a:t>
              </a:r>
            </a:p>
          </p:txBody>
        </p:sp>
        <p:sp>
          <p:nvSpPr>
            <p:cNvPr id="76810" name="Text Box 46"/>
            <p:cNvSpPr txBox="1">
              <a:spLocks noChangeArrowheads="1"/>
            </p:cNvSpPr>
            <p:nvPr/>
          </p:nvSpPr>
          <p:spPr bwMode="auto">
            <a:xfrm>
              <a:off x="5012" y="3430"/>
              <a:ext cx="755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bg-BG" sz="1400" b="1">
                  <a:solidFill>
                    <a:srgbClr val="CC6600"/>
                  </a:solidFill>
                  <a:latin typeface="Verdana" pitchFamily="34" charset="0"/>
                </a:rPr>
                <a:t>ПРИЧИНА</a:t>
              </a:r>
            </a:p>
          </p:txBody>
        </p:sp>
        <p:sp>
          <p:nvSpPr>
            <p:cNvPr id="67617" name="Rectangle 26"/>
            <p:cNvSpPr>
              <a:spLocks noChangeArrowheads="1"/>
            </p:cNvSpPr>
            <p:nvPr/>
          </p:nvSpPr>
          <p:spPr bwMode="auto">
            <a:xfrm>
              <a:off x="1837" y="3249"/>
              <a:ext cx="1413" cy="499"/>
            </a:xfrm>
            <a:prstGeom prst="rect">
              <a:avLst/>
            </a:prstGeom>
            <a:solidFill>
              <a:srgbClr val="FFCC00"/>
            </a:solidFill>
            <a:ln w="9525" algn="ctr">
              <a:noFill/>
              <a:miter lim="800000"/>
              <a:headEnd/>
              <a:tailEnd/>
            </a:ln>
            <a:effectLst>
              <a:outerShdw dist="107763" dir="18900000" algn="ctr" rotWithShape="0">
                <a:srgbClr val="808080">
                  <a:alpha val="50000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r>
                <a:rPr lang="bg-BG" sz="1200" b="1" dirty="0" smtClean="0">
                  <a:latin typeface="Calibri" pitchFamily="34" charset="0"/>
                </a:rPr>
                <a:t>Липса на  механизми за планиране на разходи спрямо нужди</a:t>
              </a:r>
              <a:endParaRPr lang="en-US" sz="1200" b="1" dirty="0">
                <a:latin typeface="Calibri" pitchFamily="34" charset="0"/>
              </a:endParaRPr>
            </a:p>
          </p:txBody>
        </p:sp>
        <p:sp>
          <p:nvSpPr>
            <p:cNvPr id="67621" name="Rectangle 24"/>
            <p:cNvSpPr>
              <a:spLocks noChangeArrowheads="1"/>
            </p:cNvSpPr>
            <p:nvPr/>
          </p:nvSpPr>
          <p:spPr bwMode="auto">
            <a:xfrm>
              <a:off x="1384" y="2523"/>
              <a:ext cx="1224" cy="499"/>
            </a:xfrm>
            <a:prstGeom prst="rect">
              <a:avLst/>
            </a:prstGeom>
            <a:solidFill>
              <a:srgbClr val="FF9900"/>
            </a:solidFill>
            <a:ln w="9525" algn="ctr">
              <a:noFill/>
              <a:miter lim="800000"/>
              <a:headEnd/>
              <a:tailEnd/>
            </a:ln>
            <a:effectLst>
              <a:outerShdw dist="107763" dir="18900000" algn="ctr" rotWithShape="0">
                <a:srgbClr val="808080">
                  <a:alpha val="50000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r>
                <a:rPr lang="bg-BG" sz="1200" b="1" dirty="0" smtClean="0"/>
                <a:t>Лоша дисциплина от страна на съдебните служители</a:t>
              </a:r>
              <a:endParaRPr lang="en-US" sz="1200" b="1" dirty="0"/>
            </a:p>
          </p:txBody>
        </p:sp>
        <p:sp>
          <p:nvSpPr>
            <p:cNvPr id="67622" name="Rectangle 24"/>
            <p:cNvSpPr>
              <a:spLocks noChangeArrowheads="1"/>
            </p:cNvSpPr>
            <p:nvPr/>
          </p:nvSpPr>
          <p:spPr bwMode="auto">
            <a:xfrm>
              <a:off x="2745" y="2523"/>
              <a:ext cx="1224" cy="499"/>
            </a:xfrm>
            <a:prstGeom prst="rect">
              <a:avLst/>
            </a:prstGeom>
            <a:solidFill>
              <a:srgbClr val="FF9900"/>
            </a:solidFill>
            <a:ln w="9525" algn="ctr">
              <a:noFill/>
              <a:miter lim="800000"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r>
                <a:rPr lang="bg-BG" sz="1200" b="1" dirty="0" smtClean="0"/>
                <a:t>Недобра техническа обезпеченост на съда</a:t>
              </a:r>
              <a:endParaRPr lang="en-US" sz="1200" b="1" dirty="0"/>
            </a:p>
          </p:txBody>
        </p:sp>
        <p:sp>
          <p:nvSpPr>
            <p:cNvPr id="67623" name="Rectangle 24"/>
            <p:cNvSpPr>
              <a:spLocks noChangeArrowheads="1"/>
            </p:cNvSpPr>
            <p:nvPr/>
          </p:nvSpPr>
          <p:spPr bwMode="auto">
            <a:xfrm>
              <a:off x="4060" y="2523"/>
              <a:ext cx="1224" cy="499"/>
            </a:xfrm>
            <a:prstGeom prst="rect">
              <a:avLst/>
            </a:prstGeom>
            <a:solidFill>
              <a:srgbClr val="FF9900"/>
            </a:solidFill>
            <a:ln w="9525" algn="ctr">
              <a:noFill/>
              <a:miter lim="800000"/>
              <a:headEnd/>
              <a:tailEnd/>
            </a:ln>
            <a:effectLst>
              <a:outerShdw dist="107763" dir="18900000" algn="ctr" rotWithShape="0">
                <a:srgbClr val="808080">
                  <a:alpha val="50000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r>
                <a:rPr lang="bg-BG" sz="1200" b="1" dirty="0"/>
                <a:t>Негъвкави процедури за </a:t>
              </a:r>
              <a:r>
                <a:rPr lang="bg-BG" sz="1200" b="1" dirty="0" smtClean="0"/>
                <a:t>предоставяне на услуги</a:t>
              </a:r>
              <a:endParaRPr lang="en-US" sz="1200" b="1" dirty="0"/>
            </a:p>
          </p:txBody>
        </p:sp>
        <p:cxnSp>
          <p:nvCxnSpPr>
            <p:cNvPr id="76815" name="AutoShape 40"/>
            <p:cNvCxnSpPr>
              <a:cxnSpLocks noChangeShapeType="1"/>
              <a:stCxn id="67594" idx="0"/>
              <a:endCxn id="76805" idx="2"/>
            </p:cNvCxnSpPr>
            <p:nvPr/>
          </p:nvCxnSpPr>
          <p:spPr bwMode="auto">
            <a:xfrm rot="-5400000">
              <a:off x="904" y="2108"/>
              <a:ext cx="191" cy="639"/>
            </a:xfrm>
            <a:prstGeom prst="bentConnector3">
              <a:avLst>
                <a:gd name="adj1" fmla="val 49736"/>
              </a:avLst>
            </a:prstGeom>
            <a:noFill/>
            <a:ln w="38100">
              <a:solidFill>
                <a:srgbClr val="808080"/>
              </a:solidFill>
              <a:miter lim="800000"/>
              <a:headEnd/>
              <a:tailEnd/>
            </a:ln>
          </p:spPr>
        </p:cxnSp>
        <p:cxnSp>
          <p:nvCxnSpPr>
            <p:cNvPr id="76816" name="AutoShape 41"/>
            <p:cNvCxnSpPr>
              <a:cxnSpLocks noChangeShapeType="1"/>
              <a:stCxn id="67621" idx="0"/>
              <a:endCxn id="76805" idx="2"/>
            </p:cNvCxnSpPr>
            <p:nvPr/>
          </p:nvCxnSpPr>
          <p:spPr bwMode="auto">
            <a:xfrm rot="5400000" flipH="1">
              <a:off x="1562" y="2089"/>
              <a:ext cx="191" cy="677"/>
            </a:xfrm>
            <a:prstGeom prst="bentConnector3">
              <a:avLst>
                <a:gd name="adj1" fmla="val 49736"/>
              </a:avLst>
            </a:prstGeom>
            <a:noFill/>
            <a:ln w="38100">
              <a:solidFill>
                <a:srgbClr val="808080"/>
              </a:solidFill>
              <a:miter lim="800000"/>
              <a:headEnd/>
              <a:tailEnd/>
            </a:ln>
          </p:spPr>
        </p:cxnSp>
        <p:cxnSp>
          <p:nvCxnSpPr>
            <p:cNvPr id="76817" name="AutoShape 43"/>
            <p:cNvCxnSpPr>
              <a:cxnSpLocks noChangeShapeType="1"/>
              <a:stCxn id="76805" idx="0"/>
              <a:endCxn id="67588" idx="2"/>
            </p:cNvCxnSpPr>
            <p:nvPr/>
          </p:nvCxnSpPr>
          <p:spPr bwMode="auto">
            <a:xfrm rot="-5400000">
              <a:off x="1851" y="1084"/>
              <a:ext cx="226" cy="1289"/>
            </a:xfrm>
            <a:prstGeom prst="bentConnector3">
              <a:avLst>
                <a:gd name="adj1" fmla="val 50000"/>
              </a:avLst>
            </a:prstGeom>
            <a:noFill/>
            <a:ln w="38100">
              <a:solidFill>
                <a:srgbClr val="808080"/>
              </a:solidFill>
              <a:miter lim="800000"/>
              <a:headEnd/>
              <a:tailEnd/>
            </a:ln>
          </p:spPr>
        </p:cxnSp>
        <p:cxnSp>
          <p:nvCxnSpPr>
            <p:cNvPr id="76818" name="AutoShape 44"/>
            <p:cNvCxnSpPr>
              <a:cxnSpLocks noChangeShapeType="1"/>
              <a:stCxn id="76804" idx="0"/>
              <a:endCxn id="67588" idx="2"/>
            </p:cNvCxnSpPr>
            <p:nvPr/>
          </p:nvCxnSpPr>
          <p:spPr bwMode="auto">
            <a:xfrm rot="5400000" flipH="1">
              <a:off x="3164" y="1060"/>
              <a:ext cx="226" cy="1338"/>
            </a:xfrm>
            <a:prstGeom prst="bentConnector3">
              <a:avLst>
                <a:gd name="adj1" fmla="val 50000"/>
              </a:avLst>
            </a:prstGeom>
            <a:noFill/>
            <a:ln w="38100">
              <a:solidFill>
                <a:srgbClr val="808080"/>
              </a:solidFill>
              <a:miter lim="800000"/>
              <a:headEnd/>
              <a:tailEnd/>
            </a:ln>
          </p:spPr>
        </p:cxnSp>
        <p:cxnSp>
          <p:nvCxnSpPr>
            <p:cNvPr id="76819" name="AutoShape 45"/>
            <p:cNvCxnSpPr>
              <a:cxnSpLocks noChangeShapeType="1"/>
              <a:stCxn id="67622" idx="0"/>
              <a:endCxn id="76804" idx="2"/>
            </p:cNvCxnSpPr>
            <p:nvPr/>
          </p:nvCxnSpPr>
          <p:spPr bwMode="auto">
            <a:xfrm rot="-5400000">
              <a:off x="3556" y="2133"/>
              <a:ext cx="191" cy="589"/>
            </a:xfrm>
            <a:prstGeom prst="bentConnector3">
              <a:avLst>
                <a:gd name="adj1" fmla="val 49736"/>
              </a:avLst>
            </a:prstGeom>
            <a:noFill/>
            <a:ln w="38100">
              <a:solidFill>
                <a:srgbClr val="808080"/>
              </a:solidFill>
              <a:miter lim="800000"/>
              <a:headEnd/>
              <a:tailEnd/>
            </a:ln>
          </p:spPr>
        </p:cxnSp>
        <p:cxnSp>
          <p:nvCxnSpPr>
            <p:cNvPr id="76820" name="AutoShape 46"/>
            <p:cNvCxnSpPr>
              <a:cxnSpLocks noChangeShapeType="1"/>
              <a:stCxn id="67623" idx="0"/>
              <a:endCxn id="76804" idx="2"/>
            </p:cNvCxnSpPr>
            <p:nvPr/>
          </p:nvCxnSpPr>
          <p:spPr bwMode="auto">
            <a:xfrm rot="5400000" flipH="1">
              <a:off x="4213" y="2065"/>
              <a:ext cx="191" cy="726"/>
            </a:xfrm>
            <a:prstGeom prst="bentConnector3">
              <a:avLst>
                <a:gd name="adj1" fmla="val 49736"/>
              </a:avLst>
            </a:prstGeom>
            <a:noFill/>
            <a:ln w="38100">
              <a:solidFill>
                <a:srgbClr val="808080"/>
              </a:solidFill>
              <a:miter lim="800000"/>
              <a:headEnd/>
              <a:tailEnd/>
            </a:ln>
          </p:spPr>
        </p:cxnSp>
        <p:cxnSp>
          <p:nvCxnSpPr>
            <p:cNvPr id="76821" name="AutoShape 47"/>
            <p:cNvCxnSpPr>
              <a:cxnSpLocks noChangeShapeType="1"/>
              <a:stCxn id="67617" idx="0"/>
              <a:endCxn id="67622" idx="2"/>
            </p:cNvCxnSpPr>
            <p:nvPr/>
          </p:nvCxnSpPr>
          <p:spPr bwMode="auto">
            <a:xfrm rot="-5400000">
              <a:off x="2837" y="2729"/>
              <a:ext cx="227" cy="813"/>
            </a:xfrm>
            <a:prstGeom prst="bentConnector3">
              <a:avLst>
                <a:gd name="adj1" fmla="val 50222"/>
              </a:avLst>
            </a:prstGeom>
            <a:noFill/>
            <a:ln w="38100">
              <a:solidFill>
                <a:srgbClr val="808080"/>
              </a:solidFill>
              <a:miter lim="800000"/>
              <a:headEnd/>
              <a:tailEnd/>
            </a:ln>
          </p:spPr>
        </p:cxnSp>
        <p:cxnSp>
          <p:nvCxnSpPr>
            <p:cNvPr id="76822" name="AutoShape 48"/>
            <p:cNvCxnSpPr>
              <a:cxnSpLocks noChangeShapeType="1"/>
            </p:cNvCxnSpPr>
            <p:nvPr/>
          </p:nvCxnSpPr>
          <p:spPr bwMode="auto">
            <a:xfrm rot="5400000" flipH="1">
              <a:off x="4435" y="2726"/>
              <a:ext cx="227" cy="820"/>
            </a:xfrm>
            <a:prstGeom prst="bentConnector3">
              <a:avLst>
                <a:gd name="adj1" fmla="val 50222"/>
              </a:avLst>
            </a:prstGeom>
            <a:noFill/>
            <a:ln w="38100">
              <a:solidFill>
                <a:srgbClr val="808080"/>
              </a:solidFill>
              <a:miter lim="800000"/>
              <a:headEnd/>
              <a:tailEnd/>
            </a:ln>
          </p:spPr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Title 1"/>
          <p:cNvSpPr>
            <a:spLocks noGrp="1"/>
          </p:cNvSpPr>
          <p:nvPr>
            <p:ph type="title" idx="4294967295"/>
          </p:nvPr>
        </p:nvSpPr>
        <p:spPr bwMode="auto">
          <a:xfrm>
            <a:off x="179388" y="836613"/>
            <a:ext cx="8686800" cy="720725"/>
          </a:xfrm>
          <a:prstGeom prst="rect">
            <a:avLst/>
          </a:prstGeom>
          <a:noFill/>
          <a:ln algn="ctr"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bg-BG" sz="2800" b="1" smtClean="0"/>
              <a:t>Анализ на целите</a:t>
            </a:r>
            <a:endParaRPr lang="en-US" sz="2800" b="1" smtClean="0"/>
          </a:p>
        </p:txBody>
      </p:sp>
      <p:sp>
        <p:nvSpPr>
          <p:cNvPr id="253971" name="Rectangle 19"/>
          <p:cNvSpPr>
            <a:spLocks noChangeArrowheads="1"/>
          </p:cNvSpPr>
          <p:nvPr/>
        </p:nvSpPr>
        <p:spPr bwMode="auto">
          <a:xfrm>
            <a:off x="900113" y="1658938"/>
            <a:ext cx="7632700" cy="41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3" dist="53882" dir="135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>
            <a:spAutoFit/>
          </a:bodyPr>
          <a:lstStyle/>
          <a:p>
            <a:pPr>
              <a:spcBef>
                <a:spcPct val="25000"/>
              </a:spcBef>
              <a:spcAft>
                <a:spcPct val="25000"/>
              </a:spcAft>
              <a:defRPr/>
            </a:pPr>
            <a:r>
              <a:rPr lang="bg-BG" sz="2800" b="1"/>
              <a:t>Докато</a:t>
            </a:r>
            <a:r>
              <a:rPr lang="bg-BG" sz="2800"/>
              <a:t> </a:t>
            </a:r>
          </a:p>
          <a:p>
            <a:pPr>
              <a:spcBef>
                <a:spcPct val="25000"/>
              </a:spcBef>
              <a:spcAft>
                <a:spcPct val="25000"/>
              </a:spcAft>
              <a:defRPr/>
            </a:pPr>
            <a:r>
              <a:rPr lang="bg-BG" sz="2800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анализът на проблемите </a:t>
            </a:r>
            <a:r>
              <a:rPr lang="bg-BG" sz="2800">
                <a:solidFill>
                  <a:srgbClr val="CC3300"/>
                </a:solidFill>
              </a:rPr>
              <a:t>представя негативните аспекти на съществуващата ситуацията</a:t>
            </a:r>
            <a:r>
              <a:rPr lang="bg-BG" sz="2800"/>
              <a:t>, </a:t>
            </a:r>
          </a:p>
          <a:p>
            <a:pPr>
              <a:spcBef>
                <a:spcPct val="25000"/>
              </a:spcBef>
              <a:spcAft>
                <a:spcPct val="25000"/>
              </a:spcAft>
              <a:defRPr/>
            </a:pPr>
            <a:r>
              <a:rPr lang="bg-BG" sz="2800" b="1"/>
              <a:t>то </a:t>
            </a:r>
          </a:p>
          <a:p>
            <a:pPr>
              <a:spcBef>
                <a:spcPct val="25000"/>
              </a:spcBef>
              <a:spcAft>
                <a:spcPct val="25000"/>
              </a:spcAft>
              <a:defRPr/>
            </a:pPr>
            <a:r>
              <a:rPr lang="bg-BG" sz="2800" b="1">
                <a:solidFill>
                  <a:srgbClr val="006600"/>
                </a:solidFill>
              </a:rPr>
              <a:t>анализът на целите</a:t>
            </a:r>
            <a:r>
              <a:rPr lang="bg-BG" sz="2800">
                <a:solidFill>
                  <a:srgbClr val="006600"/>
                </a:solidFill>
              </a:rPr>
              <a:t> представя </a:t>
            </a:r>
            <a:r>
              <a:rPr lang="bg-BG" sz="2800" b="1">
                <a:solidFill>
                  <a:srgbClr val="006600"/>
                </a:solidFill>
              </a:rPr>
              <a:t>положителните аспекти </a:t>
            </a:r>
            <a:r>
              <a:rPr lang="bg-BG" sz="2800">
                <a:solidFill>
                  <a:srgbClr val="006600"/>
                </a:solidFill>
              </a:rPr>
              <a:t>на желаната бъдеща ситуация!</a:t>
            </a:r>
            <a:endParaRPr lang="en-GB" sz="2800">
              <a:solidFill>
                <a:srgbClr val="00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4" name="Title 1"/>
          <p:cNvSpPr>
            <a:spLocks noGrp="1"/>
          </p:cNvSpPr>
          <p:nvPr>
            <p:ph type="title" idx="4294967295"/>
          </p:nvPr>
        </p:nvSpPr>
        <p:spPr bwMode="auto">
          <a:xfrm>
            <a:off x="179388" y="836613"/>
            <a:ext cx="8686800" cy="720725"/>
          </a:xfrm>
          <a:prstGeom prst="rect">
            <a:avLst/>
          </a:prstGeom>
          <a:noFill/>
          <a:ln algn="ctr"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bg-BG" sz="2800" b="1" smtClean="0"/>
              <a:t>Трансформиране на негативните аспекти от съществуващата ситуация в положителни бъдещи тенденции, като се формират реалистични цели</a:t>
            </a:r>
            <a:endParaRPr lang="en-US" sz="2800" b="1" smtClean="0"/>
          </a:p>
        </p:txBody>
      </p:sp>
      <p:grpSp>
        <p:nvGrpSpPr>
          <p:cNvPr id="65545" name="Group 9"/>
          <p:cNvGrpSpPr>
            <a:grpSpLocks/>
          </p:cNvGrpSpPr>
          <p:nvPr/>
        </p:nvGrpSpPr>
        <p:grpSpPr bwMode="auto">
          <a:xfrm>
            <a:off x="395288" y="2205062"/>
            <a:ext cx="8208962" cy="4032250"/>
            <a:chOff x="249" y="1525"/>
            <a:chExt cx="5171" cy="2540"/>
          </a:xfrm>
        </p:grpSpPr>
        <p:graphicFrame>
          <p:nvGraphicFramePr>
            <p:cNvPr id="65540" name="Object 47"/>
            <p:cNvGraphicFramePr>
              <a:graphicFrameLocks noChangeAspect="1"/>
            </p:cNvGraphicFramePr>
            <p:nvPr/>
          </p:nvGraphicFramePr>
          <p:xfrm>
            <a:off x="249" y="1525"/>
            <a:ext cx="1361" cy="1361"/>
          </p:xfrm>
          <a:graphic>
            <a:graphicData uri="http://schemas.openxmlformats.org/presentationml/2006/ole">
              <p:oleObj spid="_x0000_s65566" name="Clip" r:id="rId3" imgW="811073" imgH="811073" progId="">
                <p:embed/>
              </p:oleObj>
            </a:graphicData>
          </a:graphic>
        </p:graphicFrame>
        <p:sp>
          <p:nvSpPr>
            <p:cNvPr id="65546" name="Rectangle 48"/>
            <p:cNvSpPr>
              <a:spLocks noChangeArrowheads="1"/>
            </p:cNvSpPr>
            <p:nvPr/>
          </p:nvSpPr>
          <p:spPr bwMode="auto">
            <a:xfrm>
              <a:off x="1474" y="1843"/>
              <a:ext cx="2132" cy="544"/>
            </a:xfrm>
            <a:prstGeom prst="rect">
              <a:avLst/>
            </a:prstGeom>
            <a:solidFill>
              <a:srgbClr val="993300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>
                <a:lnSpc>
                  <a:spcPct val="125000"/>
                </a:lnSpc>
                <a:spcBef>
                  <a:spcPct val="45000"/>
                </a:spcBef>
                <a:spcAft>
                  <a:spcPct val="45000"/>
                </a:spcAft>
              </a:pPr>
              <a:endParaRPr lang="bg-BG" sz="200" b="1" dirty="0">
                <a:solidFill>
                  <a:schemeClr val="bg1"/>
                </a:solidFill>
                <a:latin typeface="Verdana" pitchFamily="34" charset="0"/>
              </a:endParaRPr>
            </a:p>
            <a:p>
              <a:pPr algn="ctr" eaLnBrk="0" hangingPunct="0">
                <a:lnSpc>
                  <a:spcPct val="125000"/>
                </a:lnSpc>
                <a:spcBef>
                  <a:spcPct val="45000"/>
                </a:spcBef>
                <a:spcAft>
                  <a:spcPct val="45000"/>
                </a:spcAft>
              </a:pPr>
              <a:r>
                <a:rPr lang="bg-BG" sz="1900" b="1" dirty="0">
                  <a:solidFill>
                    <a:schemeClr val="bg1"/>
                  </a:solidFill>
                  <a:latin typeface="Verdana" pitchFamily="34" charset="0"/>
                </a:rPr>
                <a:t>ДЪРВО НА ПРОБЛЕМИТЕ</a:t>
              </a:r>
            </a:p>
            <a:p>
              <a:pPr algn="ctr" eaLnBrk="0" hangingPunct="0">
                <a:lnSpc>
                  <a:spcPct val="125000"/>
                </a:lnSpc>
                <a:spcBef>
                  <a:spcPct val="45000"/>
                </a:spcBef>
                <a:spcAft>
                  <a:spcPct val="45000"/>
                </a:spcAft>
              </a:pPr>
              <a:endParaRPr lang="en-GB" sz="200" b="1" dirty="0">
                <a:solidFill>
                  <a:schemeClr val="bg1"/>
                </a:solidFill>
                <a:latin typeface="Verdana" pitchFamily="34" charset="0"/>
              </a:endParaRPr>
            </a:p>
          </p:txBody>
        </p:sp>
        <p:graphicFrame>
          <p:nvGraphicFramePr>
            <p:cNvPr id="65543" name="Object 7"/>
            <p:cNvGraphicFramePr>
              <a:graphicFrameLocks noChangeAspect="1"/>
            </p:cNvGraphicFramePr>
            <p:nvPr/>
          </p:nvGraphicFramePr>
          <p:xfrm>
            <a:off x="2290" y="2704"/>
            <a:ext cx="1361" cy="1361"/>
          </p:xfrm>
          <a:graphic>
            <a:graphicData uri="http://schemas.openxmlformats.org/presentationml/2006/ole">
              <p:oleObj spid="_x0000_s65567" name="Clip" r:id="rId4" imgW="811073" imgH="811073" progId="">
                <p:embed/>
              </p:oleObj>
            </a:graphicData>
          </a:graphic>
        </p:graphicFrame>
        <p:sp>
          <p:nvSpPr>
            <p:cNvPr id="65547" name="Rectangle 48"/>
            <p:cNvSpPr>
              <a:spLocks noChangeArrowheads="1"/>
            </p:cNvSpPr>
            <p:nvPr/>
          </p:nvSpPr>
          <p:spPr bwMode="auto">
            <a:xfrm>
              <a:off x="3515" y="3022"/>
              <a:ext cx="1905" cy="544"/>
            </a:xfrm>
            <a:prstGeom prst="rect">
              <a:avLst/>
            </a:prstGeom>
            <a:solidFill>
              <a:srgbClr val="006600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>
                <a:lnSpc>
                  <a:spcPct val="125000"/>
                </a:lnSpc>
                <a:spcBef>
                  <a:spcPct val="45000"/>
                </a:spcBef>
                <a:spcAft>
                  <a:spcPct val="45000"/>
                </a:spcAft>
              </a:pPr>
              <a:endParaRPr lang="bg-BG" sz="200" b="1">
                <a:solidFill>
                  <a:schemeClr val="bg1"/>
                </a:solidFill>
                <a:latin typeface="Verdana" pitchFamily="34" charset="0"/>
              </a:endParaRPr>
            </a:p>
            <a:p>
              <a:pPr algn="ctr" eaLnBrk="0" hangingPunct="0">
                <a:lnSpc>
                  <a:spcPct val="125000"/>
                </a:lnSpc>
                <a:spcBef>
                  <a:spcPct val="45000"/>
                </a:spcBef>
                <a:spcAft>
                  <a:spcPct val="45000"/>
                </a:spcAft>
              </a:pPr>
              <a:r>
                <a:rPr lang="bg-BG" sz="1900" b="1">
                  <a:solidFill>
                    <a:schemeClr val="bg1"/>
                  </a:solidFill>
                  <a:latin typeface="Verdana" pitchFamily="34" charset="0"/>
                </a:rPr>
                <a:t>ДЪРВО НА ЦЕЛИТЕ</a:t>
              </a:r>
            </a:p>
            <a:p>
              <a:pPr algn="ctr" eaLnBrk="0" hangingPunct="0">
                <a:lnSpc>
                  <a:spcPct val="125000"/>
                </a:lnSpc>
                <a:spcBef>
                  <a:spcPct val="45000"/>
                </a:spcBef>
                <a:spcAft>
                  <a:spcPct val="45000"/>
                </a:spcAft>
              </a:pPr>
              <a:endParaRPr lang="en-GB" sz="200" b="1">
                <a:solidFill>
                  <a:schemeClr val="bg1"/>
                </a:solidFill>
                <a:latin typeface="Verdana" pitchFamily="34" charset="0"/>
              </a:endParaRPr>
            </a:p>
          </p:txBody>
        </p:sp>
        <p:sp>
          <p:nvSpPr>
            <p:cNvPr id="65548" name="AutoShape 8"/>
            <p:cNvSpPr>
              <a:spLocks noChangeArrowheads="1"/>
            </p:cNvSpPr>
            <p:nvPr/>
          </p:nvSpPr>
          <p:spPr bwMode="auto">
            <a:xfrm rot="5400000">
              <a:off x="3754" y="2058"/>
              <a:ext cx="975" cy="817"/>
            </a:xfrm>
            <a:custGeom>
              <a:avLst/>
              <a:gdLst>
                <a:gd name="T0" fmla="*/ 31 w 21600"/>
                <a:gd name="T1" fmla="*/ 0 h 21600"/>
                <a:gd name="T2" fmla="*/ 31 w 21600"/>
                <a:gd name="T3" fmla="*/ 17 h 21600"/>
                <a:gd name="T4" fmla="*/ 7 w 21600"/>
                <a:gd name="T5" fmla="*/ 31 h 21600"/>
                <a:gd name="T6" fmla="*/ 44 w 21600"/>
                <a:gd name="T7" fmla="*/ 9 h 21600"/>
                <a:gd name="T8" fmla="*/ 17694720 60000 65536"/>
                <a:gd name="T9" fmla="*/ 5898240 60000 65536"/>
                <a:gd name="T10" fmla="*/ 5898240 60000 65536"/>
                <a:gd name="T11" fmla="*/ 0 60000 65536"/>
                <a:gd name="T12" fmla="*/ 12428 w 21600"/>
                <a:gd name="T13" fmla="*/ 2908 h 21600"/>
                <a:gd name="T14" fmla="*/ 18233 w 21600"/>
                <a:gd name="T15" fmla="*/ 9253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6079"/>
                  </a:moveTo>
                  <a:lnTo>
                    <a:pt x="15126" y="0"/>
                  </a:lnTo>
                  <a:lnTo>
                    <a:pt x="15126" y="2912"/>
                  </a:lnTo>
                  <a:lnTo>
                    <a:pt x="12427" y="2912"/>
                  </a:lnTo>
                  <a:cubicBezTo>
                    <a:pt x="5564" y="2912"/>
                    <a:pt x="0" y="7052"/>
                    <a:pt x="0" y="12158"/>
                  </a:cubicBezTo>
                  <a:lnTo>
                    <a:pt x="0" y="21600"/>
                  </a:lnTo>
                  <a:lnTo>
                    <a:pt x="6474" y="21600"/>
                  </a:lnTo>
                  <a:lnTo>
                    <a:pt x="6474" y="12158"/>
                  </a:lnTo>
                  <a:cubicBezTo>
                    <a:pt x="6474" y="10550"/>
                    <a:pt x="9139" y="9246"/>
                    <a:pt x="12427" y="9246"/>
                  </a:cubicBezTo>
                  <a:lnTo>
                    <a:pt x="15126" y="9246"/>
                  </a:lnTo>
                  <a:lnTo>
                    <a:pt x="15126" y="12158"/>
                  </a:lnTo>
                  <a:close/>
                </a:path>
              </a:pathLst>
            </a:custGeom>
            <a:gradFill rotWithShape="1">
              <a:gsLst>
                <a:gs pos="0">
                  <a:schemeClr val="accent2"/>
                </a:gs>
                <a:gs pos="100000">
                  <a:srgbClr val="008000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bg-BG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Title 1"/>
          <p:cNvSpPr>
            <a:spLocks noGrp="1"/>
          </p:cNvSpPr>
          <p:nvPr>
            <p:ph type="title" idx="4294967295"/>
          </p:nvPr>
        </p:nvSpPr>
        <p:spPr bwMode="auto">
          <a:xfrm>
            <a:off x="323850" y="836613"/>
            <a:ext cx="7632700" cy="865187"/>
          </a:xfrm>
          <a:prstGeom prst="rect">
            <a:avLst/>
          </a:prstGeom>
          <a:noFill/>
          <a:ln algn="ctr"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ru-RU" sz="3200" b="1" smtClean="0"/>
              <a:t>«Дърво на целите»</a:t>
            </a:r>
            <a:endParaRPr lang="en-US" sz="3200" b="1" smtClean="0"/>
          </a:p>
        </p:txBody>
      </p:sp>
      <p:grpSp>
        <p:nvGrpSpPr>
          <p:cNvPr id="79874" name="Group 3"/>
          <p:cNvGrpSpPr>
            <a:grpSpLocks/>
          </p:cNvGrpSpPr>
          <p:nvPr/>
        </p:nvGrpSpPr>
        <p:grpSpPr bwMode="auto">
          <a:xfrm>
            <a:off x="96838" y="1773238"/>
            <a:ext cx="8939212" cy="4176712"/>
            <a:chOff x="68" y="1117"/>
            <a:chExt cx="5631" cy="2631"/>
          </a:xfrm>
        </p:grpSpPr>
        <p:sp>
          <p:nvSpPr>
            <p:cNvPr id="68612" name="Rectangle 18"/>
            <p:cNvSpPr>
              <a:spLocks noChangeArrowheads="1"/>
            </p:cNvSpPr>
            <p:nvPr/>
          </p:nvSpPr>
          <p:spPr bwMode="auto">
            <a:xfrm>
              <a:off x="1610" y="1117"/>
              <a:ext cx="1996" cy="499"/>
            </a:xfrm>
            <a:prstGeom prst="rect">
              <a:avLst/>
            </a:prstGeom>
            <a:solidFill>
              <a:srgbClr val="008000"/>
            </a:solidFill>
            <a:ln w="9525" algn="ctr">
              <a:noFill/>
              <a:miter lim="800000"/>
              <a:headEnd/>
              <a:tailEnd/>
            </a:ln>
            <a:effectLst>
              <a:outerShdw sy="-100000" rotWithShape="0">
                <a:srgbClr val="808080">
                  <a:alpha val="50000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r>
                <a:rPr lang="bg-BG" sz="1400" b="1" dirty="0" smtClean="0">
                  <a:solidFill>
                    <a:schemeClr val="bg1"/>
                  </a:solidFill>
                  <a:latin typeface="Verdana" pitchFamily="34" charset="0"/>
                </a:rPr>
                <a:t>Ефективна организация </a:t>
              </a:r>
              <a:r>
                <a:rPr lang="bg-BG" sz="1400" b="1" dirty="0">
                  <a:solidFill>
                    <a:schemeClr val="bg1"/>
                  </a:solidFill>
                  <a:latin typeface="Verdana" pitchFamily="34" charset="0"/>
                </a:rPr>
                <a:t>на работата на съда и липса на качество на предлаганите услуги</a:t>
              </a:r>
              <a:endParaRPr lang="en-US" sz="1400" b="1" dirty="0">
                <a:solidFill>
                  <a:schemeClr val="bg1"/>
                </a:solidFill>
                <a:latin typeface="Verdana" pitchFamily="34" charset="0"/>
              </a:endParaRPr>
            </a:p>
          </p:txBody>
        </p:sp>
        <p:sp>
          <p:nvSpPr>
            <p:cNvPr id="79876" name="Rectangle 20"/>
            <p:cNvSpPr>
              <a:spLocks noChangeArrowheads="1"/>
            </p:cNvSpPr>
            <p:nvPr/>
          </p:nvSpPr>
          <p:spPr bwMode="auto">
            <a:xfrm>
              <a:off x="3243" y="1842"/>
              <a:ext cx="1406" cy="490"/>
            </a:xfrm>
            <a:prstGeom prst="rect">
              <a:avLst/>
            </a:prstGeom>
            <a:solidFill>
              <a:srgbClr val="808000"/>
            </a:solidFill>
            <a:ln w="9525" algn="ctr">
              <a:noFill/>
              <a:miter lim="800000"/>
              <a:headEnd/>
              <a:tailEnd/>
            </a:ln>
            <a:effectLst>
              <a:prstShdw prst="shdw15">
                <a:srgbClr val="808080">
                  <a:alpha val="50000"/>
                </a:srgbClr>
              </a:prstShdw>
            </a:effectLst>
          </p:spPr>
          <p:txBody>
            <a:bodyPr anchor="ctr"/>
            <a:lstStyle/>
            <a:p>
              <a:pPr algn="ctr"/>
              <a:r>
                <a:rPr lang="bg-BG" sz="1300" b="1" dirty="0" smtClean="0">
                  <a:solidFill>
                    <a:schemeClr val="bg1"/>
                  </a:solidFill>
                  <a:latin typeface="Verdana" pitchFamily="34" charset="0"/>
                </a:rPr>
                <a:t>Добра организация </a:t>
              </a:r>
              <a:r>
                <a:rPr lang="bg-BG" sz="1300" b="1" dirty="0">
                  <a:solidFill>
                    <a:schemeClr val="bg1"/>
                  </a:solidFill>
                  <a:latin typeface="Verdana" pitchFamily="34" charset="0"/>
                </a:rPr>
                <a:t>на обслужването на физ. и юр. лица</a:t>
              </a:r>
              <a:endParaRPr lang="en-US" sz="1300" b="1" dirty="0">
                <a:solidFill>
                  <a:schemeClr val="bg1"/>
                </a:solidFill>
                <a:latin typeface="Verdana" pitchFamily="34" charset="0"/>
              </a:endParaRPr>
            </a:p>
          </p:txBody>
        </p:sp>
        <p:sp>
          <p:nvSpPr>
            <p:cNvPr id="79877" name="Rectangle 22"/>
            <p:cNvSpPr>
              <a:spLocks noChangeArrowheads="1"/>
            </p:cNvSpPr>
            <p:nvPr/>
          </p:nvSpPr>
          <p:spPr bwMode="auto">
            <a:xfrm>
              <a:off x="612" y="1842"/>
              <a:ext cx="1413" cy="490"/>
            </a:xfrm>
            <a:prstGeom prst="rect">
              <a:avLst/>
            </a:prstGeom>
            <a:solidFill>
              <a:srgbClr val="808000"/>
            </a:solidFill>
            <a:ln w="9525" algn="ctr">
              <a:noFill/>
              <a:miter lim="800000"/>
              <a:headEnd/>
              <a:tailEnd/>
            </a:ln>
            <a:effectLst>
              <a:prstShdw prst="shdw15">
                <a:srgbClr val="808080">
                  <a:alpha val="50000"/>
                </a:srgbClr>
              </a:prstShdw>
            </a:effectLst>
          </p:spPr>
          <p:txBody>
            <a:bodyPr anchor="ctr"/>
            <a:lstStyle/>
            <a:p>
              <a:pPr algn="ctr"/>
              <a:r>
                <a:rPr lang="bg-BG" sz="1300" b="1" dirty="0" smtClean="0">
                  <a:solidFill>
                    <a:schemeClr val="bg1"/>
                  </a:solidFill>
                  <a:latin typeface="Verdana" pitchFamily="34" charset="0"/>
                </a:rPr>
                <a:t>Добре организирано </a:t>
              </a:r>
              <a:r>
                <a:rPr lang="bg-BG" sz="1300" b="1" dirty="0">
                  <a:solidFill>
                    <a:schemeClr val="bg1"/>
                  </a:solidFill>
                  <a:latin typeface="Verdana" pitchFamily="34" charset="0"/>
                </a:rPr>
                <a:t>работно време на съд. </a:t>
              </a:r>
              <a:r>
                <a:rPr lang="bg-BG" sz="1300" b="1" dirty="0" smtClean="0">
                  <a:solidFill>
                    <a:schemeClr val="bg1"/>
                  </a:solidFill>
                  <a:latin typeface="Verdana" pitchFamily="34" charset="0"/>
                </a:rPr>
                <a:t>Администрация - без прекъсване</a:t>
              </a:r>
              <a:endParaRPr lang="en-US" sz="1300" b="1" dirty="0">
                <a:solidFill>
                  <a:schemeClr val="bg1"/>
                </a:solidFill>
                <a:latin typeface="Verdana" pitchFamily="34" charset="0"/>
              </a:endParaRPr>
            </a:p>
          </p:txBody>
        </p:sp>
        <p:sp>
          <p:nvSpPr>
            <p:cNvPr id="68615" name="Rectangle 24"/>
            <p:cNvSpPr>
              <a:spLocks noChangeArrowheads="1"/>
            </p:cNvSpPr>
            <p:nvPr/>
          </p:nvSpPr>
          <p:spPr bwMode="auto">
            <a:xfrm>
              <a:off x="68" y="2523"/>
              <a:ext cx="1224" cy="499"/>
            </a:xfrm>
            <a:prstGeom prst="rect">
              <a:avLst/>
            </a:prstGeom>
            <a:solidFill>
              <a:srgbClr val="CCFF66"/>
            </a:solidFill>
            <a:ln w="9525" algn="ctr">
              <a:noFill/>
              <a:miter lim="800000"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r>
                <a:rPr lang="bg-BG" sz="1200" b="1" dirty="0">
                  <a:latin typeface="Verdana" pitchFamily="34" charset="0"/>
                </a:rPr>
                <a:t>Разработен и приложен план за организиране на работното вреве</a:t>
              </a:r>
              <a:endParaRPr lang="en-US" sz="1200" b="1" dirty="0"/>
            </a:p>
          </p:txBody>
        </p:sp>
        <p:sp>
          <p:nvSpPr>
            <p:cNvPr id="68616" name="Rectangle 26"/>
            <p:cNvSpPr>
              <a:spLocks noChangeArrowheads="1"/>
            </p:cNvSpPr>
            <p:nvPr/>
          </p:nvSpPr>
          <p:spPr bwMode="auto">
            <a:xfrm>
              <a:off x="3470" y="3249"/>
              <a:ext cx="1413" cy="499"/>
            </a:xfrm>
            <a:prstGeom prst="rect">
              <a:avLst/>
            </a:prstGeom>
            <a:solidFill>
              <a:srgbClr val="CCFFCC"/>
            </a:solidFill>
            <a:ln w="9525" algn="ctr">
              <a:noFill/>
              <a:miter lim="800000"/>
              <a:headEnd/>
              <a:tailEnd/>
            </a:ln>
            <a:effectLst>
              <a:outerShdw dist="107763" dir="18900000" algn="ctr" rotWithShape="0">
                <a:srgbClr val="808080">
                  <a:alpha val="50000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r>
                <a:rPr lang="bg-BG" sz="1200" b="1" dirty="0" smtClean="0">
                  <a:latin typeface="Calibri" pitchFamily="34" charset="0"/>
                </a:rPr>
                <a:t>Анализирани и въведени добри практики в предоставянето на услуги</a:t>
              </a:r>
              <a:endParaRPr lang="en-US" sz="1200" b="1" dirty="0">
                <a:latin typeface="Calibri" pitchFamily="34" charset="0"/>
              </a:endParaRPr>
            </a:p>
          </p:txBody>
        </p:sp>
        <p:sp>
          <p:nvSpPr>
            <p:cNvPr id="79880" name="AutoShape 44"/>
            <p:cNvSpPr>
              <a:spLocks noChangeArrowheads="1"/>
            </p:cNvSpPr>
            <p:nvPr/>
          </p:nvSpPr>
          <p:spPr bwMode="auto">
            <a:xfrm flipH="1" flipV="1">
              <a:off x="5420" y="1389"/>
              <a:ext cx="241" cy="1950"/>
            </a:xfrm>
            <a:prstGeom prst="downArrowCallout">
              <a:avLst>
                <a:gd name="adj1" fmla="val 25000"/>
                <a:gd name="adj2" fmla="val 25000"/>
                <a:gd name="adj3" fmla="val 134855"/>
                <a:gd name="adj4" fmla="val 66667"/>
              </a:avLst>
            </a:prstGeom>
            <a:gradFill rotWithShape="1">
              <a:gsLst>
                <a:gs pos="0">
                  <a:srgbClr val="CCFFCC"/>
                </a:gs>
                <a:gs pos="100000">
                  <a:srgbClr val="008000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endParaRPr lang="en-GB" sz="2800"/>
            </a:p>
          </p:txBody>
        </p:sp>
        <p:sp>
          <p:nvSpPr>
            <p:cNvPr id="79881" name="Text Box 45"/>
            <p:cNvSpPr txBox="1">
              <a:spLocks noChangeArrowheads="1"/>
            </p:cNvSpPr>
            <p:nvPr/>
          </p:nvSpPr>
          <p:spPr bwMode="auto">
            <a:xfrm>
              <a:off x="4377" y="1378"/>
              <a:ext cx="1134" cy="19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bg-BG" sz="1400" b="1">
                  <a:solidFill>
                    <a:srgbClr val="008000"/>
                  </a:solidFill>
                  <a:latin typeface="Verdana" pitchFamily="34" charset="0"/>
                </a:rPr>
                <a:t>ЦЕЛИ</a:t>
              </a:r>
            </a:p>
          </p:txBody>
        </p:sp>
        <p:sp>
          <p:nvSpPr>
            <p:cNvPr id="79882" name="Text Box 46"/>
            <p:cNvSpPr txBox="1">
              <a:spLocks noChangeArrowheads="1"/>
            </p:cNvSpPr>
            <p:nvPr/>
          </p:nvSpPr>
          <p:spPr bwMode="auto">
            <a:xfrm>
              <a:off x="4837" y="3430"/>
              <a:ext cx="86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bg-BG" sz="1400" b="1">
                  <a:solidFill>
                    <a:srgbClr val="99CC00"/>
                  </a:solidFill>
                  <a:latin typeface="Verdana" pitchFamily="34" charset="0"/>
                </a:rPr>
                <a:t>СРЕДСТВА</a:t>
              </a:r>
            </a:p>
          </p:txBody>
        </p:sp>
        <p:sp>
          <p:nvSpPr>
            <p:cNvPr id="68620" name="Rectangle 26"/>
            <p:cNvSpPr>
              <a:spLocks noChangeArrowheads="1"/>
            </p:cNvSpPr>
            <p:nvPr/>
          </p:nvSpPr>
          <p:spPr bwMode="auto">
            <a:xfrm>
              <a:off x="1837" y="3249"/>
              <a:ext cx="1413" cy="499"/>
            </a:xfrm>
            <a:prstGeom prst="rect">
              <a:avLst/>
            </a:prstGeom>
            <a:solidFill>
              <a:srgbClr val="CCFFCC"/>
            </a:solidFill>
            <a:ln w="9525" algn="ctr">
              <a:noFill/>
              <a:miter lim="800000"/>
              <a:headEnd/>
              <a:tailEnd/>
            </a:ln>
            <a:effectLst>
              <a:outerShdw dist="107763" dir="18900000" algn="ctr" rotWithShape="0">
                <a:srgbClr val="808080">
                  <a:alpha val="50000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r>
                <a:rPr lang="bg-BG" sz="1200" b="1" dirty="0">
                  <a:latin typeface="Calibri" pitchFamily="34" charset="0"/>
                </a:rPr>
                <a:t>механизми за планиране на разходи спрямо </a:t>
              </a:r>
              <a:r>
                <a:rPr lang="bg-BG" sz="1200" b="1" dirty="0" smtClean="0">
                  <a:latin typeface="Calibri" pitchFamily="34" charset="0"/>
                </a:rPr>
                <a:t>нужди, осигурени финансови ресурси</a:t>
              </a:r>
              <a:endParaRPr lang="en-US" sz="1200" b="1" dirty="0">
                <a:latin typeface="Calibri" pitchFamily="34" charset="0"/>
              </a:endParaRPr>
            </a:p>
          </p:txBody>
        </p:sp>
        <p:sp>
          <p:nvSpPr>
            <p:cNvPr id="68621" name="Rectangle 24"/>
            <p:cNvSpPr>
              <a:spLocks noChangeArrowheads="1"/>
            </p:cNvSpPr>
            <p:nvPr/>
          </p:nvSpPr>
          <p:spPr bwMode="auto">
            <a:xfrm>
              <a:off x="1384" y="2523"/>
              <a:ext cx="1224" cy="499"/>
            </a:xfrm>
            <a:prstGeom prst="rect">
              <a:avLst/>
            </a:prstGeom>
            <a:solidFill>
              <a:srgbClr val="CCFF66"/>
            </a:solidFill>
            <a:ln w="9525" algn="ctr">
              <a:noFill/>
              <a:miter lim="800000"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r>
                <a:rPr lang="bg-BG" sz="1200" b="1" dirty="0" smtClean="0"/>
                <a:t>Въведен контрол по спазване на плана</a:t>
              </a:r>
              <a:endParaRPr lang="en-US" sz="1200" b="1" dirty="0"/>
            </a:p>
          </p:txBody>
        </p:sp>
        <p:sp>
          <p:nvSpPr>
            <p:cNvPr id="68622" name="Rectangle 24"/>
            <p:cNvSpPr>
              <a:spLocks noChangeArrowheads="1"/>
            </p:cNvSpPr>
            <p:nvPr/>
          </p:nvSpPr>
          <p:spPr bwMode="auto">
            <a:xfrm>
              <a:off x="2745" y="2523"/>
              <a:ext cx="1224" cy="499"/>
            </a:xfrm>
            <a:prstGeom prst="rect">
              <a:avLst/>
            </a:prstGeom>
            <a:solidFill>
              <a:srgbClr val="CCFF66"/>
            </a:solidFill>
            <a:ln w="9525" algn="ctr">
              <a:noFill/>
              <a:miter lim="800000"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r>
                <a:rPr lang="bg-BG" sz="1200" b="1" dirty="0" smtClean="0"/>
                <a:t>Добра </a:t>
              </a:r>
              <a:r>
                <a:rPr lang="bg-BG" sz="1200" b="1" dirty="0"/>
                <a:t>техническа обезпеченост на съда</a:t>
              </a:r>
              <a:endParaRPr lang="en-US" sz="1200" b="1" dirty="0"/>
            </a:p>
          </p:txBody>
        </p:sp>
        <p:sp>
          <p:nvSpPr>
            <p:cNvPr id="68623" name="Rectangle 24"/>
            <p:cNvSpPr>
              <a:spLocks noChangeArrowheads="1"/>
            </p:cNvSpPr>
            <p:nvPr/>
          </p:nvSpPr>
          <p:spPr bwMode="auto">
            <a:xfrm>
              <a:off x="4060" y="2523"/>
              <a:ext cx="1224" cy="499"/>
            </a:xfrm>
            <a:prstGeom prst="rect">
              <a:avLst/>
            </a:prstGeom>
            <a:solidFill>
              <a:srgbClr val="CCFF66"/>
            </a:solidFill>
            <a:ln w="9525" algn="ctr">
              <a:noFill/>
              <a:miter lim="800000"/>
              <a:headEnd/>
              <a:tailEnd/>
            </a:ln>
            <a:effectLst>
              <a:outerShdw dist="107763" dir="13500000" algn="ctr" rotWithShape="0">
                <a:srgbClr val="808080">
                  <a:alpha val="50000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r>
                <a:rPr lang="bg-BG" sz="1200" b="1" dirty="0" smtClean="0"/>
                <a:t>Гъвкави </a:t>
              </a:r>
              <a:r>
                <a:rPr lang="bg-BG" sz="1200" b="1" dirty="0"/>
                <a:t>процедури за предоставяне на услуги</a:t>
              </a:r>
              <a:endParaRPr lang="en-US" sz="1200" b="1" dirty="0"/>
            </a:p>
          </p:txBody>
        </p:sp>
        <p:cxnSp>
          <p:nvCxnSpPr>
            <p:cNvPr id="79887" name="AutoShape 16"/>
            <p:cNvCxnSpPr>
              <a:cxnSpLocks noChangeShapeType="1"/>
              <a:stCxn id="68615" idx="0"/>
              <a:endCxn id="79877" idx="2"/>
            </p:cNvCxnSpPr>
            <p:nvPr/>
          </p:nvCxnSpPr>
          <p:spPr bwMode="auto">
            <a:xfrm rot="-5400000">
              <a:off x="904" y="2108"/>
              <a:ext cx="191" cy="639"/>
            </a:xfrm>
            <a:prstGeom prst="bentConnector3">
              <a:avLst>
                <a:gd name="adj1" fmla="val 49736"/>
              </a:avLst>
            </a:prstGeom>
            <a:noFill/>
            <a:ln w="38100">
              <a:solidFill>
                <a:srgbClr val="808080"/>
              </a:solidFill>
              <a:miter lim="800000"/>
              <a:headEnd/>
              <a:tailEnd/>
            </a:ln>
          </p:spPr>
        </p:cxnSp>
        <p:cxnSp>
          <p:nvCxnSpPr>
            <p:cNvPr id="79888" name="AutoShape 17"/>
            <p:cNvCxnSpPr>
              <a:cxnSpLocks noChangeShapeType="1"/>
              <a:stCxn id="68621" idx="0"/>
              <a:endCxn id="79877" idx="2"/>
            </p:cNvCxnSpPr>
            <p:nvPr/>
          </p:nvCxnSpPr>
          <p:spPr bwMode="auto">
            <a:xfrm rot="5400000" flipH="1">
              <a:off x="1562" y="2089"/>
              <a:ext cx="191" cy="677"/>
            </a:xfrm>
            <a:prstGeom prst="bentConnector3">
              <a:avLst>
                <a:gd name="adj1" fmla="val 49736"/>
              </a:avLst>
            </a:prstGeom>
            <a:noFill/>
            <a:ln w="38100">
              <a:solidFill>
                <a:srgbClr val="808080"/>
              </a:solidFill>
              <a:miter lim="800000"/>
              <a:headEnd/>
              <a:tailEnd/>
            </a:ln>
          </p:spPr>
        </p:cxnSp>
        <p:cxnSp>
          <p:nvCxnSpPr>
            <p:cNvPr id="79889" name="AutoShape 18"/>
            <p:cNvCxnSpPr>
              <a:cxnSpLocks noChangeShapeType="1"/>
              <a:stCxn id="79877" idx="0"/>
              <a:endCxn id="68612" idx="2"/>
            </p:cNvCxnSpPr>
            <p:nvPr/>
          </p:nvCxnSpPr>
          <p:spPr bwMode="auto">
            <a:xfrm rot="-5400000">
              <a:off x="1851" y="1084"/>
              <a:ext cx="226" cy="1289"/>
            </a:xfrm>
            <a:prstGeom prst="bentConnector3">
              <a:avLst>
                <a:gd name="adj1" fmla="val 50000"/>
              </a:avLst>
            </a:prstGeom>
            <a:noFill/>
            <a:ln w="38100">
              <a:solidFill>
                <a:srgbClr val="808080"/>
              </a:solidFill>
              <a:miter lim="800000"/>
              <a:headEnd/>
              <a:tailEnd/>
            </a:ln>
          </p:spPr>
        </p:cxnSp>
        <p:cxnSp>
          <p:nvCxnSpPr>
            <p:cNvPr id="79890" name="AutoShape 19"/>
            <p:cNvCxnSpPr>
              <a:cxnSpLocks noChangeShapeType="1"/>
              <a:stCxn id="79876" idx="0"/>
              <a:endCxn id="68612" idx="2"/>
            </p:cNvCxnSpPr>
            <p:nvPr/>
          </p:nvCxnSpPr>
          <p:spPr bwMode="auto">
            <a:xfrm rot="5400000" flipH="1">
              <a:off x="3164" y="1060"/>
              <a:ext cx="226" cy="1338"/>
            </a:xfrm>
            <a:prstGeom prst="bentConnector3">
              <a:avLst>
                <a:gd name="adj1" fmla="val 50000"/>
              </a:avLst>
            </a:prstGeom>
            <a:noFill/>
            <a:ln w="38100">
              <a:solidFill>
                <a:srgbClr val="808080"/>
              </a:solidFill>
              <a:miter lim="800000"/>
              <a:headEnd/>
              <a:tailEnd/>
            </a:ln>
          </p:spPr>
        </p:cxnSp>
        <p:cxnSp>
          <p:nvCxnSpPr>
            <p:cNvPr id="79891" name="AutoShape 20"/>
            <p:cNvCxnSpPr>
              <a:cxnSpLocks noChangeShapeType="1"/>
              <a:stCxn id="68622" idx="0"/>
              <a:endCxn id="79876" idx="2"/>
            </p:cNvCxnSpPr>
            <p:nvPr/>
          </p:nvCxnSpPr>
          <p:spPr bwMode="auto">
            <a:xfrm rot="-5400000">
              <a:off x="3556" y="2133"/>
              <a:ext cx="191" cy="589"/>
            </a:xfrm>
            <a:prstGeom prst="bentConnector3">
              <a:avLst>
                <a:gd name="adj1" fmla="val 49736"/>
              </a:avLst>
            </a:prstGeom>
            <a:noFill/>
            <a:ln w="38100">
              <a:solidFill>
                <a:srgbClr val="808080"/>
              </a:solidFill>
              <a:miter lim="800000"/>
              <a:headEnd/>
              <a:tailEnd/>
            </a:ln>
          </p:spPr>
        </p:cxnSp>
        <p:cxnSp>
          <p:nvCxnSpPr>
            <p:cNvPr id="79892" name="AutoShape 21"/>
            <p:cNvCxnSpPr>
              <a:cxnSpLocks noChangeShapeType="1"/>
              <a:stCxn id="68623" idx="0"/>
              <a:endCxn id="79876" idx="2"/>
            </p:cNvCxnSpPr>
            <p:nvPr/>
          </p:nvCxnSpPr>
          <p:spPr bwMode="auto">
            <a:xfrm rot="5400000" flipH="1">
              <a:off x="4213" y="2065"/>
              <a:ext cx="191" cy="726"/>
            </a:xfrm>
            <a:prstGeom prst="bentConnector3">
              <a:avLst>
                <a:gd name="adj1" fmla="val 49736"/>
              </a:avLst>
            </a:prstGeom>
            <a:noFill/>
            <a:ln w="38100">
              <a:solidFill>
                <a:srgbClr val="808080"/>
              </a:solidFill>
              <a:miter lim="800000"/>
              <a:headEnd/>
              <a:tailEnd/>
            </a:ln>
          </p:spPr>
        </p:cxnSp>
        <p:cxnSp>
          <p:nvCxnSpPr>
            <p:cNvPr id="79893" name="AutoShape 22"/>
            <p:cNvCxnSpPr>
              <a:cxnSpLocks noChangeShapeType="1"/>
              <a:stCxn id="68620" idx="0"/>
              <a:endCxn id="68622" idx="2"/>
            </p:cNvCxnSpPr>
            <p:nvPr/>
          </p:nvCxnSpPr>
          <p:spPr bwMode="auto">
            <a:xfrm rot="-5400000">
              <a:off x="2837" y="2729"/>
              <a:ext cx="227" cy="813"/>
            </a:xfrm>
            <a:prstGeom prst="bentConnector3">
              <a:avLst>
                <a:gd name="adj1" fmla="val 50222"/>
              </a:avLst>
            </a:prstGeom>
            <a:noFill/>
            <a:ln w="38100">
              <a:solidFill>
                <a:srgbClr val="808080"/>
              </a:solidFill>
              <a:miter lim="800000"/>
              <a:headEnd/>
              <a:tailEnd/>
            </a:ln>
          </p:spPr>
        </p:cxnSp>
        <p:cxnSp>
          <p:nvCxnSpPr>
            <p:cNvPr id="79894" name="AutoShape 23"/>
            <p:cNvCxnSpPr>
              <a:cxnSpLocks noChangeShapeType="1"/>
              <a:stCxn id="68616" idx="0"/>
              <a:endCxn id="68622" idx="2"/>
            </p:cNvCxnSpPr>
            <p:nvPr/>
          </p:nvCxnSpPr>
          <p:spPr bwMode="auto">
            <a:xfrm rot="5400000" flipH="1">
              <a:off x="3653" y="2726"/>
              <a:ext cx="227" cy="820"/>
            </a:xfrm>
            <a:prstGeom prst="bentConnector3">
              <a:avLst>
                <a:gd name="adj1" fmla="val 50222"/>
              </a:avLst>
            </a:prstGeom>
            <a:noFill/>
            <a:ln w="38100">
              <a:solidFill>
                <a:srgbClr val="808080"/>
              </a:solidFill>
              <a:miter lim="800000"/>
              <a:headEnd/>
              <a:tailEnd/>
            </a:ln>
          </p:spPr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7" name="Title 1"/>
          <p:cNvSpPr>
            <a:spLocks noGrp="1"/>
          </p:cNvSpPr>
          <p:nvPr>
            <p:ph type="title" idx="4294967295"/>
          </p:nvPr>
        </p:nvSpPr>
        <p:spPr bwMode="auto">
          <a:xfrm>
            <a:off x="179388" y="836613"/>
            <a:ext cx="8686800" cy="720725"/>
          </a:xfrm>
          <a:prstGeom prst="rect">
            <a:avLst/>
          </a:prstGeom>
          <a:noFill/>
          <a:ln algn="ctr"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bg-BG" sz="2800" b="1" smtClean="0"/>
              <a:t>Формулиране на целите</a:t>
            </a:r>
            <a:endParaRPr lang="en-US" sz="2800" b="1" smtClean="0"/>
          </a:p>
        </p:txBody>
      </p:sp>
      <p:sp>
        <p:nvSpPr>
          <p:cNvPr id="69638" name="Rectangle 19"/>
          <p:cNvSpPr>
            <a:spLocks noChangeArrowheads="1"/>
          </p:cNvSpPr>
          <p:nvPr/>
        </p:nvSpPr>
        <p:spPr bwMode="auto">
          <a:xfrm>
            <a:off x="900113" y="1658938"/>
            <a:ext cx="7993062" cy="32829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30000"/>
              </a:spcBef>
              <a:spcAft>
                <a:spcPct val="30000"/>
              </a:spcAft>
              <a:buFont typeface="Arial" charset="0"/>
              <a:buChar char="•"/>
            </a:pPr>
            <a:r>
              <a:rPr lang="bg-BG" sz="2000" b="1">
                <a:solidFill>
                  <a:schemeClr val="hlink"/>
                </a:solidFill>
              </a:rPr>
              <a:t>Реалистични </a:t>
            </a:r>
            <a:r>
              <a:rPr lang="bg-BG" sz="2000"/>
              <a:t>– постижими в рамките на съществуващите финансови и физически ресурси </a:t>
            </a:r>
          </a:p>
          <a:p>
            <a:pPr marL="342900" indent="-342900" eaLnBrk="0" hangingPunct="0">
              <a:spcBef>
                <a:spcPct val="30000"/>
              </a:spcBef>
              <a:spcAft>
                <a:spcPct val="30000"/>
              </a:spcAft>
              <a:buFont typeface="Arial" charset="0"/>
              <a:buChar char="•"/>
            </a:pPr>
            <a:r>
              <a:rPr lang="bg-BG" sz="2000" b="1">
                <a:solidFill>
                  <a:schemeClr val="hlink"/>
                </a:solidFill>
              </a:rPr>
              <a:t>Специфични</a:t>
            </a:r>
            <a:r>
              <a:rPr lang="bg-BG" sz="2000" b="1"/>
              <a:t> </a:t>
            </a:r>
            <a:r>
              <a:rPr lang="bg-BG" sz="2000"/>
              <a:t>– така че всеки напредък за постигане на целта да може да бъде отдаден на конкретно предприетите действия, а не на някаква друга причина.</a:t>
            </a:r>
          </a:p>
          <a:p>
            <a:pPr marL="342900" indent="-342900" eaLnBrk="0" hangingPunct="0">
              <a:spcBef>
                <a:spcPct val="30000"/>
              </a:spcBef>
              <a:spcAft>
                <a:spcPct val="30000"/>
              </a:spcAft>
              <a:buFont typeface="Arial" charset="0"/>
              <a:buChar char="•"/>
            </a:pPr>
            <a:r>
              <a:rPr lang="bg-BG" sz="2000" b="1">
                <a:solidFill>
                  <a:schemeClr val="hlink"/>
                </a:solidFill>
              </a:rPr>
              <a:t>Измерими</a:t>
            </a:r>
            <a:r>
              <a:rPr lang="bg-BG" sz="2000" b="1"/>
              <a:t> </a:t>
            </a:r>
            <a:r>
              <a:rPr lang="bg-BG" sz="2000"/>
              <a:t>– при приемлива цена с приемливи усилия, така че постигането на целта да може да бъде оценено.</a:t>
            </a:r>
            <a:endParaRPr lang="en-GB" sz="2000"/>
          </a:p>
        </p:txBody>
      </p:sp>
      <p:sp>
        <p:nvSpPr>
          <p:cNvPr id="274437" name="Rectangle 5"/>
          <p:cNvSpPr>
            <a:spLocks noChangeArrowheads="1"/>
          </p:cNvSpPr>
          <p:nvPr/>
        </p:nvSpPr>
        <p:spPr bwMode="auto">
          <a:xfrm>
            <a:off x="755577" y="4437063"/>
            <a:ext cx="8066162" cy="1728787"/>
          </a:xfrm>
          <a:prstGeom prst="rect">
            <a:avLst/>
          </a:prstGeom>
          <a:solidFill>
            <a:srgbClr val="FFFF99"/>
          </a:solidFill>
          <a:ln w="9525" algn="ctr">
            <a:solidFill>
              <a:srgbClr val="808080"/>
            </a:solidFill>
            <a:prstDash val="lgDashDotDot"/>
            <a:miter lim="800000"/>
            <a:headEnd/>
            <a:tailEnd/>
          </a:ln>
          <a:effectLst>
            <a:outerShdw dist="107763" dir="135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pPr algn="r" eaLnBrk="0" hangingPunct="0">
              <a:lnSpc>
                <a:spcPct val="125000"/>
              </a:lnSpc>
              <a:spcBef>
                <a:spcPct val="45000"/>
              </a:spcBef>
              <a:spcAft>
                <a:spcPct val="45000"/>
              </a:spcAft>
              <a:defRPr/>
            </a:pPr>
            <a:r>
              <a:rPr lang="bg-BG" sz="1700" b="1" dirty="0">
                <a:solidFill>
                  <a:srgbClr val="FF0000"/>
                </a:solidFill>
                <a:latin typeface="Verdana" pitchFamily="34" charset="0"/>
              </a:rPr>
              <a:t>Целите трябва да се заявят със </a:t>
            </a:r>
            <a:r>
              <a:rPr lang="bg-BG" sz="17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силни глаголи</a:t>
            </a:r>
            <a:r>
              <a:rPr lang="bg-BG" sz="1700" b="1" dirty="0">
                <a:solidFill>
                  <a:srgbClr val="FF0000"/>
                </a:solidFill>
                <a:latin typeface="Verdana" pitchFamily="34" charset="0"/>
              </a:rPr>
              <a:t> в инфинитив </a:t>
            </a:r>
            <a:r>
              <a:rPr lang="en-GB" sz="1700" dirty="0">
                <a:solidFill>
                  <a:srgbClr val="FF0000"/>
                </a:solidFill>
                <a:latin typeface="Verdana" pitchFamily="34" charset="0"/>
              </a:rPr>
              <a:t>(</a:t>
            </a:r>
            <a:r>
              <a:rPr lang="bg-BG" sz="1700" i="1" dirty="0">
                <a:solidFill>
                  <a:srgbClr val="FF0000"/>
                </a:solidFill>
                <a:latin typeface="Verdana" pitchFamily="34" charset="0"/>
              </a:rPr>
              <a:t>нещо трябва да се направи</a:t>
            </a:r>
            <a:r>
              <a:rPr lang="en-GB" sz="1700" dirty="0">
                <a:solidFill>
                  <a:srgbClr val="FF0000"/>
                </a:solidFill>
                <a:latin typeface="Verdana" pitchFamily="34" charset="0"/>
              </a:rPr>
              <a:t>)</a:t>
            </a:r>
            <a:r>
              <a:rPr lang="bg-BG" sz="1700" b="1" dirty="0">
                <a:solidFill>
                  <a:srgbClr val="FF0000"/>
                </a:solidFill>
                <a:latin typeface="Verdana" pitchFamily="34" charset="0"/>
              </a:rPr>
              <a:t>; посочва се </a:t>
            </a:r>
            <a:r>
              <a:rPr lang="bg-BG" sz="17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естеството на</a:t>
            </a:r>
            <a:r>
              <a:rPr lang="bg-BG" sz="1700" b="1" dirty="0">
                <a:solidFill>
                  <a:srgbClr val="FF0000"/>
                </a:solidFill>
                <a:latin typeface="Verdana" pitchFamily="34" charset="0"/>
              </a:rPr>
              <a:t> </a:t>
            </a:r>
            <a:r>
              <a:rPr lang="bg-BG" sz="17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промяната</a:t>
            </a:r>
            <a:r>
              <a:rPr lang="bg-BG" sz="1700" b="1" dirty="0">
                <a:solidFill>
                  <a:srgbClr val="FF0000"/>
                </a:solidFill>
                <a:latin typeface="Verdana" pitchFamily="34" charset="0"/>
              </a:rPr>
              <a:t>, която следва да се постигне </a:t>
            </a:r>
            <a:r>
              <a:rPr lang="en-GB" sz="1700" i="1" dirty="0">
                <a:solidFill>
                  <a:srgbClr val="FF0000"/>
                </a:solidFill>
                <a:latin typeface="Verdana" pitchFamily="34" charset="0"/>
              </a:rPr>
              <a:t>(</a:t>
            </a:r>
            <a:r>
              <a:rPr lang="bg-BG" sz="1700" i="1" dirty="0">
                <a:solidFill>
                  <a:srgbClr val="FF0000"/>
                </a:solidFill>
                <a:latin typeface="Verdana" pitchFamily="34" charset="0"/>
              </a:rPr>
              <a:t>целевата група</a:t>
            </a:r>
            <a:r>
              <a:rPr lang="en-GB" sz="1700" i="1" dirty="0">
                <a:solidFill>
                  <a:srgbClr val="FF0000"/>
                </a:solidFill>
                <a:latin typeface="Verdana" pitchFamily="34" charset="0"/>
              </a:rPr>
              <a:t>)</a:t>
            </a:r>
            <a:r>
              <a:rPr lang="bg-BG" sz="1700" b="1" dirty="0">
                <a:solidFill>
                  <a:srgbClr val="FF0000"/>
                </a:solidFill>
                <a:latin typeface="Verdana" pitchFamily="34" charset="0"/>
              </a:rPr>
              <a:t>; и да се дават </a:t>
            </a:r>
            <a:r>
              <a:rPr lang="bg-BG" sz="17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измерими показатели</a:t>
            </a:r>
            <a:r>
              <a:rPr lang="bg-BG" sz="1700" b="1" dirty="0">
                <a:solidFill>
                  <a:srgbClr val="FF0000"/>
                </a:solidFill>
                <a:latin typeface="Verdana" pitchFamily="34" charset="0"/>
              </a:rPr>
              <a:t>, които информират за степента, в която са постигнати целите.</a:t>
            </a:r>
            <a:endParaRPr lang="en-GB" sz="1700" b="1" dirty="0">
              <a:solidFill>
                <a:srgbClr val="FF0000"/>
              </a:solidFill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3"/>
          <p:cNvSpPr>
            <a:spLocks noChangeArrowheads="1"/>
          </p:cNvSpPr>
          <p:nvPr/>
        </p:nvSpPr>
        <p:spPr bwMode="auto">
          <a:xfrm>
            <a:off x="0" y="67786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tabLst>
                <a:tab pos="809625" algn="l"/>
              </a:tabLst>
            </a:pPr>
            <a:endParaRPr lang="en-GB"/>
          </a:p>
        </p:txBody>
      </p:sp>
      <p:sp>
        <p:nvSpPr>
          <p:cNvPr id="81922" name="Text Box 72"/>
          <p:cNvSpPr txBox="1">
            <a:spLocks noChangeArrowheads="1"/>
          </p:cNvSpPr>
          <p:nvPr/>
        </p:nvSpPr>
        <p:spPr bwMode="auto">
          <a:xfrm>
            <a:off x="827088" y="764704"/>
            <a:ext cx="76898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bg-BG" b="1" dirty="0">
                <a:latin typeface="Franklin Gothic Book" pitchFamily="34" charset="0"/>
              </a:rPr>
              <a:t>СТРАТЕГИЧЕСКО ПЛАНИРАНЕ</a:t>
            </a:r>
          </a:p>
          <a:p>
            <a:pPr algn="ctr">
              <a:spcBef>
                <a:spcPct val="50000"/>
              </a:spcBef>
            </a:pPr>
            <a:r>
              <a:rPr lang="en-GB" sz="1400" dirty="0" smtClean="0">
                <a:latin typeface="Franklin Gothic Book" pitchFamily="34" charset="0"/>
              </a:rPr>
              <a:t>(</a:t>
            </a:r>
            <a:r>
              <a:rPr lang="bg-BG" sz="1400" dirty="0" smtClean="0">
                <a:latin typeface="Franklin Gothic Book" pitchFamily="34" charset="0"/>
              </a:rPr>
              <a:t>СТРАТЕГИЯ ЗА  </a:t>
            </a:r>
            <a:r>
              <a:rPr lang="bg-BG" sz="1400" dirty="0">
                <a:latin typeface="Franklin Gothic Book" pitchFamily="34" charset="0"/>
              </a:rPr>
              <a:t>РАЗВИТИЕ</a:t>
            </a:r>
            <a:r>
              <a:rPr lang="en-GB" sz="1400" dirty="0">
                <a:latin typeface="Franklin Gothic Book" pitchFamily="34" charset="0"/>
              </a:rPr>
              <a:t>)</a:t>
            </a:r>
          </a:p>
        </p:txBody>
      </p:sp>
      <p:grpSp>
        <p:nvGrpSpPr>
          <p:cNvPr id="81923" name="Group 91"/>
          <p:cNvGrpSpPr>
            <a:grpSpLocks/>
          </p:cNvGrpSpPr>
          <p:nvPr/>
        </p:nvGrpSpPr>
        <p:grpSpPr bwMode="auto">
          <a:xfrm>
            <a:off x="250825" y="1450504"/>
            <a:ext cx="8642350" cy="4767262"/>
            <a:chOff x="158" y="935"/>
            <a:chExt cx="5444" cy="3003"/>
          </a:xfrm>
        </p:grpSpPr>
        <p:sp>
          <p:nvSpPr>
            <p:cNvPr id="81924" name="AutoShape 40"/>
            <p:cNvSpPr>
              <a:spLocks noChangeArrowheads="1"/>
            </p:cNvSpPr>
            <p:nvPr/>
          </p:nvSpPr>
          <p:spPr bwMode="auto">
            <a:xfrm>
              <a:off x="158" y="935"/>
              <a:ext cx="5444" cy="3003"/>
            </a:xfrm>
            <a:prstGeom prst="roundRect">
              <a:avLst>
                <a:gd name="adj" fmla="val 16667"/>
              </a:avLst>
            </a:prstGeom>
            <a:solidFill>
              <a:srgbClr val="F3F3F7"/>
            </a:solidFill>
            <a:ln w="9525">
              <a:solidFill>
                <a:srgbClr val="333399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bg-BG"/>
            </a:p>
          </p:txBody>
        </p:sp>
        <p:grpSp>
          <p:nvGrpSpPr>
            <p:cNvPr id="81925" name="Group 90"/>
            <p:cNvGrpSpPr>
              <a:grpSpLocks/>
            </p:cNvGrpSpPr>
            <p:nvPr/>
          </p:nvGrpSpPr>
          <p:grpSpPr bwMode="auto">
            <a:xfrm>
              <a:off x="295" y="1389"/>
              <a:ext cx="5197" cy="2268"/>
              <a:chOff x="3061" y="1071"/>
              <a:chExt cx="5197" cy="2268"/>
            </a:xfrm>
          </p:grpSpPr>
          <p:sp>
            <p:nvSpPr>
              <p:cNvPr id="81926" name="Rectangle 41"/>
              <p:cNvSpPr>
                <a:spLocks noChangeArrowheads="1"/>
              </p:cNvSpPr>
              <p:nvPr/>
            </p:nvSpPr>
            <p:spPr bwMode="auto">
              <a:xfrm>
                <a:off x="4422" y="1695"/>
                <a:ext cx="862" cy="284"/>
              </a:xfrm>
              <a:prstGeom prst="rect">
                <a:avLst/>
              </a:prstGeom>
              <a:solidFill>
                <a:srgbClr val="7C7CA8"/>
              </a:solidFill>
              <a:ln w="19050">
                <a:solidFill>
                  <a:srgbClr val="333399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bg-BG" sz="1200" b="1">
                    <a:solidFill>
                      <a:schemeClr val="bg1"/>
                    </a:solidFill>
                    <a:latin typeface="Franklin Gothic Book" pitchFamily="34" charset="0"/>
                  </a:rPr>
                  <a:t>Стратегическа цел 1</a:t>
                </a:r>
                <a:endParaRPr lang="bg-BG" sz="1000">
                  <a:solidFill>
                    <a:schemeClr val="bg1"/>
                  </a:solidFill>
                  <a:latin typeface="Franklin Gothic Book" pitchFamily="34" charset="0"/>
                </a:endParaRPr>
              </a:p>
            </p:txBody>
          </p:sp>
          <p:sp>
            <p:nvSpPr>
              <p:cNvPr id="81927" name="Rectangle 42"/>
              <p:cNvSpPr>
                <a:spLocks noChangeArrowheads="1"/>
              </p:cNvSpPr>
              <p:nvPr/>
            </p:nvSpPr>
            <p:spPr bwMode="auto">
              <a:xfrm>
                <a:off x="5450" y="1378"/>
                <a:ext cx="832" cy="283"/>
              </a:xfrm>
              <a:prstGeom prst="rect">
                <a:avLst/>
              </a:prstGeom>
              <a:solidFill>
                <a:srgbClr val="DADAE6"/>
              </a:solidFill>
              <a:ln w="19050" algn="ctr">
                <a:solidFill>
                  <a:srgbClr val="333399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bg-BG" sz="1200" b="1">
                    <a:latin typeface="Franklin Gothic Book" pitchFamily="34" charset="0"/>
                  </a:rPr>
                  <a:t>Приоритет 1</a:t>
                </a:r>
                <a:endParaRPr lang="bg-BG" sz="1000">
                  <a:latin typeface="Franklin Gothic Book" pitchFamily="34" charset="0"/>
                </a:endParaRPr>
              </a:p>
            </p:txBody>
          </p:sp>
          <p:sp>
            <p:nvSpPr>
              <p:cNvPr id="81928" name="Rectangle 43"/>
              <p:cNvSpPr>
                <a:spLocks noChangeArrowheads="1"/>
              </p:cNvSpPr>
              <p:nvPr/>
            </p:nvSpPr>
            <p:spPr bwMode="auto">
              <a:xfrm>
                <a:off x="6463" y="1117"/>
                <a:ext cx="862" cy="283"/>
              </a:xfrm>
              <a:prstGeom prst="rect">
                <a:avLst/>
              </a:prstGeom>
              <a:solidFill>
                <a:srgbClr val="DADAE6"/>
              </a:solidFill>
              <a:ln w="19050" algn="ctr">
                <a:solidFill>
                  <a:srgbClr val="333399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bg-BG" sz="1000" b="1">
                    <a:latin typeface="Franklin Gothic Book" pitchFamily="34" charset="0"/>
                  </a:rPr>
                  <a:t>Специфична цел 1</a:t>
                </a:r>
              </a:p>
            </p:txBody>
          </p:sp>
          <p:sp>
            <p:nvSpPr>
              <p:cNvPr id="81929" name="Rectangle 44"/>
              <p:cNvSpPr>
                <a:spLocks noChangeArrowheads="1"/>
              </p:cNvSpPr>
              <p:nvPr/>
            </p:nvSpPr>
            <p:spPr bwMode="auto">
              <a:xfrm>
                <a:off x="4422" y="2783"/>
                <a:ext cx="862" cy="284"/>
              </a:xfrm>
              <a:prstGeom prst="rect">
                <a:avLst/>
              </a:prstGeom>
              <a:solidFill>
                <a:srgbClr val="7C7CA8"/>
              </a:solidFill>
              <a:ln w="19050">
                <a:solidFill>
                  <a:srgbClr val="333399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bg-BG" sz="1200" b="1">
                    <a:solidFill>
                      <a:schemeClr val="bg1"/>
                    </a:solidFill>
                    <a:latin typeface="Franklin Gothic Book" pitchFamily="34" charset="0"/>
                  </a:rPr>
                  <a:t>Стратегическа цел 2</a:t>
                </a:r>
                <a:endParaRPr lang="bg-BG" sz="1000">
                  <a:solidFill>
                    <a:schemeClr val="bg1"/>
                  </a:solidFill>
                  <a:latin typeface="Franklin Gothic Book" pitchFamily="34" charset="0"/>
                </a:endParaRPr>
              </a:p>
            </p:txBody>
          </p:sp>
          <p:sp>
            <p:nvSpPr>
              <p:cNvPr id="81930" name="AutoShape 49"/>
              <p:cNvSpPr>
                <a:spLocks noChangeArrowheads="1"/>
              </p:cNvSpPr>
              <p:nvPr/>
            </p:nvSpPr>
            <p:spPr bwMode="auto">
              <a:xfrm>
                <a:off x="7870" y="1071"/>
                <a:ext cx="388" cy="202"/>
              </a:xfrm>
              <a:prstGeom prst="can">
                <a:avLst>
                  <a:gd name="adj" fmla="val 2500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bg-BG" sz="1000" b="1" dirty="0" smtClean="0">
                    <a:solidFill>
                      <a:srgbClr val="CCECFF"/>
                    </a:solidFill>
                    <a:latin typeface="Franklin Gothic Book" pitchFamily="34" charset="0"/>
                  </a:rPr>
                  <a:t>Мярка 1</a:t>
                </a:r>
                <a:endParaRPr lang="en-GB" sz="1000" b="1" dirty="0">
                  <a:solidFill>
                    <a:srgbClr val="CCECFF"/>
                  </a:solidFill>
                  <a:latin typeface="Franklin Gothic Book" pitchFamily="34" charset="0"/>
                </a:endParaRPr>
              </a:p>
            </p:txBody>
          </p:sp>
          <p:sp>
            <p:nvSpPr>
              <p:cNvPr id="81931" name="AutoShape 50"/>
              <p:cNvSpPr>
                <a:spLocks noChangeArrowheads="1"/>
              </p:cNvSpPr>
              <p:nvPr/>
            </p:nvSpPr>
            <p:spPr bwMode="auto">
              <a:xfrm>
                <a:off x="7870" y="1389"/>
                <a:ext cx="388" cy="202"/>
              </a:xfrm>
              <a:prstGeom prst="can">
                <a:avLst>
                  <a:gd name="adj" fmla="val 2500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bg-BG" sz="1000" b="1" dirty="0" smtClean="0">
                    <a:solidFill>
                      <a:srgbClr val="CCECFF"/>
                    </a:solidFill>
                    <a:latin typeface="Franklin Gothic Book" pitchFamily="34" charset="0"/>
                  </a:rPr>
                  <a:t>Мярка 2</a:t>
                </a:r>
                <a:endParaRPr lang="en-GB" sz="1000" b="1" dirty="0">
                  <a:solidFill>
                    <a:srgbClr val="CCECFF"/>
                  </a:solidFill>
                  <a:latin typeface="Franklin Gothic Book" pitchFamily="34" charset="0"/>
                </a:endParaRPr>
              </a:p>
            </p:txBody>
          </p:sp>
          <p:sp>
            <p:nvSpPr>
              <p:cNvPr id="81932" name="AutoShape 51"/>
              <p:cNvSpPr>
                <a:spLocks noChangeArrowheads="1"/>
              </p:cNvSpPr>
              <p:nvPr/>
            </p:nvSpPr>
            <p:spPr bwMode="auto">
              <a:xfrm>
                <a:off x="7870" y="1706"/>
                <a:ext cx="388" cy="202"/>
              </a:xfrm>
              <a:prstGeom prst="can">
                <a:avLst>
                  <a:gd name="adj" fmla="val 2500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bg-BG" sz="1000" b="1" dirty="0" smtClean="0">
                    <a:solidFill>
                      <a:srgbClr val="CCECFF"/>
                    </a:solidFill>
                    <a:latin typeface="Franklin Gothic Book" pitchFamily="34" charset="0"/>
                  </a:rPr>
                  <a:t>Мярка 3</a:t>
                </a:r>
                <a:endParaRPr lang="en-GB" sz="1000" b="1" dirty="0">
                  <a:solidFill>
                    <a:srgbClr val="CCECFF"/>
                  </a:solidFill>
                  <a:latin typeface="Franklin Gothic Book" pitchFamily="34" charset="0"/>
                </a:endParaRPr>
              </a:p>
            </p:txBody>
          </p:sp>
          <p:sp>
            <p:nvSpPr>
              <p:cNvPr id="81933" name="AutoShape 68"/>
              <p:cNvSpPr>
                <a:spLocks noChangeArrowheads="1"/>
              </p:cNvSpPr>
              <p:nvPr/>
            </p:nvSpPr>
            <p:spPr bwMode="auto">
              <a:xfrm>
                <a:off x="3742" y="2205"/>
                <a:ext cx="635" cy="363"/>
              </a:xfrm>
              <a:prstGeom prst="roundRect">
                <a:avLst>
                  <a:gd name="adj" fmla="val 16667"/>
                </a:avLst>
              </a:prstGeom>
              <a:solidFill>
                <a:srgbClr val="565680"/>
              </a:solidFill>
              <a:ln w="19050" algn="ctr">
                <a:solidFill>
                  <a:srgbClr val="333399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bg-BG" sz="1400" b="1">
                    <a:solidFill>
                      <a:schemeClr val="bg1"/>
                    </a:solidFill>
                    <a:latin typeface="Franklin Gothic Book" pitchFamily="34" charset="0"/>
                  </a:rPr>
                  <a:t>ОБЩА ЦЕЛ</a:t>
                </a:r>
                <a:endParaRPr lang="en-GB" sz="1400" b="1">
                  <a:solidFill>
                    <a:schemeClr val="bg1"/>
                  </a:solidFill>
                  <a:latin typeface="Franklin Gothic Book" pitchFamily="34" charset="0"/>
                </a:endParaRPr>
              </a:p>
            </p:txBody>
          </p:sp>
          <p:sp>
            <p:nvSpPr>
              <p:cNvPr id="81934" name="AutoShape 71"/>
              <p:cNvSpPr>
                <a:spLocks noChangeArrowheads="1"/>
              </p:cNvSpPr>
              <p:nvPr/>
            </p:nvSpPr>
            <p:spPr bwMode="auto">
              <a:xfrm>
                <a:off x="3061" y="1752"/>
                <a:ext cx="626" cy="1270"/>
              </a:xfrm>
              <a:prstGeom prst="homePlate">
                <a:avLst>
                  <a:gd name="adj" fmla="val 25000"/>
                </a:avLst>
              </a:prstGeom>
              <a:solidFill>
                <a:srgbClr val="565680"/>
              </a:solidFill>
              <a:ln w="19050" algn="ctr">
                <a:solidFill>
                  <a:srgbClr val="333399"/>
                </a:solidFill>
                <a:miter lim="800000"/>
                <a:headEnd/>
                <a:tailEnd/>
              </a:ln>
            </p:spPr>
            <p:txBody>
              <a:bodyPr rot="10800000" vert="eaVert" anchor="ctr"/>
              <a:lstStyle/>
              <a:p>
                <a:pPr algn="ctr"/>
                <a:r>
                  <a:rPr lang="bg-BG" sz="1200" b="1" dirty="0">
                    <a:solidFill>
                      <a:srgbClr val="FFFF00"/>
                    </a:solidFill>
                    <a:latin typeface="Franklin Gothic Book" pitchFamily="34" charset="0"/>
                  </a:rPr>
                  <a:t>Визия за развитието на </a:t>
                </a:r>
                <a:r>
                  <a:rPr lang="bg-BG" sz="1200" b="1" dirty="0" smtClean="0">
                    <a:solidFill>
                      <a:srgbClr val="FFFF00"/>
                    </a:solidFill>
                    <a:latin typeface="Franklin Gothic Book" pitchFamily="34" charset="0"/>
                  </a:rPr>
                  <a:t>съдта</a:t>
                </a:r>
                <a:endParaRPr lang="bg-BG" sz="1200" b="1" dirty="0">
                  <a:solidFill>
                    <a:srgbClr val="FFFF00"/>
                  </a:solidFill>
                  <a:latin typeface="Franklin Gothic Book" pitchFamily="34" charset="0"/>
                </a:endParaRPr>
              </a:p>
              <a:p>
                <a:pPr algn="ctr"/>
                <a:endParaRPr lang="en-GB" sz="1200" dirty="0">
                  <a:latin typeface="Franklin Gothic Book" pitchFamily="34" charset="0"/>
                </a:endParaRPr>
              </a:p>
            </p:txBody>
          </p:sp>
          <p:sp>
            <p:nvSpPr>
              <p:cNvPr id="81935" name="Rectangle 74"/>
              <p:cNvSpPr>
                <a:spLocks noChangeArrowheads="1"/>
              </p:cNvSpPr>
              <p:nvPr/>
            </p:nvSpPr>
            <p:spPr bwMode="auto">
              <a:xfrm>
                <a:off x="5465" y="1979"/>
                <a:ext cx="832" cy="283"/>
              </a:xfrm>
              <a:prstGeom prst="rect">
                <a:avLst/>
              </a:prstGeom>
              <a:solidFill>
                <a:srgbClr val="DADAE6"/>
              </a:solidFill>
              <a:ln w="19050" algn="ctr">
                <a:solidFill>
                  <a:srgbClr val="333399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bg-BG" sz="1200" b="1">
                    <a:latin typeface="Franklin Gothic Book" pitchFamily="34" charset="0"/>
                  </a:rPr>
                  <a:t>Приоритет 2</a:t>
                </a:r>
                <a:endParaRPr lang="bg-BG" sz="1000">
                  <a:latin typeface="Franklin Gothic Book" pitchFamily="34" charset="0"/>
                </a:endParaRPr>
              </a:p>
            </p:txBody>
          </p:sp>
          <p:sp>
            <p:nvSpPr>
              <p:cNvPr id="81936" name="Rectangle 75"/>
              <p:cNvSpPr>
                <a:spLocks noChangeArrowheads="1"/>
              </p:cNvSpPr>
              <p:nvPr/>
            </p:nvSpPr>
            <p:spPr bwMode="auto">
              <a:xfrm>
                <a:off x="5465" y="2523"/>
                <a:ext cx="832" cy="283"/>
              </a:xfrm>
              <a:prstGeom prst="rect">
                <a:avLst/>
              </a:prstGeom>
              <a:solidFill>
                <a:srgbClr val="DADAE6"/>
              </a:solidFill>
              <a:ln w="19050" algn="ctr">
                <a:solidFill>
                  <a:srgbClr val="333399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bg-BG" sz="1200" b="1">
                    <a:latin typeface="Franklin Gothic Book" pitchFamily="34" charset="0"/>
                  </a:rPr>
                  <a:t>Приоритет 3</a:t>
                </a:r>
                <a:endParaRPr lang="bg-BG" sz="1000">
                  <a:latin typeface="Franklin Gothic Book" pitchFamily="34" charset="0"/>
                </a:endParaRPr>
              </a:p>
            </p:txBody>
          </p:sp>
          <p:sp>
            <p:nvSpPr>
              <p:cNvPr id="81937" name="Rectangle 76"/>
              <p:cNvSpPr>
                <a:spLocks noChangeArrowheads="1"/>
              </p:cNvSpPr>
              <p:nvPr/>
            </p:nvSpPr>
            <p:spPr bwMode="auto">
              <a:xfrm>
                <a:off x="5465" y="3056"/>
                <a:ext cx="832" cy="283"/>
              </a:xfrm>
              <a:prstGeom prst="rect">
                <a:avLst/>
              </a:prstGeom>
              <a:solidFill>
                <a:srgbClr val="DADAE6"/>
              </a:solidFill>
              <a:ln w="19050" algn="ctr">
                <a:solidFill>
                  <a:srgbClr val="333399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bg-BG" sz="1200" b="1">
                    <a:latin typeface="Franklin Gothic Book" pitchFamily="34" charset="0"/>
                  </a:rPr>
                  <a:t>Приоритет 4</a:t>
                </a:r>
                <a:endParaRPr lang="bg-BG" sz="1000">
                  <a:latin typeface="Franklin Gothic Book" pitchFamily="34" charset="0"/>
                </a:endParaRPr>
              </a:p>
            </p:txBody>
          </p:sp>
          <p:sp>
            <p:nvSpPr>
              <p:cNvPr id="81938" name="Rectangle 77"/>
              <p:cNvSpPr>
                <a:spLocks noChangeArrowheads="1"/>
              </p:cNvSpPr>
              <p:nvPr/>
            </p:nvSpPr>
            <p:spPr bwMode="auto">
              <a:xfrm>
                <a:off x="6463" y="1650"/>
                <a:ext cx="862" cy="283"/>
              </a:xfrm>
              <a:prstGeom prst="rect">
                <a:avLst/>
              </a:prstGeom>
              <a:solidFill>
                <a:srgbClr val="DADAE6"/>
              </a:solidFill>
              <a:ln w="19050" algn="ctr">
                <a:solidFill>
                  <a:srgbClr val="333399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bg-BG" sz="1000" b="1">
                    <a:latin typeface="Franklin Gothic Book" pitchFamily="34" charset="0"/>
                  </a:rPr>
                  <a:t>Специфична цел 2</a:t>
                </a:r>
              </a:p>
            </p:txBody>
          </p:sp>
          <p:cxnSp>
            <p:nvCxnSpPr>
              <p:cNvPr id="81939" name="AutoShape 78"/>
              <p:cNvCxnSpPr>
                <a:cxnSpLocks noChangeShapeType="1"/>
              </p:cNvCxnSpPr>
              <p:nvPr/>
            </p:nvCxnSpPr>
            <p:spPr bwMode="auto">
              <a:xfrm rot="-5400000">
                <a:off x="4056" y="1845"/>
                <a:ext cx="362" cy="356"/>
              </a:xfrm>
              <a:prstGeom prst="bentConnector2">
                <a:avLst/>
              </a:prstGeom>
              <a:noFill/>
              <a:ln w="31750">
                <a:solidFill>
                  <a:srgbClr val="808080"/>
                </a:solidFill>
                <a:miter lim="800000"/>
                <a:headEnd/>
                <a:tailEnd/>
              </a:ln>
            </p:spPr>
          </p:cxnSp>
          <p:cxnSp>
            <p:nvCxnSpPr>
              <p:cNvPr id="81940" name="AutoShape 79"/>
              <p:cNvCxnSpPr>
                <a:cxnSpLocks noChangeShapeType="1"/>
                <a:stCxn id="81933" idx="2"/>
                <a:endCxn id="81929" idx="1"/>
              </p:cNvCxnSpPr>
              <p:nvPr/>
            </p:nvCxnSpPr>
            <p:spPr bwMode="auto">
              <a:xfrm rot="16200000" flipH="1">
                <a:off x="4062" y="2572"/>
                <a:ext cx="351" cy="356"/>
              </a:xfrm>
              <a:prstGeom prst="bentConnector2">
                <a:avLst/>
              </a:prstGeom>
              <a:noFill/>
              <a:ln w="31750">
                <a:solidFill>
                  <a:srgbClr val="808080"/>
                </a:solidFill>
                <a:miter lim="800000"/>
                <a:headEnd/>
                <a:tailEnd/>
              </a:ln>
            </p:spPr>
          </p:cxnSp>
          <p:cxnSp>
            <p:nvCxnSpPr>
              <p:cNvPr id="81941" name="AutoShape 80"/>
              <p:cNvCxnSpPr>
                <a:cxnSpLocks noChangeShapeType="1"/>
                <a:stCxn id="81926" idx="3"/>
                <a:endCxn id="81927" idx="1"/>
              </p:cNvCxnSpPr>
              <p:nvPr/>
            </p:nvCxnSpPr>
            <p:spPr bwMode="auto">
              <a:xfrm flipV="1">
                <a:off x="5290" y="1520"/>
                <a:ext cx="154" cy="317"/>
              </a:xfrm>
              <a:prstGeom prst="bentConnector3">
                <a:avLst>
                  <a:gd name="adj1" fmla="val 50000"/>
                </a:avLst>
              </a:prstGeom>
              <a:noFill/>
              <a:ln w="31750">
                <a:solidFill>
                  <a:srgbClr val="808080"/>
                </a:solidFill>
                <a:miter lim="800000"/>
                <a:headEnd/>
                <a:tailEnd/>
              </a:ln>
            </p:spPr>
          </p:cxnSp>
          <p:cxnSp>
            <p:nvCxnSpPr>
              <p:cNvPr id="81942" name="AutoShape 81"/>
              <p:cNvCxnSpPr>
                <a:cxnSpLocks noChangeShapeType="1"/>
                <a:stCxn id="81926" idx="3"/>
                <a:endCxn id="81935" idx="1"/>
              </p:cNvCxnSpPr>
              <p:nvPr/>
            </p:nvCxnSpPr>
            <p:spPr bwMode="auto">
              <a:xfrm>
                <a:off x="5290" y="1837"/>
                <a:ext cx="169" cy="284"/>
              </a:xfrm>
              <a:prstGeom prst="bentConnector3">
                <a:avLst>
                  <a:gd name="adj1" fmla="val 49704"/>
                </a:avLst>
              </a:prstGeom>
              <a:noFill/>
              <a:ln w="31750">
                <a:solidFill>
                  <a:srgbClr val="808080"/>
                </a:solidFill>
                <a:miter lim="800000"/>
                <a:headEnd/>
                <a:tailEnd/>
              </a:ln>
            </p:spPr>
          </p:cxnSp>
          <p:cxnSp>
            <p:nvCxnSpPr>
              <p:cNvPr id="81943" name="AutoShape 82"/>
              <p:cNvCxnSpPr>
                <a:cxnSpLocks noChangeShapeType="1"/>
                <a:stCxn id="81929" idx="3"/>
                <a:endCxn id="81936" idx="1"/>
              </p:cNvCxnSpPr>
              <p:nvPr/>
            </p:nvCxnSpPr>
            <p:spPr bwMode="auto">
              <a:xfrm flipV="1">
                <a:off x="5290" y="2665"/>
                <a:ext cx="169" cy="260"/>
              </a:xfrm>
              <a:prstGeom prst="bentConnector3">
                <a:avLst>
                  <a:gd name="adj1" fmla="val 49704"/>
                </a:avLst>
              </a:prstGeom>
              <a:noFill/>
              <a:ln w="31750">
                <a:solidFill>
                  <a:srgbClr val="808080"/>
                </a:solidFill>
                <a:miter lim="800000"/>
                <a:headEnd/>
                <a:tailEnd/>
              </a:ln>
            </p:spPr>
          </p:cxnSp>
          <p:cxnSp>
            <p:nvCxnSpPr>
              <p:cNvPr id="81944" name="AutoShape 83"/>
              <p:cNvCxnSpPr>
                <a:cxnSpLocks noChangeShapeType="1"/>
                <a:stCxn id="81929" idx="3"/>
                <a:endCxn id="81937" idx="1"/>
              </p:cNvCxnSpPr>
              <p:nvPr/>
            </p:nvCxnSpPr>
            <p:spPr bwMode="auto">
              <a:xfrm>
                <a:off x="5290" y="2925"/>
                <a:ext cx="169" cy="273"/>
              </a:xfrm>
              <a:prstGeom prst="bentConnector3">
                <a:avLst>
                  <a:gd name="adj1" fmla="val 49704"/>
                </a:avLst>
              </a:prstGeom>
              <a:noFill/>
              <a:ln w="31750">
                <a:solidFill>
                  <a:srgbClr val="808080"/>
                </a:solidFill>
                <a:miter lim="800000"/>
                <a:headEnd/>
                <a:tailEnd/>
              </a:ln>
            </p:spPr>
          </p:cxnSp>
          <p:cxnSp>
            <p:nvCxnSpPr>
              <p:cNvPr id="81945" name="AutoShape 84"/>
              <p:cNvCxnSpPr>
                <a:cxnSpLocks noChangeShapeType="1"/>
                <a:stCxn id="81927" idx="3"/>
                <a:endCxn id="81928" idx="1"/>
              </p:cNvCxnSpPr>
              <p:nvPr/>
            </p:nvCxnSpPr>
            <p:spPr bwMode="auto">
              <a:xfrm flipV="1">
                <a:off x="6288" y="1259"/>
                <a:ext cx="169" cy="261"/>
              </a:xfrm>
              <a:prstGeom prst="bentConnector3">
                <a:avLst>
                  <a:gd name="adj1" fmla="val 49704"/>
                </a:avLst>
              </a:prstGeom>
              <a:noFill/>
              <a:ln w="31750">
                <a:solidFill>
                  <a:srgbClr val="808080"/>
                </a:solidFill>
                <a:miter lim="800000"/>
                <a:headEnd/>
                <a:tailEnd/>
              </a:ln>
            </p:spPr>
          </p:cxnSp>
          <p:cxnSp>
            <p:nvCxnSpPr>
              <p:cNvPr id="81946" name="AutoShape 85"/>
              <p:cNvCxnSpPr>
                <a:cxnSpLocks noChangeShapeType="1"/>
                <a:stCxn id="81927" idx="3"/>
                <a:endCxn id="81938" idx="1"/>
              </p:cNvCxnSpPr>
              <p:nvPr/>
            </p:nvCxnSpPr>
            <p:spPr bwMode="auto">
              <a:xfrm>
                <a:off x="6288" y="1520"/>
                <a:ext cx="169" cy="272"/>
              </a:xfrm>
              <a:prstGeom prst="bentConnector3">
                <a:avLst>
                  <a:gd name="adj1" fmla="val 49704"/>
                </a:avLst>
              </a:prstGeom>
              <a:noFill/>
              <a:ln w="31750">
                <a:solidFill>
                  <a:srgbClr val="808080"/>
                </a:solidFill>
                <a:miter lim="800000"/>
                <a:headEnd/>
                <a:tailEnd/>
              </a:ln>
            </p:spPr>
          </p:cxnSp>
          <p:sp>
            <p:nvSpPr>
              <p:cNvPr id="81947" name="AutoShape 67"/>
              <p:cNvSpPr>
                <a:spLocks noChangeArrowheads="1"/>
              </p:cNvSpPr>
              <p:nvPr/>
            </p:nvSpPr>
            <p:spPr bwMode="auto">
              <a:xfrm>
                <a:off x="7238" y="1071"/>
                <a:ext cx="541" cy="2268"/>
              </a:xfrm>
              <a:prstGeom prst="rightArrowCallout">
                <a:avLst>
                  <a:gd name="adj1" fmla="val 104806"/>
                  <a:gd name="adj2" fmla="val 104806"/>
                  <a:gd name="adj3" fmla="val 16667"/>
                  <a:gd name="adj4" fmla="val 62690"/>
                </a:avLst>
              </a:prstGeom>
              <a:solidFill>
                <a:schemeClr val="accent1">
                  <a:alpha val="36862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ot="10800000" vert="eaVert" anchor="ctr"/>
              <a:lstStyle/>
              <a:p>
                <a:pPr algn="ctr"/>
                <a:r>
                  <a:rPr lang="bg-BG" sz="1400" i="1" dirty="0">
                    <a:latin typeface="Franklin Gothic Book" pitchFamily="34" charset="0"/>
                  </a:rPr>
                  <a:t>Програма за реализация на С</a:t>
                </a:r>
                <a:r>
                  <a:rPr lang="bg-BG" sz="1400" i="1" dirty="0" smtClean="0">
                    <a:latin typeface="Franklin Gothic Book" pitchFamily="34" charset="0"/>
                  </a:rPr>
                  <a:t>ПР</a:t>
                </a:r>
                <a:endParaRPr lang="en-GB" sz="1400" i="1" dirty="0">
                  <a:latin typeface="Franklin Gothic Book" pitchFamily="34" charset="0"/>
                </a:endParaRPr>
              </a:p>
            </p:txBody>
          </p:sp>
          <p:cxnSp>
            <p:nvCxnSpPr>
              <p:cNvPr id="81948" name="AutoShape 87"/>
              <p:cNvCxnSpPr>
                <a:cxnSpLocks noChangeShapeType="1"/>
                <a:stCxn id="81928" idx="0"/>
                <a:endCxn id="81930" idx="1"/>
              </p:cNvCxnSpPr>
              <p:nvPr/>
            </p:nvCxnSpPr>
            <p:spPr bwMode="auto">
              <a:xfrm rot="-5400000">
                <a:off x="7459" y="506"/>
                <a:ext cx="40" cy="1170"/>
              </a:xfrm>
              <a:prstGeom prst="bentConnector3">
                <a:avLst>
                  <a:gd name="adj1" fmla="val 460000"/>
                </a:avLst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</p:cxnSp>
          <p:cxnSp>
            <p:nvCxnSpPr>
              <p:cNvPr id="81949" name="AutoShape 88"/>
              <p:cNvCxnSpPr>
                <a:cxnSpLocks noChangeShapeType="1"/>
                <a:stCxn id="81928" idx="0"/>
                <a:endCxn id="81931" idx="0"/>
              </p:cNvCxnSpPr>
              <p:nvPr/>
            </p:nvCxnSpPr>
            <p:spPr bwMode="auto">
              <a:xfrm rot="5400000" flipV="1">
                <a:off x="7314" y="691"/>
                <a:ext cx="329" cy="1170"/>
              </a:xfrm>
              <a:prstGeom prst="bentConnector3">
                <a:avLst>
                  <a:gd name="adj1" fmla="val -58667"/>
                </a:avLst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</p:cxnSp>
          <p:cxnSp>
            <p:nvCxnSpPr>
              <p:cNvPr id="81950" name="AutoShape 89"/>
              <p:cNvCxnSpPr>
                <a:cxnSpLocks noChangeShapeType="1"/>
                <a:stCxn id="81928" idx="0"/>
                <a:endCxn id="81932" idx="1"/>
              </p:cNvCxnSpPr>
              <p:nvPr/>
            </p:nvCxnSpPr>
            <p:spPr bwMode="auto">
              <a:xfrm rot="5400000" flipV="1">
                <a:off x="7181" y="824"/>
                <a:ext cx="595" cy="1170"/>
              </a:xfrm>
              <a:prstGeom prst="bentConnector3">
                <a:avLst>
                  <a:gd name="adj1" fmla="val -31093"/>
                </a:avLst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</p:cxn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Title 1"/>
          <p:cNvSpPr>
            <a:spLocks noGrp="1"/>
          </p:cNvSpPr>
          <p:nvPr>
            <p:ph type="title" idx="4294967295"/>
          </p:nvPr>
        </p:nvSpPr>
        <p:spPr bwMode="auto">
          <a:xfrm>
            <a:off x="179388" y="836613"/>
            <a:ext cx="8686800" cy="8636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bg-BG" sz="3600" b="1" dirty="0"/>
              <a:t>С</a:t>
            </a:r>
            <a:r>
              <a:rPr lang="bg-BG" sz="3600" b="1" dirty="0" smtClean="0"/>
              <a:t>ПР – съд Х </a:t>
            </a:r>
            <a:endParaRPr lang="en-US" sz="3600" b="1" dirty="0" smtClean="0"/>
          </a:p>
        </p:txBody>
      </p:sp>
      <p:sp>
        <p:nvSpPr>
          <p:cNvPr id="82946" name="Rectangle 3"/>
          <p:cNvSpPr>
            <a:spLocks noChangeArrowheads="1"/>
          </p:cNvSpPr>
          <p:nvPr/>
        </p:nvSpPr>
        <p:spPr bwMode="auto">
          <a:xfrm>
            <a:off x="0" y="67786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tabLst>
                <a:tab pos="809625" algn="l"/>
              </a:tabLst>
            </a:pPr>
            <a:endParaRPr lang="en-GB"/>
          </a:p>
        </p:txBody>
      </p:sp>
      <p:graphicFrame>
        <p:nvGraphicFramePr>
          <p:cNvPr id="70726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267834767"/>
              </p:ext>
            </p:extLst>
          </p:nvPr>
        </p:nvGraphicFramePr>
        <p:xfrm>
          <a:off x="323850" y="1628775"/>
          <a:ext cx="8496300" cy="3282696"/>
        </p:xfrm>
        <a:graphic>
          <a:graphicData uri="http://schemas.openxmlformats.org/drawingml/2006/table">
            <a:tbl>
              <a:tblPr/>
              <a:tblGrid>
                <a:gridCol w="3324225"/>
                <a:gridCol w="5172075"/>
              </a:tblGrid>
              <a:tr h="468313"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П</a:t>
                      </a:r>
                      <a:r>
                        <a:rPr kumimoji="0" lang="bg-BG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риоритет </a:t>
                      </a:r>
                      <a:r>
                        <a:rPr kumimoji="0" lang="bg-BG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1.1</a:t>
                      </a:r>
                      <a:r>
                        <a:rPr lang="bg-BG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bg-BG" sz="18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Ефективна вътрешна организация и администриране на работата.</a:t>
                      </a:r>
                      <a:endParaRPr kumimoji="0" lang="bg-BG" sz="1800" b="1" i="1" u="none" strike="noStrike" kern="1200" cap="none" normalizeH="0" baseline="0" noProof="0" dirty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</a:tr>
              <a:tr h="18367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rgbClr val="17365D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bg-BG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СЦ 1</a:t>
                      </a:r>
                      <a:r>
                        <a:rPr lang="bg-BG" sz="18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bg-BG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Осигуряване на справедливо, бързо, ефективно и надеждно административно правораздаване в срокове.</a:t>
                      </a:r>
                      <a:endParaRPr kumimoji="0" lang="bg-BG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1C3AB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bg-BG" sz="18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Мерки: </a:t>
                      </a:r>
                    </a:p>
                    <a:p>
                      <a:pPr lvl="0"/>
                      <a:r>
                        <a:rPr lang="bg-BG" sz="18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1.1.1 Периодичен преглед и анализ на създадената вътрешна организация и администриране на работата.</a:t>
                      </a:r>
                    </a:p>
                    <a:p>
                      <a:pPr lvl="0"/>
                      <a:r>
                        <a:rPr lang="bg-BG" sz="18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1.1.2 Оптимизиране на работните процеси и процедури.</a:t>
                      </a:r>
                    </a:p>
                    <a:p>
                      <a:pPr lvl="0"/>
                      <a:r>
                        <a:rPr lang="bg-BG" sz="18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1.1.3 Разработване на вътрешни правила за работните процеси.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rgbClr val="17365D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lang="bg-BG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1.1.4 Проучване и анализ на добри практики.</a:t>
                      </a:r>
                      <a:endParaRPr kumimoji="0" lang="bg-BG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Title 1"/>
          <p:cNvSpPr>
            <a:spLocks noGrp="1"/>
          </p:cNvSpPr>
          <p:nvPr>
            <p:ph type="title" idx="4294967295"/>
          </p:nvPr>
        </p:nvSpPr>
        <p:spPr bwMode="auto">
          <a:xfrm>
            <a:off x="179388" y="836613"/>
            <a:ext cx="8686800" cy="8636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bg-BG" sz="3600" b="1" dirty="0"/>
              <a:t>С</a:t>
            </a:r>
            <a:r>
              <a:rPr lang="bg-BG" sz="3600" b="1" dirty="0" smtClean="0"/>
              <a:t>ПР – съд Х </a:t>
            </a:r>
            <a:endParaRPr lang="en-US" sz="3600" b="1" dirty="0" smtClean="0"/>
          </a:p>
        </p:txBody>
      </p:sp>
      <p:sp>
        <p:nvSpPr>
          <p:cNvPr id="82946" name="Rectangle 3"/>
          <p:cNvSpPr>
            <a:spLocks noChangeArrowheads="1"/>
          </p:cNvSpPr>
          <p:nvPr/>
        </p:nvSpPr>
        <p:spPr bwMode="auto">
          <a:xfrm>
            <a:off x="0" y="67786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tabLst>
                <a:tab pos="809625" algn="l"/>
              </a:tabLst>
            </a:pPr>
            <a:endParaRPr lang="en-GB"/>
          </a:p>
        </p:txBody>
      </p:sp>
      <p:graphicFrame>
        <p:nvGraphicFramePr>
          <p:cNvPr id="70726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15512674"/>
              </p:ext>
            </p:extLst>
          </p:nvPr>
        </p:nvGraphicFramePr>
        <p:xfrm>
          <a:off x="323528" y="1484784"/>
          <a:ext cx="8496300" cy="4626864"/>
        </p:xfrm>
        <a:graphic>
          <a:graphicData uri="http://schemas.openxmlformats.org/drawingml/2006/table">
            <a:tbl>
              <a:tblPr/>
              <a:tblGrid>
                <a:gridCol w="3324225"/>
                <a:gridCol w="5172075"/>
              </a:tblGrid>
              <a:tr h="936129"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GB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П</a:t>
                      </a:r>
                      <a:r>
                        <a:rPr kumimoji="0" lang="bg-BG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риоритет </a:t>
                      </a:r>
                      <a:r>
                        <a:rPr kumimoji="0" lang="bg-BG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1.2</a:t>
                      </a:r>
                      <a:r>
                        <a:rPr lang="bg-BG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bg-BG" sz="18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Планиране, вземане на управленски решения и изготвяне на програмно ориентиран бюджет въз основа на надеждна и навременна статистическа информация.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bg-BG" sz="1800" b="1" i="1" u="none" strike="noStrike" kern="1200" cap="none" normalizeH="0" baseline="0" noProof="0" dirty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</a:tr>
              <a:tr h="18367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rgbClr val="17365D"/>
                        </a:buClr>
                        <a:buSzPct val="25000"/>
                        <a:buFont typeface="Wingdings" pitchFamily="2" charset="2"/>
                        <a:buNone/>
                        <a:tabLst/>
                      </a:pPr>
                      <a:r>
                        <a:rPr kumimoji="0" lang="bg-BG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СЦ 1</a:t>
                      </a:r>
                      <a:r>
                        <a:rPr lang="bg-BG" sz="180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bg-BG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Осигуряване на справедливо, бързо, ефективно и надеждно административно правораздаване в срокове.</a:t>
                      </a:r>
                      <a:endParaRPr kumimoji="0" lang="bg-BG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1C3AB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bg-BG" sz="18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Мерки: </a:t>
                      </a:r>
                    </a:p>
                    <a:p>
                      <a:pPr lvl="0"/>
                      <a:r>
                        <a:rPr lang="bg-BG" sz="18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1.2.1 Разработване на бюджетни прогнози, които обезпечават изпълнението на стратегическия план.</a:t>
                      </a:r>
                    </a:p>
                    <a:p>
                      <a:pPr lvl="0"/>
                      <a:r>
                        <a:rPr lang="bg-BG" sz="18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1.2.2 Използване на статистическите данни за измерване на свършената работа, спазването на сроковете и вземането на управленски решения.</a:t>
                      </a:r>
                    </a:p>
                    <a:p>
                      <a:pPr lvl="0"/>
                      <a:r>
                        <a:rPr lang="bg-BG" sz="18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1.2.3 Използване на статистическата информация при анализ на тенденциите, които влияят върху работата на съда.</a:t>
                      </a:r>
                    </a:p>
                    <a:p>
                      <a:pPr lvl="0"/>
                      <a:r>
                        <a:rPr lang="bg-BG" sz="18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1.2.4 Изготвяне на ежемесечни статистически отчети и доклади.</a:t>
                      </a:r>
                      <a:endParaRPr lang="bg-BG" sz="18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873724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Title 1"/>
          <p:cNvSpPr>
            <a:spLocks noGrp="1"/>
          </p:cNvSpPr>
          <p:nvPr>
            <p:ph type="title" idx="4294967295"/>
          </p:nvPr>
        </p:nvSpPr>
        <p:spPr bwMode="auto">
          <a:xfrm>
            <a:off x="179388" y="836613"/>
            <a:ext cx="8686800" cy="8636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bg-BG" sz="3600" b="1" dirty="0" smtClean="0"/>
              <a:t>СПР – съд Х</a:t>
            </a:r>
            <a:endParaRPr lang="en-US" sz="3600" b="1" dirty="0" smtClean="0"/>
          </a:p>
        </p:txBody>
      </p:sp>
      <p:sp>
        <p:nvSpPr>
          <p:cNvPr id="83970" name="Rectangle 3"/>
          <p:cNvSpPr>
            <a:spLocks noChangeArrowheads="1"/>
          </p:cNvSpPr>
          <p:nvPr/>
        </p:nvSpPr>
        <p:spPr bwMode="auto">
          <a:xfrm>
            <a:off x="0" y="67786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tabLst>
                <a:tab pos="809625" algn="l"/>
              </a:tabLst>
            </a:pPr>
            <a:endParaRPr lang="en-GB"/>
          </a:p>
        </p:txBody>
      </p:sp>
      <p:graphicFrame>
        <p:nvGraphicFramePr>
          <p:cNvPr id="72778" name="Group 7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647973446"/>
              </p:ext>
            </p:extLst>
          </p:nvPr>
        </p:nvGraphicFramePr>
        <p:xfrm>
          <a:off x="323850" y="1484785"/>
          <a:ext cx="8640638" cy="4536504"/>
        </p:xfrm>
        <a:graphic>
          <a:graphicData uri="http://schemas.openxmlformats.org/drawingml/2006/table">
            <a:tbl>
              <a:tblPr/>
              <a:tblGrid>
                <a:gridCol w="1830455"/>
                <a:gridCol w="6810183"/>
              </a:tblGrid>
              <a:tr h="490368"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bg-BG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Приорите2.1. Качествено административно правораздаване</a:t>
                      </a:r>
                      <a:endParaRPr kumimoji="0" lang="en-GB" sz="1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</a:tr>
              <a:tr h="4046136">
                <a:tc>
                  <a:txBody>
                    <a:bodyPr/>
                    <a:lstStyle/>
                    <a:p>
                      <a:pPr marL="176213" marR="0" lvl="0" indent="-176213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30000"/>
                        </a:spcAft>
                        <a:buClr>
                          <a:srgbClr val="17365D"/>
                        </a:buClr>
                        <a:buSzPct val="25000"/>
                        <a:buFont typeface="Wingdings" pitchFamily="2" charset="2"/>
                        <a:buChar char="q"/>
                        <a:tabLst/>
                      </a:pPr>
                      <a:r>
                        <a:rPr lang="bg-BG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СЦ</a:t>
                      </a:r>
                      <a:r>
                        <a:rPr lang="bg-BG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2 </a:t>
                      </a:r>
                      <a:r>
                        <a:rPr lang="bg-BG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Ефективно, отговорно и прозрачно управление на съда.</a:t>
                      </a:r>
                      <a:endParaRPr kumimoji="0" lang="bg-BG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1C3A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bg-BG" sz="1600" b="0" i="0" u="sng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Мерки:</a:t>
                      </a:r>
                      <a:endParaRPr lang="bg-BG" sz="16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/>
                      <a:r>
                        <a:rPr lang="bg-BG" sz="16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Компетентни и мотивирани съдии и съдебни магистрати и съдебни служители.</a:t>
                      </a:r>
                    </a:p>
                    <a:p>
                      <a:pPr lvl="0"/>
                      <a:r>
                        <a:rPr lang="bg-BG" sz="16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Постоянно подобряване професионалната квалификация на съдиите и съдебните магистрати и съдебни служители.</a:t>
                      </a:r>
                    </a:p>
                    <a:p>
                      <a:pPr lvl="0"/>
                      <a:r>
                        <a:rPr lang="bg-BG" sz="16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Утвърждаване на годишен план за обучение на магистратите и съдебните магистрати и съдебни служители, разработен въз основа на индивидуалните им потребности.</a:t>
                      </a:r>
                    </a:p>
                    <a:p>
                      <a:pPr lvl="0"/>
                      <a:r>
                        <a:rPr lang="bg-BG" sz="16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Самообучение.</a:t>
                      </a:r>
                    </a:p>
                    <a:p>
                      <a:pPr lvl="0"/>
                      <a:r>
                        <a:rPr lang="bg-BG" sz="16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Поддържане на електронен регистър за професионално обучение на съдиите и съдебните магистрати и съдебни служители.</a:t>
                      </a:r>
                    </a:p>
                    <a:p>
                      <a:pPr lvl="0"/>
                      <a:r>
                        <a:rPr lang="bg-BG" sz="16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Прилагане на обективни критерии и процедури за атестиране.</a:t>
                      </a:r>
                    </a:p>
                    <a:p>
                      <a:pPr lvl="0"/>
                      <a:r>
                        <a:rPr lang="bg-BG" sz="16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Мониторинг върху качеството на постановените съдебни актове.</a:t>
                      </a:r>
                    </a:p>
                    <a:p>
                      <a:pPr lvl="0"/>
                      <a:r>
                        <a:rPr lang="bg-BG" sz="16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Ситемен контрол върху върнатите от касационна проверка съдебни актове.</a:t>
                      </a:r>
                    </a:p>
                    <a:p>
                      <a:pPr lvl="0"/>
                      <a:r>
                        <a:rPr lang="bg-BG" sz="16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Анализ на причините за отменените и обезсилени актове.</a:t>
                      </a:r>
                      <a:endParaRPr lang="bg-BG" sz="16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D9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Title 1"/>
          <p:cNvSpPr>
            <a:spLocks noGrp="1"/>
          </p:cNvSpPr>
          <p:nvPr>
            <p:ph type="title" idx="4294967295"/>
          </p:nvPr>
        </p:nvSpPr>
        <p:spPr bwMode="auto">
          <a:xfrm>
            <a:off x="4067175" y="1557338"/>
            <a:ext cx="4725988" cy="863600"/>
          </a:xfrm>
          <a:prstGeom prst="rect">
            <a:avLst/>
          </a:prstGeom>
          <a:noFill/>
          <a:ln algn="ctr">
            <a:miter lim="800000"/>
            <a:headEnd/>
            <a:tailEnd/>
          </a:ln>
        </p:spPr>
        <p:txBody>
          <a:bodyPr/>
          <a:lstStyle/>
          <a:p>
            <a:pPr algn="r" eaLnBrk="1" hangingPunct="1"/>
            <a:r>
              <a:rPr lang="en-US" sz="4800" b="1" smtClean="0">
                <a:solidFill>
                  <a:srgbClr val="FF0000"/>
                </a:solidFill>
              </a:rPr>
              <a:t>У</a:t>
            </a:r>
            <a:r>
              <a:rPr lang="bg-BG" sz="4800" b="1" smtClean="0">
                <a:solidFill>
                  <a:srgbClr val="FF0000"/>
                </a:solidFill>
              </a:rPr>
              <a:t>пражнение</a:t>
            </a:r>
            <a:r>
              <a:rPr lang="en-US" sz="4800" b="1" smtClean="0">
                <a:solidFill>
                  <a:srgbClr val="FF0000"/>
                </a:solidFill>
              </a:rPr>
              <a:t> 1</a:t>
            </a:r>
          </a:p>
        </p:txBody>
      </p:sp>
      <p:pic>
        <p:nvPicPr>
          <p:cNvPr id="84994" name="Picture 6" descr="MC90006032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51675" y="3933825"/>
            <a:ext cx="1781175" cy="200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4995" name="Rectangle 19"/>
          <p:cNvSpPr>
            <a:spLocks noChangeArrowheads="1"/>
          </p:cNvSpPr>
          <p:nvPr/>
        </p:nvSpPr>
        <p:spPr bwMode="auto">
          <a:xfrm>
            <a:off x="323850" y="2492375"/>
            <a:ext cx="8424614" cy="37449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30000"/>
              </a:spcBef>
              <a:spcAft>
                <a:spcPct val="30000"/>
              </a:spcAft>
              <a:buFont typeface="Arial" charset="0"/>
              <a:buChar char="•"/>
            </a:pPr>
            <a:r>
              <a:rPr lang="bg-BG" sz="2400" b="1" dirty="0">
                <a:solidFill>
                  <a:schemeClr val="hlink"/>
                </a:solidFill>
              </a:rPr>
              <a:t>Дефинирайте </a:t>
            </a:r>
            <a:r>
              <a:rPr lang="bg-BG" sz="2400" b="1" dirty="0" smtClean="0">
                <a:solidFill>
                  <a:schemeClr val="hlink"/>
                </a:solidFill>
              </a:rPr>
              <a:t>специфичната</a:t>
            </a:r>
            <a:r>
              <a:rPr lang="en-US" sz="2400" b="1" dirty="0" smtClean="0">
                <a:solidFill>
                  <a:schemeClr val="hlink"/>
                </a:solidFill>
              </a:rPr>
              <a:t>/</a:t>
            </a:r>
            <a:r>
              <a:rPr lang="bg-BG" sz="2400" b="1" dirty="0" smtClean="0">
                <a:solidFill>
                  <a:schemeClr val="hlink"/>
                </a:solidFill>
              </a:rPr>
              <a:t>ите цели</a:t>
            </a:r>
            <a:r>
              <a:rPr lang="bg-BG" sz="2400" dirty="0" smtClean="0"/>
              <a:t> </a:t>
            </a:r>
            <a:r>
              <a:rPr lang="bg-BG" sz="2400" dirty="0"/>
              <a:t>на </a:t>
            </a:r>
            <a:r>
              <a:rPr lang="bg-BG" sz="2400" dirty="0" smtClean="0"/>
              <a:t>вашия съд</a:t>
            </a:r>
            <a:r>
              <a:rPr lang="bg-BG" sz="2400" dirty="0"/>
              <a:t> </a:t>
            </a:r>
            <a:r>
              <a:rPr lang="bg-BG" sz="2400" dirty="0" smtClean="0"/>
              <a:t>на ниво служба, </a:t>
            </a:r>
            <a:r>
              <a:rPr lang="bg-BG" sz="2400" dirty="0"/>
              <a:t>която да бъде включена в </a:t>
            </a:r>
            <a:r>
              <a:rPr lang="bg-BG" sz="2400" dirty="0" smtClean="0"/>
              <a:t>оперативния годишен план на съда /ОГП</a:t>
            </a:r>
            <a:r>
              <a:rPr lang="bg-BG" sz="2400" dirty="0"/>
              <a:t>/</a:t>
            </a:r>
          </a:p>
          <a:p>
            <a:pPr marL="342900" indent="-342900" eaLnBrk="0" hangingPunct="0">
              <a:spcBef>
                <a:spcPct val="30000"/>
              </a:spcBef>
              <a:spcAft>
                <a:spcPct val="30000"/>
              </a:spcAft>
              <a:buFont typeface="Arial" charset="0"/>
              <a:buChar char="•"/>
            </a:pPr>
            <a:r>
              <a:rPr lang="bg-BG" sz="2400" b="1" dirty="0">
                <a:solidFill>
                  <a:schemeClr val="hlink"/>
                </a:solidFill>
              </a:rPr>
              <a:t>Обсъдете</a:t>
            </a:r>
            <a:r>
              <a:rPr lang="bg-BG" sz="2400" dirty="0"/>
              <a:t> по групи</a:t>
            </a:r>
          </a:p>
          <a:p>
            <a:pPr marL="342900" indent="-342900" eaLnBrk="0" hangingPunct="0">
              <a:spcBef>
                <a:spcPct val="30000"/>
              </a:spcBef>
              <a:spcAft>
                <a:spcPct val="30000"/>
              </a:spcAft>
              <a:buFont typeface="Arial" charset="0"/>
              <a:buChar char="•"/>
            </a:pPr>
            <a:r>
              <a:rPr lang="bg-BG" sz="2400" b="1" dirty="0" smtClean="0">
                <a:solidFill>
                  <a:schemeClr val="hlink"/>
                </a:solidFill>
              </a:rPr>
              <a:t>Попълнете таблица „ОГП“</a:t>
            </a:r>
          </a:p>
          <a:p>
            <a:pPr marL="342900" indent="-342900" eaLnBrk="0" hangingPunct="0">
              <a:spcBef>
                <a:spcPct val="30000"/>
              </a:spcBef>
              <a:spcAft>
                <a:spcPct val="30000"/>
              </a:spcAft>
              <a:buFont typeface="Arial" charset="0"/>
              <a:buChar char="•"/>
            </a:pPr>
            <a:r>
              <a:rPr lang="bg-BG" sz="2400" b="1" dirty="0" smtClean="0">
                <a:solidFill>
                  <a:schemeClr val="hlink"/>
                </a:solidFill>
              </a:rPr>
              <a:t> Докладвайте и запазете </a:t>
            </a:r>
            <a:r>
              <a:rPr lang="bg-BG" sz="2400" b="1" dirty="0">
                <a:solidFill>
                  <a:schemeClr val="hlink"/>
                </a:solidFill>
              </a:rPr>
              <a:t>резултатите</a:t>
            </a:r>
            <a:r>
              <a:rPr lang="bg-BG" sz="2400" dirty="0"/>
              <a:t> </a:t>
            </a:r>
            <a:endParaRPr lang="bg-BG" sz="2400" dirty="0" smtClean="0"/>
          </a:p>
          <a:p>
            <a:pPr eaLnBrk="0" hangingPunct="0">
              <a:spcBef>
                <a:spcPct val="30000"/>
              </a:spcBef>
              <a:spcAft>
                <a:spcPct val="30000"/>
              </a:spcAft>
            </a:pPr>
            <a:r>
              <a:rPr lang="bg-BG" sz="2400" dirty="0" smtClean="0"/>
              <a:t>за </a:t>
            </a:r>
            <a:r>
              <a:rPr lang="bg-BG" sz="2400" dirty="0"/>
              <a:t>упражнение 2</a:t>
            </a:r>
            <a:endParaRPr lang="en-GB" sz="2400" dirty="0"/>
          </a:p>
        </p:txBody>
      </p:sp>
      <p:pic>
        <p:nvPicPr>
          <p:cNvPr id="84996" name="Picture 9" descr="MC900384022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288" y="742950"/>
            <a:ext cx="1506537" cy="174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4997" name="WordArt 11"/>
          <p:cNvSpPr>
            <a:spLocks noChangeArrowheads="1" noChangeShapeType="1" noTextEdit="1"/>
          </p:cNvSpPr>
          <p:nvPr/>
        </p:nvSpPr>
        <p:spPr bwMode="auto">
          <a:xfrm>
            <a:off x="1979613" y="1258888"/>
            <a:ext cx="1457325" cy="874712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5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bg-BG" sz="36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20 мин.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Title 1"/>
          <p:cNvSpPr>
            <a:spLocks noGrp="1"/>
          </p:cNvSpPr>
          <p:nvPr>
            <p:ph type="title" idx="4294967295"/>
          </p:nvPr>
        </p:nvSpPr>
        <p:spPr bwMode="auto">
          <a:xfrm>
            <a:off x="4067175" y="1557338"/>
            <a:ext cx="4725988" cy="863600"/>
          </a:xfrm>
          <a:prstGeom prst="rect">
            <a:avLst/>
          </a:prstGeom>
          <a:noFill/>
          <a:ln algn="ctr">
            <a:miter lim="800000"/>
            <a:headEnd/>
            <a:tailEnd/>
          </a:ln>
        </p:spPr>
        <p:txBody>
          <a:bodyPr/>
          <a:lstStyle/>
          <a:p>
            <a:pPr algn="r" eaLnBrk="1" hangingPunct="1"/>
            <a:r>
              <a:rPr lang="en-US" sz="4800" b="1" smtClean="0">
                <a:solidFill>
                  <a:srgbClr val="FF0000"/>
                </a:solidFill>
              </a:rPr>
              <a:t>У</a:t>
            </a:r>
            <a:r>
              <a:rPr lang="bg-BG" sz="4800" b="1" smtClean="0">
                <a:solidFill>
                  <a:srgbClr val="FF0000"/>
                </a:solidFill>
              </a:rPr>
              <a:t>пражнение</a:t>
            </a:r>
            <a:r>
              <a:rPr lang="en-US" sz="4800" b="1" smtClean="0">
                <a:solidFill>
                  <a:srgbClr val="FF0000"/>
                </a:solidFill>
              </a:rPr>
              <a:t> 1</a:t>
            </a:r>
          </a:p>
        </p:txBody>
      </p:sp>
      <p:pic>
        <p:nvPicPr>
          <p:cNvPr id="84994" name="Picture 6" descr="MC90006032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51675" y="3933825"/>
            <a:ext cx="1781175" cy="200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4995" name="Rectangle 19"/>
          <p:cNvSpPr>
            <a:spLocks noChangeArrowheads="1"/>
          </p:cNvSpPr>
          <p:nvPr/>
        </p:nvSpPr>
        <p:spPr bwMode="auto">
          <a:xfrm>
            <a:off x="323850" y="2492375"/>
            <a:ext cx="8424614" cy="37449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30000"/>
              </a:spcBef>
              <a:spcAft>
                <a:spcPct val="30000"/>
              </a:spcAft>
              <a:buFont typeface="Arial" charset="0"/>
              <a:buChar char="•"/>
            </a:pPr>
            <a:r>
              <a:rPr lang="bg-BG" sz="2400" b="1" dirty="0" smtClean="0">
                <a:solidFill>
                  <a:schemeClr val="hlink"/>
                </a:solidFill>
              </a:rPr>
              <a:t>Ресурси за упражнението: </a:t>
            </a:r>
          </a:p>
          <a:p>
            <a:pPr marL="342900" indent="-342900" eaLnBrk="0" hangingPunct="0">
              <a:spcBef>
                <a:spcPct val="30000"/>
              </a:spcBef>
              <a:spcAft>
                <a:spcPct val="30000"/>
              </a:spcAft>
              <a:buFontTx/>
              <a:buChar char="-"/>
            </a:pPr>
            <a:r>
              <a:rPr lang="bg-BG" sz="2400" dirty="0"/>
              <a:t>Стратегия за развитие на административен съд Варна</a:t>
            </a:r>
          </a:p>
          <a:p>
            <a:pPr marL="342900" indent="-342900" eaLnBrk="0" hangingPunct="0">
              <a:spcBef>
                <a:spcPct val="30000"/>
              </a:spcBef>
              <a:spcAft>
                <a:spcPct val="30000"/>
              </a:spcAft>
              <a:buFontTx/>
              <a:buChar char="-"/>
            </a:pPr>
            <a:r>
              <a:rPr lang="bg-BG" sz="2400" dirty="0" smtClean="0"/>
              <a:t>Таблица за ОПГ на съд ХХХ</a:t>
            </a:r>
            <a:endParaRPr lang="en-GB" sz="2400" dirty="0"/>
          </a:p>
        </p:txBody>
      </p:sp>
      <p:pic>
        <p:nvPicPr>
          <p:cNvPr id="84996" name="Picture 9" descr="MC900384022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288" y="742950"/>
            <a:ext cx="1506537" cy="174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4997" name="WordArt 11"/>
          <p:cNvSpPr>
            <a:spLocks noChangeArrowheads="1" noChangeShapeType="1" noTextEdit="1"/>
          </p:cNvSpPr>
          <p:nvPr/>
        </p:nvSpPr>
        <p:spPr bwMode="auto">
          <a:xfrm>
            <a:off x="1979613" y="1258888"/>
            <a:ext cx="1457325" cy="874712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5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bg-BG" sz="36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20 мин.</a:t>
            </a:r>
          </a:p>
        </p:txBody>
      </p:sp>
    </p:spTree>
    <p:extLst>
      <p:ext uri="{BB962C8B-B14F-4D97-AF65-F5344CB8AC3E}">
        <p14:creationId xmlns:p14="http://schemas.microsoft.com/office/powerpoint/2010/main" xmlns="" val="2677223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Title 1"/>
          <p:cNvSpPr>
            <a:spLocks noGrp="1"/>
          </p:cNvSpPr>
          <p:nvPr>
            <p:ph type="title" idx="4294967295"/>
          </p:nvPr>
        </p:nvSpPr>
        <p:spPr bwMode="auto">
          <a:xfrm>
            <a:off x="179388" y="836613"/>
            <a:ext cx="8686800" cy="720725"/>
          </a:xfrm>
          <a:prstGeom prst="rect">
            <a:avLst/>
          </a:prstGeom>
          <a:noFill/>
          <a:ln algn="ctr"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bg-BG" sz="3600" b="1" smtClean="0"/>
              <a:t>Резултати</a:t>
            </a:r>
            <a:endParaRPr lang="en-US" sz="3600" b="1" smtClean="0"/>
          </a:p>
        </p:txBody>
      </p:sp>
      <p:sp>
        <p:nvSpPr>
          <p:cNvPr id="86018" name="Content Placeholder 2"/>
          <p:cNvSpPr>
            <a:spLocks noGrp="1"/>
          </p:cNvSpPr>
          <p:nvPr>
            <p:ph idx="4294967295"/>
          </p:nvPr>
        </p:nvSpPr>
        <p:spPr bwMode="auto">
          <a:xfrm>
            <a:off x="612775" y="1700213"/>
            <a:ext cx="8207375" cy="4176712"/>
          </a:xfrm>
          <a:prstGeom prst="rect">
            <a:avLst/>
          </a:prstGeom>
          <a:noFill/>
          <a:ln algn="ctr"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110000"/>
              </a:lnSpc>
            </a:pPr>
            <a:r>
              <a:rPr lang="bg-BG" sz="2800" dirty="0" smtClean="0">
                <a:latin typeface="Arial" charset="0"/>
              </a:rPr>
              <a:t>Ако съдебната власт</a:t>
            </a:r>
            <a:r>
              <a:rPr lang="en-US" sz="2800" dirty="0" smtClean="0">
                <a:latin typeface="Arial" charset="0"/>
              </a:rPr>
              <a:t>: </a:t>
            </a:r>
            <a:endParaRPr lang="bg-BG" sz="2800" dirty="0" smtClean="0">
              <a:latin typeface="Arial" charset="0"/>
            </a:endParaRPr>
          </a:p>
          <a:p>
            <a:pPr lvl="1">
              <a:lnSpc>
                <a:spcPct val="110000"/>
              </a:lnSpc>
            </a:pPr>
            <a:r>
              <a:rPr lang="bg-BG" sz="2400" i="1" dirty="0" smtClean="0">
                <a:latin typeface="Arial" charset="0"/>
              </a:rPr>
              <a:t>се концентрира върху </a:t>
            </a:r>
            <a:r>
              <a:rPr lang="bg-BG" sz="2400" i="1" dirty="0" smtClean="0">
                <a:solidFill>
                  <a:schemeClr val="hlink"/>
                </a:solidFill>
                <a:latin typeface="Arial" charset="0"/>
              </a:rPr>
              <a:t>резултатите</a:t>
            </a:r>
            <a:r>
              <a:rPr lang="bg-BG" sz="2400" i="1" dirty="0" smtClean="0">
                <a:latin typeface="Arial" charset="0"/>
              </a:rPr>
              <a:t>, </a:t>
            </a:r>
          </a:p>
          <a:p>
            <a:pPr lvl="1">
              <a:lnSpc>
                <a:spcPct val="110000"/>
              </a:lnSpc>
            </a:pPr>
            <a:r>
              <a:rPr lang="bg-BG" sz="2400" i="1" dirty="0" smtClean="0">
                <a:solidFill>
                  <a:schemeClr val="hlink"/>
                </a:solidFill>
                <a:latin typeface="Arial" charset="0"/>
              </a:rPr>
              <a:t>измерват</a:t>
            </a:r>
            <a:r>
              <a:rPr lang="bg-BG" sz="2400" i="1" dirty="0" smtClean="0">
                <a:latin typeface="Arial" charset="0"/>
              </a:rPr>
              <a:t> напредъка си, </a:t>
            </a:r>
          </a:p>
          <a:p>
            <a:pPr lvl="1">
              <a:lnSpc>
                <a:spcPct val="110000"/>
              </a:lnSpc>
            </a:pPr>
            <a:r>
              <a:rPr lang="bg-BG" sz="2400" i="1" dirty="0" smtClean="0">
                <a:latin typeface="Arial" charset="0"/>
              </a:rPr>
              <a:t>и </a:t>
            </a:r>
            <a:r>
              <a:rPr lang="bg-BG" sz="2400" i="1" dirty="0" smtClean="0">
                <a:solidFill>
                  <a:schemeClr val="hlink"/>
                </a:solidFill>
                <a:latin typeface="Arial" charset="0"/>
              </a:rPr>
              <a:t>отчитат</a:t>
            </a:r>
            <a:r>
              <a:rPr lang="bg-BG" sz="2400" i="1" dirty="0" smtClean="0">
                <a:latin typeface="Arial" charset="0"/>
              </a:rPr>
              <a:t> този напредък</a:t>
            </a:r>
          </a:p>
          <a:p>
            <a:pPr>
              <a:lnSpc>
                <a:spcPct val="110000"/>
              </a:lnSpc>
            </a:pPr>
            <a:r>
              <a:rPr lang="bg-BG" sz="2800" dirty="0" smtClean="0">
                <a:latin typeface="Arial" charset="0"/>
              </a:rPr>
              <a:t>това ще подобри </a:t>
            </a:r>
            <a:r>
              <a:rPr lang="bg-BG" sz="2800" b="1" dirty="0" smtClean="0">
                <a:latin typeface="Arial" charset="0"/>
              </a:rPr>
              <a:t>ефективността</a:t>
            </a:r>
            <a:r>
              <a:rPr lang="bg-BG" sz="2800" dirty="0" smtClean="0">
                <a:latin typeface="Arial" charset="0"/>
              </a:rPr>
              <a:t>, </a:t>
            </a:r>
            <a:r>
              <a:rPr lang="bg-BG" sz="2800" b="1" dirty="0" smtClean="0">
                <a:latin typeface="Arial" charset="0"/>
              </a:rPr>
              <a:t>ефикасността</a:t>
            </a:r>
            <a:r>
              <a:rPr lang="bg-BG" sz="2800" dirty="0" smtClean="0">
                <a:latin typeface="Arial" charset="0"/>
              </a:rPr>
              <a:t> и</a:t>
            </a:r>
            <a:r>
              <a:rPr lang="bg-BG" sz="2800" b="1" dirty="0" smtClean="0">
                <a:latin typeface="Arial" charset="0"/>
              </a:rPr>
              <a:t> отчетността</a:t>
            </a:r>
            <a:r>
              <a:rPr lang="bg-BG" sz="2800" dirty="0" smtClean="0">
                <a:latin typeface="Arial" charset="0"/>
              </a:rPr>
              <a:t> на техните програми.</a:t>
            </a:r>
            <a:endParaRPr lang="en-US" sz="2800" dirty="0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Title 1"/>
          <p:cNvSpPr>
            <a:spLocks noGrp="1"/>
          </p:cNvSpPr>
          <p:nvPr>
            <p:ph type="title" idx="4294967295"/>
          </p:nvPr>
        </p:nvSpPr>
        <p:spPr bwMode="auto">
          <a:xfrm>
            <a:off x="179388" y="836613"/>
            <a:ext cx="8686800" cy="720725"/>
          </a:xfrm>
          <a:prstGeom prst="rect">
            <a:avLst/>
          </a:prstGeom>
          <a:noFill/>
          <a:ln algn="ctr"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bg-BG" sz="3600" b="1" smtClean="0"/>
              <a:t>Защо трябва да измерваме резултатите</a:t>
            </a:r>
            <a:r>
              <a:rPr lang="en-US" sz="3600" b="1" smtClean="0"/>
              <a:t>?</a:t>
            </a:r>
          </a:p>
        </p:txBody>
      </p:sp>
      <p:sp>
        <p:nvSpPr>
          <p:cNvPr id="87042" name="Content Placeholder 2"/>
          <p:cNvSpPr>
            <a:spLocks noGrp="1"/>
          </p:cNvSpPr>
          <p:nvPr>
            <p:ph idx="4294967295"/>
          </p:nvPr>
        </p:nvSpPr>
        <p:spPr bwMode="auto">
          <a:xfrm>
            <a:off x="612775" y="1989138"/>
            <a:ext cx="8207375" cy="3887787"/>
          </a:xfrm>
          <a:prstGeom prst="rect">
            <a:avLst/>
          </a:prstGeom>
          <a:noFill/>
          <a:ln algn="ctr"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140000"/>
              </a:lnSpc>
            </a:pPr>
            <a:r>
              <a:rPr lang="bg-BG" b="1" smtClean="0">
                <a:solidFill>
                  <a:schemeClr val="accent2"/>
                </a:solidFill>
              </a:rPr>
              <a:t>“Това, което не може да се измери, не може и да се подобри</a:t>
            </a:r>
            <a:r>
              <a:rPr lang="en-US" b="1" smtClean="0">
                <a:solidFill>
                  <a:schemeClr val="accent2"/>
                </a:solidFill>
              </a:rPr>
              <a:t>”</a:t>
            </a:r>
            <a:endParaRPr lang="bg-BG" b="1" smtClean="0">
              <a:solidFill>
                <a:schemeClr val="accent2"/>
              </a:solidFill>
            </a:endParaRPr>
          </a:p>
          <a:p>
            <a:pPr>
              <a:lnSpc>
                <a:spcPct val="140000"/>
              </a:lnSpc>
              <a:buFont typeface="Arial" charset="0"/>
              <a:buNone/>
            </a:pPr>
            <a:endParaRPr lang="en-US" sz="1800" b="1" smtClean="0">
              <a:solidFill>
                <a:schemeClr val="accent2"/>
              </a:solidFill>
            </a:endParaRPr>
          </a:p>
          <a:p>
            <a:pPr>
              <a:lnSpc>
                <a:spcPct val="140000"/>
              </a:lnSpc>
            </a:pPr>
            <a:r>
              <a:rPr lang="bg-BG" b="1" smtClean="0">
                <a:solidFill>
                  <a:schemeClr val="folHlink"/>
                </a:solidFill>
              </a:rPr>
              <a:t>“Това, което се измерва, може да бъде осъществено</a:t>
            </a:r>
            <a:r>
              <a:rPr lang="en-US" b="1" smtClean="0">
                <a:solidFill>
                  <a:schemeClr val="folHlink"/>
                </a:solidFill>
              </a:rPr>
              <a:t>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Title 1"/>
          <p:cNvSpPr>
            <a:spLocks noGrp="1"/>
          </p:cNvSpPr>
          <p:nvPr>
            <p:ph type="title" idx="4294967295"/>
          </p:nvPr>
        </p:nvSpPr>
        <p:spPr bwMode="auto">
          <a:xfrm>
            <a:off x="179388" y="836613"/>
            <a:ext cx="8686800" cy="720725"/>
          </a:xfrm>
          <a:prstGeom prst="rect">
            <a:avLst/>
          </a:prstGeom>
          <a:noFill/>
          <a:ln algn="ctr"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3600" b="1" dirty="0" smtClean="0"/>
              <a:t>О</a:t>
            </a:r>
            <a:r>
              <a:rPr lang="bg-BG" sz="3600" b="1" dirty="0" smtClean="0"/>
              <a:t>тчетност на резултатите</a:t>
            </a:r>
            <a:endParaRPr lang="en-US" sz="3600" b="1" dirty="0" smtClean="0"/>
          </a:p>
        </p:txBody>
      </p:sp>
      <p:sp>
        <p:nvSpPr>
          <p:cNvPr id="88066" name="Content Placeholder 2"/>
          <p:cNvSpPr>
            <a:spLocks noGrp="1"/>
          </p:cNvSpPr>
          <p:nvPr>
            <p:ph idx="4294967295"/>
          </p:nvPr>
        </p:nvSpPr>
        <p:spPr bwMode="auto">
          <a:xfrm>
            <a:off x="5580063" y="1916113"/>
            <a:ext cx="3240087" cy="2376487"/>
          </a:xfrm>
          <a:prstGeom prst="rect">
            <a:avLst/>
          </a:prstGeom>
          <a:noFill/>
          <a:ln algn="ctr"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5000"/>
              </a:spcBef>
              <a:spcAft>
                <a:spcPct val="25000"/>
              </a:spcAft>
            </a:pPr>
            <a:r>
              <a:rPr lang="en-US" sz="2000" b="1" smtClean="0">
                <a:solidFill>
                  <a:schemeClr val="hlink"/>
                </a:solidFill>
                <a:latin typeface="Arial" charset="0"/>
              </a:rPr>
              <a:t>О</a:t>
            </a:r>
            <a:r>
              <a:rPr lang="bg-BG" sz="2000" b="1" smtClean="0">
                <a:solidFill>
                  <a:schemeClr val="hlink"/>
                </a:solidFill>
                <a:latin typeface="Arial" charset="0"/>
              </a:rPr>
              <a:t>пределяне</a:t>
            </a:r>
            <a:r>
              <a:rPr lang="en-US" sz="2000" b="1" smtClean="0">
                <a:solidFill>
                  <a:schemeClr val="hlink"/>
                </a:solidFill>
                <a:latin typeface="Arial" charset="0"/>
              </a:rPr>
              <a:t>:</a:t>
            </a:r>
            <a:r>
              <a:rPr lang="bg-BG" sz="2000" smtClean="0">
                <a:latin typeface="Arial" charset="0"/>
              </a:rPr>
              <a:t> определяне на цели</a:t>
            </a:r>
          </a:p>
          <a:p>
            <a:pPr>
              <a:spcBef>
                <a:spcPct val="25000"/>
              </a:spcBef>
              <a:spcAft>
                <a:spcPct val="25000"/>
              </a:spcAft>
            </a:pPr>
            <a:r>
              <a:rPr lang="en-US" sz="2000" b="1" smtClean="0">
                <a:solidFill>
                  <a:schemeClr val="hlink"/>
                </a:solidFill>
                <a:latin typeface="Arial" charset="0"/>
              </a:rPr>
              <a:t>И</a:t>
            </a:r>
            <a:r>
              <a:rPr lang="bg-BG" sz="2000" b="1" smtClean="0">
                <a:solidFill>
                  <a:schemeClr val="hlink"/>
                </a:solidFill>
                <a:latin typeface="Arial" charset="0"/>
              </a:rPr>
              <a:t>змерване</a:t>
            </a:r>
            <a:r>
              <a:rPr lang="en-US" sz="2000" b="1" smtClean="0">
                <a:solidFill>
                  <a:schemeClr val="hlink"/>
                </a:solidFill>
                <a:latin typeface="Arial" charset="0"/>
              </a:rPr>
              <a:t>:</a:t>
            </a:r>
            <a:r>
              <a:rPr lang="bg-BG" sz="2000" smtClean="0">
                <a:latin typeface="Arial" charset="0"/>
              </a:rPr>
              <a:t> измерване на основни стъпки; събиране на данни</a:t>
            </a:r>
            <a:r>
              <a:rPr lang="en-US" sz="2000" smtClean="0">
                <a:latin typeface="Arial" charset="0"/>
              </a:rPr>
              <a:t> </a:t>
            </a:r>
            <a:endParaRPr lang="bg-BG" sz="2000" smtClean="0">
              <a:latin typeface="Arial" charset="0"/>
            </a:endParaRPr>
          </a:p>
        </p:txBody>
      </p:sp>
      <p:sp>
        <p:nvSpPr>
          <p:cNvPr id="88067" name="Content Placeholder 2"/>
          <p:cNvSpPr>
            <a:spLocks/>
          </p:cNvSpPr>
          <p:nvPr/>
        </p:nvSpPr>
        <p:spPr bwMode="auto">
          <a:xfrm>
            <a:off x="1835150" y="4652963"/>
            <a:ext cx="7129463" cy="16557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5000"/>
              </a:spcBef>
              <a:spcAft>
                <a:spcPct val="25000"/>
              </a:spcAft>
              <a:buFont typeface="Arial" charset="0"/>
              <a:buChar char="•"/>
            </a:pPr>
            <a:r>
              <a:rPr lang="en-US" sz="2000" b="1">
                <a:solidFill>
                  <a:schemeClr val="hlink"/>
                </a:solidFill>
              </a:rPr>
              <a:t>А</a:t>
            </a:r>
            <a:r>
              <a:rPr lang="bg-BG" sz="2000" b="1">
                <a:solidFill>
                  <a:schemeClr val="hlink"/>
                </a:solidFill>
              </a:rPr>
              <a:t>нализ</a:t>
            </a:r>
            <a:r>
              <a:rPr lang="en-US" sz="2000" b="1">
                <a:solidFill>
                  <a:schemeClr val="hlink"/>
                </a:solidFill>
              </a:rPr>
              <a:t>:</a:t>
            </a:r>
            <a:r>
              <a:rPr lang="bg-BG" sz="2000"/>
              <a:t> определяне какво дава резултати</a:t>
            </a:r>
            <a:endParaRPr lang="en-US" sz="2000"/>
          </a:p>
          <a:p>
            <a:pPr marL="342900" indent="-342900" eaLnBrk="0" hangingPunct="0">
              <a:spcBef>
                <a:spcPct val="25000"/>
              </a:spcBef>
              <a:spcAft>
                <a:spcPct val="25000"/>
              </a:spcAft>
              <a:buFont typeface="Arial" charset="0"/>
              <a:buChar char="•"/>
            </a:pPr>
            <a:r>
              <a:rPr lang="en-US" sz="2000" b="1">
                <a:solidFill>
                  <a:schemeClr val="hlink"/>
                </a:solidFill>
              </a:rPr>
              <a:t>П</a:t>
            </a:r>
            <a:r>
              <a:rPr lang="bg-BG" sz="2000" b="1">
                <a:solidFill>
                  <a:schemeClr val="hlink"/>
                </a:solidFill>
              </a:rPr>
              <a:t>одобряване</a:t>
            </a:r>
            <a:r>
              <a:rPr lang="en-US" sz="2000" b="1">
                <a:solidFill>
                  <a:schemeClr val="hlink"/>
                </a:solidFill>
              </a:rPr>
              <a:t>:</a:t>
            </a:r>
            <a:r>
              <a:rPr lang="bg-BG" sz="2000"/>
              <a:t> промяна на процес, цел, дейност</a:t>
            </a:r>
          </a:p>
          <a:p>
            <a:pPr marL="342900" indent="-342900" eaLnBrk="0" hangingPunct="0">
              <a:spcBef>
                <a:spcPct val="25000"/>
              </a:spcBef>
              <a:spcAft>
                <a:spcPct val="25000"/>
              </a:spcAft>
              <a:buFont typeface="Arial" charset="0"/>
              <a:buChar char="•"/>
            </a:pPr>
            <a:r>
              <a:rPr lang="bg-BG" sz="2000" b="1">
                <a:solidFill>
                  <a:schemeClr val="hlink"/>
                </a:solidFill>
              </a:rPr>
              <a:t>Бюджет:</a:t>
            </a:r>
            <a:r>
              <a:rPr lang="bg-BG" sz="2000"/>
              <a:t> промяна в разпределението на ресурсите</a:t>
            </a:r>
            <a:endParaRPr lang="en-US" sz="2000"/>
          </a:p>
        </p:txBody>
      </p:sp>
      <p:pic>
        <p:nvPicPr>
          <p:cNvPr id="88068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1852613"/>
            <a:ext cx="5256212" cy="2655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Title 1"/>
          <p:cNvSpPr>
            <a:spLocks noGrp="1"/>
          </p:cNvSpPr>
          <p:nvPr>
            <p:ph type="title" idx="4294967295"/>
          </p:nvPr>
        </p:nvSpPr>
        <p:spPr bwMode="auto">
          <a:xfrm>
            <a:off x="179388" y="692696"/>
            <a:ext cx="8686800" cy="720725"/>
          </a:xfrm>
          <a:prstGeom prst="rect">
            <a:avLst/>
          </a:prstGeom>
          <a:noFill/>
          <a:ln algn="ctr"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bg-BG" sz="3200" b="1" i="1" dirty="0" smtClean="0"/>
              <a:t>Трудности с дефинирането на “Резултат”</a:t>
            </a:r>
            <a:endParaRPr lang="en-US" sz="3200" b="1" i="1" dirty="0" smtClean="0"/>
          </a:p>
        </p:txBody>
      </p:sp>
      <p:sp>
        <p:nvSpPr>
          <p:cNvPr id="89090" name="Content Placeholder 2"/>
          <p:cNvSpPr>
            <a:spLocks noGrp="1"/>
          </p:cNvSpPr>
          <p:nvPr>
            <p:ph idx="4294967295"/>
          </p:nvPr>
        </p:nvSpPr>
        <p:spPr bwMode="auto">
          <a:xfrm>
            <a:off x="612775" y="1268760"/>
            <a:ext cx="8207375" cy="2305050"/>
          </a:xfrm>
          <a:prstGeom prst="rect">
            <a:avLst/>
          </a:prstGeom>
          <a:noFill/>
          <a:ln algn="ctr"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30000"/>
              </a:spcBef>
              <a:spcAft>
                <a:spcPct val="30000"/>
              </a:spcAft>
            </a:pPr>
            <a:r>
              <a:rPr lang="bg-BG" sz="2400" u="sng" dirty="0" smtClean="0">
                <a:latin typeface="Arial" charset="0"/>
                <a:cs typeface="Arial" charset="0"/>
              </a:rPr>
              <a:t>Често срещана грешка:</a:t>
            </a:r>
            <a:r>
              <a:rPr lang="bg-BG" sz="2400" dirty="0" smtClean="0">
                <a:latin typeface="Arial" charset="0"/>
                <a:cs typeface="Arial" charset="0"/>
              </a:rPr>
              <a:t> </a:t>
            </a:r>
            <a:r>
              <a:rPr lang="bg-BG" sz="2400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отъждествяване на целите с резултатите и/или дейностите!!!</a:t>
            </a:r>
          </a:p>
          <a:p>
            <a:pPr>
              <a:spcBef>
                <a:spcPct val="30000"/>
              </a:spcBef>
              <a:spcAft>
                <a:spcPct val="30000"/>
              </a:spcAft>
            </a:pPr>
            <a:r>
              <a:rPr lang="bg-BG" sz="2400" dirty="0" smtClean="0">
                <a:latin typeface="Arial" charset="0"/>
                <a:cs typeface="Arial" charset="0"/>
              </a:rPr>
              <a:t>Резултатите следва да се разбират като </a:t>
            </a:r>
            <a:r>
              <a:rPr lang="bg-BG" sz="2400" b="1" dirty="0" smtClean="0">
                <a:solidFill>
                  <a:schemeClr val="hlink"/>
                </a:solidFill>
                <a:latin typeface="Arial" charset="0"/>
                <a:cs typeface="Arial" charset="0"/>
              </a:rPr>
              <a:t>съвкупност от промени</a:t>
            </a:r>
            <a:r>
              <a:rPr lang="bg-BG" sz="2400" dirty="0" smtClean="0">
                <a:latin typeface="Arial" charset="0"/>
                <a:cs typeface="Arial" charset="0"/>
              </a:rPr>
              <a:t> </a:t>
            </a:r>
          </a:p>
        </p:txBody>
      </p:sp>
      <p:graphicFrame>
        <p:nvGraphicFramePr>
          <p:cNvPr id="93205" name="Group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537883906"/>
              </p:ext>
            </p:extLst>
          </p:nvPr>
        </p:nvGraphicFramePr>
        <p:xfrm>
          <a:off x="755650" y="3140968"/>
          <a:ext cx="8101013" cy="3024823"/>
        </p:xfrm>
        <a:graphic>
          <a:graphicData uri="http://schemas.openxmlformats.org/drawingml/2006/table">
            <a:tbl>
              <a:tblPr/>
              <a:tblGrid>
                <a:gridCol w="3311525"/>
                <a:gridCol w="4789488"/>
              </a:tblGrid>
              <a:tr h="23336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bg-BG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ПРОДУКТИ</a:t>
                      </a: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2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alpha val="50195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bg-BG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РЕЗУЛТАТИ</a:t>
                      </a:r>
                      <a:endParaRPr kumimoji="0" lang="en-GB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2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alpha val="50195"/>
                      </a:schemeClr>
                    </a:solidFill>
                  </a:tcPr>
                </a:tc>
              </a:tr>
              <a:tr h="1135063">
                <a:tc>
                  <a:txBody>
                    <a:bodyPr/>
                    <a:lstStyle/>
                    <a:p>
                      <a:pPr marL="176213" marR="0" lvl="0" indent="-176213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5000"/>
                        </a:spcBef>
                        <a:spcAft>
                          <a:spcPct val="2500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bg-BG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брой анализи на финасови разходи на съда</a:t>
                      </a:r>
                    </a:p>
                    <a:p>
                      <a:pPr marL="176213" marR="0" lvl="0" indent="-176213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5000"/>
                        </a:spcBef>
                        <a:spcAft>
                          <a:spcPct val="2500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bg-BG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брой на проведените обучения</a:t>
                      </a:r>
                    </a:p>
                    <a:p>
                      <a:pPr marL="176213" marR="0" lvl="0" indent="-176213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5000"/>
                        </a:spcBef>
                        <a:spcAft>
                          <a:spcPct val="2500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bg-BG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Брой актуализирани вътрешни правила</a:t>
                      </a:r>
                    </a:p>
                    <a:p>
                      <a:pPr marL="176213" marR="0" lvl="0" indent="-176213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5000"/>
                        </a:spcBef>
                        <a:spcAft>
                          <a:spcPct val="2500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bg-BG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Въведена система за подреждане на делата</a:t>
                      </a:r>
                      <a:endParaRPr kumimoji="0" lang="en-GB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2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6213" marR="0" lvl="0" indent="-176213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bg-BG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Процент на намаление на разходи спрямо предходен период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bg-BG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176213" marR="0" lvl="0" indent="-176213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bg-BG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брой на членовете на целевата група, получили допълнително обучение</a:t>
                      </a:r>
                    </a:p>
                    <a:p>
                      <a:pPr marL="176213" marR="0" lvl="0" indent="-176213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bg-BG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процент на намалените на допуснати нарушения </a:t>
                      </a:r>
                    </a:p>
                    <a:p>
                      <a:pPr marL="176213" marR="0" lvl="0" indent="-176213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r>
                        <a:rPr kumimoji="0" lang="bg-BG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Оптимизиран времеви ресурс за търсене на дело</a:t>
                      </a:r>
                    </a:p>
                    <a:p>
                      <a:pPr marL="176213" marR="0" lvl="0" indent="-176213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endParaRPr kumimoji="0" lang="en-GB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2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35063">
                <a:tc>
                  <a:txBody>
                    <a:bodyPr/>
                    <a:lstStyle/>
                    <a:p>
                      <a:pPr marL="176213" marR="0" lvl="0" indent="-176213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5000"/>
                        </a:spcBef>
                        <a:spcAft>
                          <a:spcPct val="2500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endParaRPr kumimoji="0" lang="en-GB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2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6213" marR="0" lvl="0" indent="-176213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</a:pPr>
                      <a:endParaRPr kumimoji="0" lang="en-GB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2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ysDashDot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95316" name="AutoShape 52"/>
          <p:cNvSpPr>
            <a:spLocks noChangeArrowheads="1"/>
          </p:cNvSpPr>
          <p:nvPr/>
        </p:nvSpPr>
        <p:spPr bwMode="auto">
          <a:xfrm>
            <a:off x="250825" y="5445224"/>
            <a:ext cx="2449513" cy="576263"/>
          </a:xfrm>
          <a:prstGeom prst="wedgeRectCallout">
            <a:avLst>
              <a:gd name="adj1" fmla="val 42093"/>
              <a:gd name="adj2" fmla="val -126310"/>
            </a:avLst>
          </a:prstGeom>
          <a:solidFill>
            <a:srgbClr val="FFFF99"/>
          </a:solidFill>
          <a:ln w="25400">
            <a:solidFill>
              <a:srgbClr val="FF0000"/>
            </a:solidFill>
            <a:miter lim="800000"/>
            <a:headEnd/>
            <a:tailEnd/>
          </a:ln>
          <a:effectLst>
            <a:outerShdw dist="107763" dir="13500000" algn="ctr" rotWithShape="0">
              <a:srgbClr val="990000">
                <a:alpha val="50000"/>
              </a:srgbClr>
            </a:outerShdw>
          </a:effectLst>
        </p:spPr>
        <p:txBody>
          <a:bodyPr/>
          <a:lstStyle/>
          <a:p>
            <a:pPr eaLnBrk="0" hangingPunct="0">
              <a:defRPr/>
            </a:pPr>
            <a:r>
              <a:rPr lang="bg-BG" sz="1300" b="1" dirty="0"/>
              <a:t>конкретните следствия от финансираните дейности</a:t>
            </a:r>
            <a:r>
              <a:rPr lang="en-GB" sz="1300" b="1" dirty="0"/>
              <a:t> </a:t>
            </a:r>
          </a:p>
        </p:txBody>
      </p:sp>
      <p:sp>
        <p:nvSpPr>
          <p:cNvPr id="395317" name="AutoShape 53"/>
          <p:cNvSpPr>
            <a:spLocks noChangeArrowheads="1"/>
          </p:cNvSpPr>
          <p:nvPr/>
        </p:nvSpPr>
        <p:spPr bwMode="auto">
          <a:xfrm>
            <a:off x="6670576" y="5373216"/>
            <a:ext cx="2449512" cy="647700"/>
          </a:xfrm>
          <a:prstGeom prst="wedgeRectCallout">
            <a:avLst>
              <a:gd name="adj1" fmla="val 6837"/>
              <a:gd name="adj2" fmla="val -126473"/>
            </a:avLst>
          </a:prstGeom>
          <a:solidFill>
            <a:srgbClr val="FFFF99"/>
          </a:solidFill>
          <a:ln w="25400" algn="ctr">
            <a:solidFill>
              <a:srgbClr val="FF0000"/>
            </a:solidFill>
            <a:miter lim="800000"/>
            <a:headEnd/>
            <a:tailEnd/>
          </a:ln>
          <a:effectLst>
            <a:outerShdw dist="107763" dir="13500000" algn="ctr" rotWithShape="0">
              <a:srgbClr val="990000">
                <a:alpha val="50000"/>
              </a:srgbClr>
            </a:outerShdw>
          </a:effectLst>
        </p:spPr>
        <p:txBody>
          <a:bodyPr/>
          <a:lstStyle/>
          <a:p>
            <a:pPr eaLnBrk="0" hangingPunct="0">
              <a:defRPr/>
            </a:pPr>
            <a:r>
              <a:rPr lang="bg-BG" sz="1300" b="1" dirty="0"/>
              <a:t>ползи от провеждането на тези дейности</a:t>
            </a:r>
            <a:endParaRPr lang="en-GB" sz="13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113" name="Group 66"/>
          <p:cNvGrpSpPr>
            <a:grpSpLocks/>
          </p:cNvGrpSpPr>
          <p:nvPr/>
        </p:nvGrpSpPr>
        <p:grpSpPr bwMode="auto">
          <a:xfrm>
            <a:off x="100013" y="1428601"/>
            <a:ext cx="8855075" cy="4733925"/>
            <a:chOff x="71" y="709"/>
            <a:chExt cx="5578" cy="2982"/>
          </a:xfrm>
        </p:grpSpPr>
        <p:sp>
          <p:nvSpPr>
            <p:cNvPr id="1359879" name="AutoShape 7"/>
            <p:cNvSpPr>
              <a:spLocks noChangeArrowheads="1"/>
            </p:cNvSpPr>
            <p:nvPr/>
          </p:nvSpPr>
          <p:spPr bwMode="auto">
            <a:xfrm>
              <a:off x="151" y="709"/>
              <a:ext cx="1771" cy="619"/>
            </a:xfrm>
            <a:prstGeom prst="roundRect">
              <a:avLst>
                <a:gd name="adj" fmla="val 16667"/>
              </a:avLst>
            </a:prstGeom>
            <a:solidFill>
              <a:srgbClr val="333300">
                <a:alpha val="89999"/>
              </a:srgbClr>
            </a:solidFill>
            <a:ln w="9525">
              <a:solidFill>
                <a:srgbClr val="FF6600"/>
              </a:solidFill>
              <a:prstDash val="lgDashDot"/>
              <a:round/>
              <a:headEnd/>
              <a:tailEnd/>
            </a:ln>
            <a:effectLst>
              <a:outerShdw dist="107763" dir="18900000" algn="ctr" rotWithShape="0">
                <a:schemeClr val="bg2">
                  <a:alpha val="50000"/>
                </a:schemeClr>
              </a:outerShdw>
            </a:effectLst>
          </p:spPr>
          <p:txBody>
            <a:bodyPr anchor="ctr"/>
            <a:lstStyle/>
            <a:p>
              <a:pPr algn="ctr"/>
              <a:r>
                <a:rPr lang="bg-BG" sz="1600" b="1">
                  <a:solidFill>
                    <a:schemeClr val="bg1"/>
                  </a:solidFill>
                  <a:latin typeface="Calibri" pitchFamily="34" charset="0"/>
                </a:rPr>
                <a:t>ОБЩИ </a:t>
              </a:r>
              <a:r>
                <a:rPr lang="en-GB" sz="1600" b="1">
                  <a:solidFill>
                    <a:schemeClr val="bg1"/>
                  </a:solidFill>
                  <a:latin typeface="Calibri" pitchFamily="34" charset="0"/>
                </a:rPr>
                <a:t>(</a:t>
              </a:r>
              <a:r>
                <a:rPr lang="bg-BG" sz="1600" b="1">
                  <a:solidFill>
                    <a:schemeClr val="bg1"/>
                  </a:solidFill>
                  <a:latin typeface="Calibri" pitchFamily="34" charset="0"/>
                </a:rPr>
                <a:t>СТРАТЕГИЧЕСКИ</a:t>
              </a:r>
              <a:r>
                <a:rPr lang="en-GB" sz="1600" b="1">
                  <a:solidFill>
                    <a:schemeClr val="bg1"/>
                  </a:solidFill>
                  <a:latin typeface="Calibri" pitchFamily="34" charset="0"/>
                </a:rPr>
                <a:t>)</a:t>
              </a:r>
              <a:r>
                <a:rPr lang="bg-BG" sz="1600" b="1">
                  <a:solidFill>
                    <a:schemeClr val="bg1"/>
                  </a:solidFill>
                  <a:latin typeface="Calibri" pitchFamily="34" charset="0"/>
                </a:rPr>
                <a:t> ЦЕЛИ</a:t>
              </a:r>
            </a:p>
            <a:p>
              <a:pPr algn="ctr"/>
              <a:r>
                <a:rPr lang="bg-BG" sz="1000" b="1">
                  <a:solidFill>
                    <a:schemeClr val="bg1"/>
                  </a:solidFill>
                  <a:latin typeface="Calibri" pitchFamily="34" charset="0"/>
                </a:rPr>
                <a:t>общата трайна промяна </a:t>
              </a:r>
              <a:endParaRPr lang="en-US" sz="1000" b="1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1359880" name="AutoShape 8"/>
            <p:cNvSpPr>
              <a:spLocks noChangeArrowheads="1"/>
            </p:cNvSpPr>
            <p:nvPr/>
          </p:nvSpPr>
          <p:spPr bwMode="auto">
            <a:xfrm>
              <a:off x="151" y="1440"/>
              <a:ext cx="1771" cy="507"/>
            </a:xfrm>
            <a:prstGeom prst="roundRect">
              <a:avLst>
                <a:gd name="adj" fmla="val 16667"/>
              </a:avLst>
            </a:prstGeom>
            <a:solidFill>
              <a:srgbClr val="808000">
                <a:alpha val="89999"/>
              </a:srgbClr>
            </a:solidFill>
            <a:ln w="9525">
              <a:solidFill>
                <a:srgbClr val="FF6600"/>
              </a:solidFill>
              <a:prstDash val="lgDashDot"/>
              <a:round/>
              <a:headEnd/>
              <a:tailEnd/>
            </a:ln>
            <a:effectLst>
              <a:outerShdw dist="107763" dir="18900000" algn="ctr" rotWithShape="0">
                <a:schemeClr val="bg2">
                  <a:alpha val="50000"/>
                </a:schemeClr>
              </a:outerShdw>
            </a:effectLst>
          </p:spPr>
          <p:txBody>
            <a:bodyPr anchor="ctr"/>
            <a:lstStyle/>
            <a:p>
              <a:pPr algn="ctr"/>
              <a:r>
                <a:rPr lang="bg-BG" sz="1600" b="1">
                  <a:solidFill>
                    <a:schemeClr val="bg1"/>
                  </a:solidFill>
                  <a:latin typeface="Calibri" pitchFamily="34" charset="0"/>
                </a:rPr>
                <a:t>СПЕЦИФИЧНА ЦЕЛ</a:t>
              </a:r>
            </a:p>
            <a:p>
              <a:pPr algn="ctr"/>
              <a:r>
                <a:rPr lang="bg-BG" sz="1000" b="1">
                  <a:solidFill>
                    <a:schemeClr val="bg1"/>
                  </a:solidFill>
                  <a:latin typeface="Calibri" pitchFamily="34" charset="0"/>
                </a:rPr>
                <a:t>действително осигурените ползи  </a:t>
              </a:r>
              <a:endParaRPr lang="en-US" sz="1000" b="1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1359881" name="AutoShape 9"/>
            <p:cNvSpPr>
              <a:spLocks noChangeArrowheads="1"/>
            </p:cNvSpPr>
            <p:nvPr/>
          </p:nvSpPr>
          <p:spPr bwMode="auto">
            <a:xfrm>
              <a:off x="151" y="2060"/>
              <a:ext cx="1771" cy="505"/>
            </a:xfrm>
            <a:prstGeom prst="roundRect">
              <a:avLst>
                <a:gd name="adj" fmla="val 16667"/>
              </a:avLst>
            </a:prstGeom>
            <a:solidFill>
              <a:srgbClr val="99CC00">
                <a:alpha val="89999"/>
              </a:srgbClr>
            </a:solidFill>
            <a:ln w="9525">
              <a:solidFill>
                <a:srgbClr val="FF6600"/>
              </a:solidFill>
              <a:prstDash val="lgDashDot"/>
              <a:round/>
              <a:headEnd/>
              <a:tailEnd/>
            </a:ln>
            <a:effectLst>
              <a:outerShdw dist="107763" dir="18900000" algn="ctr" rotWithShape="0">
                <a:schemeClr val="bg2">
                  <a:alpha val="50000"/>
                </a:schemeClr>
              </a:outerShdw>
            </a:effectLst>
          </p:spPr>
          <p:txBody>
            <a:bodyPr anchor="ctr"/>
            <a:lstStyle/>
            <a:p>
              <a:pPr algn="ctr"/>
              <a:r>
                <a:rPr lang="bg-BG" b="1">
                  <a:latin typeface="Calibri" pitchFamily="34" charset="0"/>
                </a:rPr>
                <a:t>РЕЗУЛТАТИ</a:t>
              </a:r>
              <a:endParaRPr lang="en-GB" b="1">
                <a:latin typeface="Calibri" pitchFamily="34" charset="0"/>
              </a:endParaRPr>
            </a:p>
            <a:p>
              <a:pPr algn="ctr"/>
              <a:r>
                <a:rPr lang="bg-BG" sz="1000" b="1">
                  <a:latin typeface="Calibri" pitchFamily="34" charset="0"/>
                </a:rPr>
                <a:t>планирани продукти на осъществените дейности</a:t>
              </a:r>
              <a:endParaRPr lang="en-US" sz="1000" b="1">
                <a:latin typeface="Calibri" pitchFamily="34" charset="0"/>
              </a:endParaRPr>
            </a:p>
          </p:txBody>
        </p:sp>
        <p:sp>
          <p:nvSpPr>
            <p:cNvPr id="1359882" name="AutoShape 10"/>
            <p:cNvSpPr>
              <a:spLocks noChangeArrowheads="1"/>
            </p:cNvSpPr>
            <p:nvPr/>
          </p:nvSpPr>
          <p:spPr bwMode="auto">
            <a:xfrm>
              <a:off x="151" y="2679"/>
              <a:ext cx="1771" cy="505"/>
            </a:xfrm>
            <a:prstGeom prst="roundRect">
              <a:avLst>
                <a:gd name="adj" fmla="val 16667"/>
              </a:avLst>
            </a:prstGeom>
            <a:solidFill>
              <a:srgbClr val="FFFF00">
                <a:alpha val="89999"/>
              </a:srgbClr>
            </a:solidFill>
            <a:ln w="9525">
              <a:solidFill>
                <a:srgbClr val="FF6600"/>
              </a:solidFill>
              <a:prstDash val="lgDashDot"/>
              <a:round/>
              <a:headEnd/>
              <a:tailEnd/>
            </a:ln>
            <a:effectLst>
              <a:outerShdw dist="107763" dir="18900000" algn="ctr" rotWithShape="0">
                <a:schemeClr val="bg2">
                  <a:alpha val="50000"/>
                </a:schemeClr>
              </a:outerShdw>
            </a:effectLst>
          </p:spPr>
          <p:txBody>
            <a:bodyPr anchor="ctr"/>
            <a:lstStyle/>
            <a:p>
              <a:pPr algn="ctr"/>
              <a:r>
                <a:rPr lang="bg-BG" sz="1600" b="1">
                  <a:latin typeface="Calibri" pitchFamily="34" charset="0"/>
                </a:rPr>
                <a:t>ДЕЙНОСТИ</a:t>
              </a:r>
            </a:p>
            <a:p>
              <a:pPr algn="ctr"/>
              <a:r>
                <a:rPr lang="bg-BG" sz="1000" b="1">
                  <a:latin typeface="Calibri" pitchFamily="34" charset="0"/>
                </a:rPr>
                <a:t>процесът на превръщане на ресурсите в резултати</a:t>
              </a:r>
              <a:endParaRPr lang="en-US" sz="1000" b="1">
                <a:latin typeface="Calibri" pitchFamily="34" charset="0"/>
              </a:endParaRPr>
            </a:p>
          </p:txBody>
        </p:sp>
        <p:sp>
          <p:nvSpPr>
            <p:cNvPr id="1359883" name="AutoShape 11"/>
            <p:cNvSpPr>
              <a:spLocks noChangeArrowheads="1"/>
            </p:cNvSpPr>
            <p:nvPr/>
          </p:nvSpPr>
          <p:spPr bwMode="auto">
            <a:xfrm>
              <a:off x="151" y="3297"/>
              <a:ext cx="1771" cy="394"/>
            </a:xfrm>
            <a:prstGeom prst="roundRect">
              <a:avLst>
                <a:gd name="adj" fmla="val 16667"/>
              </a:avLst>
            </a:prstGeom>
            <a:solidFill>
              <a:srgbClr val="FFFF99">
                <a:alpha val="89999"/>
              </a:srgbClr>
            </a:solidFill>
            <a:ln w="9525">
              <a:solidFill>
                <a:srgbClr val="FF6600"/>
              </a:solidFill>
              <a:prstDash val="lgDashDot"/>
              <a:round/>
              <a:headEnd/>
              <a:tailEnd/>
            </a:ln>
            <a:effectLst>
              <a:outerShdw dist="107763" dir="18900000" algn="ctr" rotWithShape="0">
                <a:schemeClr val="bg2">
                  <a:alpha val="50000"/>
                </a:schemeClr>
              </a:outerShdw>
            </a:effectLst>
          </p:spPr>
          <p:txBody>
            <a:bodyPr anchor="ctr"/>
            <a:lstStyle/>
            <a:p>
              <a:pPr algn="ctr"/>
              <a:r>
                <a:rPr lang="bg-BG" sz="1600" b="1">
                  <a:latin typeface="Calibri" pitchFamily="34" charset="0"/>
                </a:rPr>
                <a:t>РЕСУРСИ</a:t>
              </a:r>
            </a:p>
            <a:p>
              <a:pPr algn="ctr"/>
              <a:r>
                <a:rPr lang="bg-BG" sz="1000" b="1">
                  <a:latin typeface="Calibri" pitchFamily="34" charset="0"/>
                </a:rPr>
                <a:t>материални, човешки, финансови</a:t>
              </a:r>
              <a:endParaRPr lang="en-US" sz="1000" b="1">
                <a:latin typeface="Calibri" pitchFamily="34" charset="0"/>
              </a:endParaRPr>
            </a:p>
          </p:txBody>
        </p:sp>
        <p:sp>
          <p:nvSpPr>
            <p:cNvPr id="128033" name="AutoShape 33"/>
            <p:cNvSpPr>
              <a:spLocks noChangeArrowheads="1"/>
            </p:cNvSpPr>
            <p:nvPr/>
          </p:nvSpPr>
          <p:spPr bwMode="auto">
            <a:xfrm>
              <a:off x="2434" y="2757"/>
              <a:ext cx="733" cy="377"/>
            </a:xfrm>
            <a:prstGeom prst="homePlate">
              <a:avLst>
                <a:gd name="adj" fmla="val 48607"/>
              </a:avLst>
            </a:prstGeom>
            <a:solidFill>
              <a:srgbClr val="FFFF00">
                <a:alpha val="89803"/>
              </a:srgbClr>
            </a:solidFill>
            <a:ln w="9525" algn="ctr">
              <a:solidFill>
                <a:srgbClr val="FF6600"/>
              </a:solidFill>
              <a:prstDash val="lgDashDot"/>
              <a:miter lim="800000"/>
              <a:headEnd/>
              <a:tailEnd/>
            </a:ln>
            <a:effectLst>
              <a:outerShdw dist="107763" dir="18900000" algn="ctr" rotWithShape="0">
                <a:schemeClr val="bg2">
                  <a:alpha val="50000"/>
                </a:schemeClr>
              </a:outerShdw>
            </a:effectLst>
          </p:spPr>
          <p:txBody>
            <a:bodyPr anchor="ctr"/>
            <a:lstStyle/>
            <a:p>
              <a:pPr algn="ctr"/>
              <a:r>
                <a:rPr lang="bg-BG" sz="1200" b="1">
                  <a:latin typeface="Calibri" pitchFamily="34" charset="0"/>
                </a:rPr>
                <a:t>ПРОДУКТ</a:t>
              </a:r>
              <a:endParaRPr lang="en-GB" sz="1200" b="1">
                <a:latin typeface="Calibri" pitchFamily="34" charset="0"/>
              </a:endParaRPr>
            </a:p>
          </p:txBody>
        </p:sp>
        <p:sp>
          <p:nvSpPr>
            <p:cNvPr id="128034" name="AutoShape 34"/>
            <p:cNvSpPr>
              <a:spLocks noChangeArrowheads="1"/>
            </p:cNvSpPr>
            <p:nvPr/>
          </p:nvSpPr>
          <p:spPr bwMode="auto">
            <a:xfrm>
              <a:off x="2449" y="2097"/>
              <a:ext cx="733" cy="377"/>
            </a:xfrm>
            <a:prstGeom prst="homePlate">
              <a:avLst>
                <a:gd name="adj" fmla="val 48607"/>
              </a:avLst>
            </a:prstGeom>
            <a:solidFill>
              <a:srgbClr val="99CC00">
                <a:alpha val="89803"/>
              </a:srgbClr>
            </a:solidFill>
            <a:ln w="9525" algn="ctr">
              <a:solidFill>
                <a:srgbClr val="FF6600"/>
              </a:solidFill>
              <a:prstDash val="lgDashDot"/>
              <a:miter lim="800000"/>
              <a:headEnd/>
              <a:tailEnd/>
            </a:ln>
            <a:effectLst>
              <a:outerShdw dist="107763" dir="18900000" algn="ctr" rotWithShape="0">
                <a:schemeClr val="bg2">
                  <a:alpha val="50000"/>
                </a:schemeClr>
              </a:outerShdw>
            </a:effectLst>
          </p:spPr>
          <p:txBody>
            <a:bodyPr anchor="ctr"/>
            <a:lstStyle/>
            <a:p>
              <a:pPr algn="ctr"/>
              <a:r>
                <a:rPr lang="bg-BG" sz="1200" b="1">
                  <a:latin typeface="Calibri" pitchFamily="34" charset="0"/>
                </a:rPr>
                <a:t>ПРОМЯНА</a:t>
              </a:r>
              <a:endParaRPr lang="en-GB" sz="1200" b="1">
                <a:latin typeface="Calibri" pitchFamily="34" charset="0"/>
              </a:endParaRPr>
            </a:p>
          </p:txBody>
        </p:sp>
        <p:sp>
          <p:nvSpPr>
            <p:cNvPr id="128035" name="AutoShape 35"/>
            <p:cNvSpPr>
              <a:spLocks noChangeArrowheads="1"/>
            </p:cNvSpPr>
            <p:nvPr/>
          </p:nvSpPr>
          <p:spPr bwMode="auto">
            <a:xfrm>
              <a:off x="2457" y="1467"/>
              <a:ext cx="733" cy="377"/>
            </a:xfrm>
            <a:prstGeom prst="homePlate">
              <a:avLst>
                <a:gd name="adj" fmla="val 48607"/>
              </a:avLst>
            </a:prstGeom>
            <a:solidFill>
              <a:srgbClr val="808000">
                <a:alpha val="89803"/>
              </a:srgbClr>
            </a:solidFill>
            <a:ln w="9525" algn="ctr">
              <a:solidFill>
                <a:srgbClr val="FF6600"/>
              </a:solidFill>
              <a:prstDash val="lgDashDot"/>
              <a:miter lim="800000"/>
              <a:headEnd/>
              <a:tailEnd/>
            </a:ln>
            <a:effectLst>
              <a:outerShdw dist="107763" dir="18900000" algn="ctr" rotWithShape="0">
                <a:schemeClr val="bg2">
                  <a:alpha val="50000"/>
                </a:schemeClr>
              </a:outerShdw>
            </a:effectLst>
          </p:spPr>
          <p:txBody>
            <a:bodyPr anchor="ctr"/>
            <a:lstStyle/>
            <a:p>
              <a:pPr algn="ctr"/>
              <a:r>
                <a:rPr lang="bg-BG" sz="1400" b="1">
                  <a:latin typeface="Calibri" pitchFamily="34" charset="0"/>
                </a:rPr>
                <a:t>ПОЛЗА</a:t>
              </a:r>
              <a:endParaRPr lang="en-GB" sz="1400" b="1">
                <a:latin typeface="Calibri" pitchFamily="34" charset="0"/>
              </a:endParaRPr>
            </a:p>
          </p:txBody>
        </p:sp>
        <p:sp>
          <p:nvSpPr>
            <p:cNvPr id="128036" name="AutoShape 36"/>
            <p:cNvSpPr>
              <a:spLocks noChangeArrowheads="1"/>
            </p:cNvSpPr>
            <p:nvPr/>
          </p:nvSpPr>
          <p:spPr bwMode="auto">
            <a:xfrm>
              <a:off x="2465" y="838"/>
              <a:ext cx="733" cy="377"/>
            </a:xfrm>
            <a:prstGeom prst="homePlate">
              <a:avLst>
                <a:gd name="adj" fmla="val 48607"/>
              </a:avLst>
            </a:prstGeom>
            <a:solidFill>
              <a:srgbClr val="333300">
                <a:alpha val="89803"/>
              </a:srgbClr>
            </a:solidFill>
            <a:ln w="9525" algn="ctr">
              <a:solidFill>
                <a:srgbClr val="FF6600"/>
              </a:solidFill>
              <a:prstDash val="lgDashDot"/>
              <a:miter lim="800000"/>
              <a:headEnd/>
              <a:tailEnd/>
            </a:ln>
            <a:effectLst>
              <a:outerShdw dist="107763" dir="18900000" algn="ctr" rotWithShape="0">
                <a:schemeClr val="bg2">
                  <a:alpha val="50000"/>
                </a:schemeClr>
              </a:outerShdw>
            </a:effectLst>
          </p:spPr>
          <p:txBody>
            <a:bodyPr anchor="ctr"/>
            <a:lstStyle/>
            <a:p>
              <a:pPr algn="ctr"/>
              <a:r>
                <a:rPr lang="bg-BG" sz="1400" b="1">
                  <a:solidFill>
                    <a:schemeClr val="bg1"/>
                  </a:solidFill>
                  <a:latin typeface="Calibri" pitchFamily="34" charset="0"/>
                </a:rPr>
                <a:t>ПРИНОС</a:t>
              </a:r>
              <a:endParaRPr lang="en-GB" sz="1400" b="1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128037" name="AutoShape 37"/>
            <p:cNvSpPr>
              <a:spLocks noChangeArrowheads="1"/>
            </p:cNvSpPr>
            <p:nvPr/>
          </p:nvSpPr>
          <p:spPr bwMode="auto">
            <a:xfrm>
              <a:off x="77" y="3187"/>
              <a:ext cx="546" cy="172"/>
            </a:xfrm>
            <a:prstGeom prst="upArrow">
              <a:avLst>
                <a:gd name="adj1" fmla="val 50000"/>
                <a:gd name="adj2" fmla="val 25000"/>
              </a:avLst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>
              <a:outerShdw dist="28398" dir="1593903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bg-BG"/>
            </a:p>
          </p:txBody>
        </p:sp>
        <p:sp>
          <p:nvSpPr>
            <p:cNvPr id="128038" name="AutoShape 38"/>
            <p:cNvSpPr>
              <a:spLocks noChangeArrowheads="1"/>
            </p:cNvSpPr>
            <p:nvPr/>
          </p:nvSpPr>
          <p:spPr bwMode="auto">
            <a:xfrm>
              <a:off x="77" y="2544"/>
              <a:ext cx="546" cy="172"/>
            </a:xfrm>
            <a:prstGeom prst="upArrow">
              <a:avLst>
                <a:gd name="adj1" fmla="val 50000"/>
                <a:gd name="adj2" fmla="val 25000"/>
              </a:avLst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>
              <a:outerShdw dist="28398" dir="1593903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bg-BG"/>
            </a:p>
          </p:txBody>
        </p:sp>
        <p:sp>
          <p:nvSpPr>
            <p:cNvPr id="128039" name="AutoShape 39"/>
            <p:cNvSpPr>
              <a:spLocks noChangeArrowheads="1"/>
            </p:cNvSpPr>
            <p:nvPr/>
          </p:nvSpPr>
          <p:spPr bwMode="auto">
            <a:xfrm>
              <a:off x="78" y="1875"/>
              <a:ext cx="546" cy="172"/>
            </a:xfrm>
            <a:prstGeom prst="upArrow">
              <a:avLst>
                <a:gd name="adj1" fmla="val 50000"/>
                <a:gd name="adj2" fmla="val 25000"/>
              </a:avLst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>
              <a:outerShdw dist="28398" dir="1593903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bg-BG"/>
            </a:p>
          </p:txBody>
        </p:sp>
        <p:sp>
          <p:nvSpPr>
            <p:cNvPr id="128040" name="AutoShape 40"/>
            <p:cNvSpPr>
              <a:spLocks noChangeArrowheads="1"/>
            </p:cNvSpPr>
            <p:nvPr/>
          </p:nvSpPr>
          <p:spPr bwMode="auto">
            <a:xfrm>
              <a:off x="71" y="1315"/>
              <a:ext cx="545" cy="172"/>
            </a:xfrm>
            <a:prstGeom prst="upArrow">
              <a:avLst>
                <a:gd name="adj1" fmla="val 50000"/>
                <a:gd name="adj2" fmla="val 25000"/>
              </a:avLst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>
              <a:outerShdw dist="28398" dir="1593903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bg-BG"/>
            </a:p>
          </p:txBody>
        </p:sp>
        <p:sp>
          <p:nvSpPr>
            <p:cNvPr id="128041" name="AutoShape 41"/>
            <p:cNvSpPr>
              <a:spLocks noChangeArrowheads="1"/>
            </p:cNvSpPr>
            <p:nvPr/>
          </p:nvSpPr>
          <p:spPr bwMode="auto">
            <a:xfrm>
              <a:off x="1922" y="3191"/>
              <a:ext cx="1133" cy="335"/>
            </a:xfrm>
            <a:custGeom>
              <a:avLst/>
              <a:gdLst>
                <a:gd name="G0" fmla="+- 9257 0 0"/>
                <a:gd name="G1" fmla="+- 18514 0 0"/>
                <a:gd name="G2" fmla="+- 7200 0 0"/>
                <a:gd name="G3" fmla="*/ 9257 1 2"/>
                <a:gd name="G4" fmla="+- G3 10800 0"/>
                <a:gd name="G5" fmla="+- 21600 9257 18514"/>
                <a:gd name="G6" fmla="+- 18514 7200 0"/>
                <a:gd name="G7" fmla="*/ G6 1 2"/>
                <a:gd name="G8" fmla="*/ 18514 2 1"/>
                <a:gd name="G9" fmla="+- G8 0 21600"/>
                <a:gd name="G10" fmla="*/ 21600 G0 G1"/>
                <a:gd name="G11" fmla="*/ 21600 G4 G1"/>
                <a:gd name="G12" fmla="*/ 21600 G5 G1"/>
                <a:gd name="G13" fmla="*/ 21600 G7 G1"/>
                <a:gd name="G14" fmla="*/ 18514 1 2"/>
                <a:gd name="G15" fmla="+- G5 0 G4"/>
                <a:gd name="G16" fmla="+- G0 0 G4"/>
                <a:gd name="G17" fmla="*/ G2 G15 G16"/>
                <a:gd name="T0" fmla="*/ 15429 w 21600"/>
                <a:gd name="T1" fmla="*/ 0 h 21600"/>
                <a:gd name="T2" fmla="*/ 9257 w 21600"/>
                <a:gd name="T3" fmla="*/ 7200 h 21600"/>
                <a:gd name="T4" fmla="*/ 0 w 21600"/>
                <a:gd name="T5" fmla="*/ 18001 h 21600"/>
                <a:gd name="T6" fmla="*/ 9257 w 21600"/>
                <a:gd name="T7" fmla="*/ 21600 h 21600"/>
                <a:gd name="T8" fmla="*/ 18514 w 21600"/>
                <a:gd name="T9" fmla="*/ 15000 h 21600"/>
                <a:gd name="T10" fmla="*/ 21600 w 21600"/>
                <a:gd name="T11" fmla="*/ 7200 h 21600"/>
                <a:gd name="T12" fmla="*/ 17694720 60000 65536"/>
                <a:gd name="T13" fmla="*/ 11796480 60000 65536"/>
                <a:gd name="T14" fmla="*/ 11796480 60000 65536"/>
                <a:gd name="T15" fmla="*/ 5898240 60000 65536"/>
                <a:gd name="T16" fmla="*/ 0 60000 65536"/>
                <a:gd name="T17" fmla="*/ 0 60000 65536"/>
                <a:gd name="T18" fmla="*/ 0 w 21600"/>
                <a:gd name="T19" fmla="*/ G12 h 21600"/>
                <a:gd name="T20" fmla="*/ G1 w 21600"/>
                <a:gd name="T21" fmla="*/ 2160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15429" y="0"/>
                  </a:moveTo>
                  <a:lnTo>
                    <a:pt x="9257" y="7200"/>
                  </a:lnTo>
                  <a:lnTo>
                    <a:pt x="12343" y="7200"/>
                  </a:lnTo>
                  <a:lnTo>
                    <a:pt x="12343" y="14400"/>
                  </a:lnTo>
                  <a:lnTo>
                    <a:pt x="0" y="14400"/>
                  </a:lnTo>
                  <a:lnTo>
                    <a:pt x="0" y="21600"/>
                  </a:lnTo>
                  <a:lnTo>
                    <a:pt x="18514" y="21600"/>
                  </a:lnTo>
                  <a:lnTo>
                    <a:pt x="18514" y="7200"/>
                  </a:lnTo>
                  <a:lnTo>
                    <a:pt x="21600" y="7200"/>
                  </a:lnTo>
                  <a:close/>
                </a:path>
              </a:pathLst>
            </a:custGeom>
            <a:noFill/>
            <a:ln w="25400" algn="ctr">
              <a:solidFill>
                <a:srgbClr val="800000"/>
              </a:solidFill>
              <a:prstDash val="lgDash"/>
              <a:miter lim="800000"/>
              <a:headEnd/>
              <a:tailEnd/>
            </a:ln>
            <a:effectLst>
              <a:outerShdw dist="28398" dir="1593903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bg-BG"/>
            </a:p>
          </p:txBody>
        </p:sp>
        <p:sp>
          <p:nvSpPr>
            <p:cNvPr id="128042" name="AutoShape 42"/>
            <p:cNvSpPr>
              <a:spLocks noChangeArrowheads="1"/>
            </p:cNvSpPr>
            <p:nvPr/>
          </p:nvSpPr>
          <p:spPr bwMode="auto">
            <a:xfrm>
              <a:off x="2593" y="2502"/>
              <a:ext cx="265" cy="214"/>
            </a:xfrm>
            <a:prstGeom prst="upArrow">
              <a:avLst>
                <a:gd name="adj1" fmla="val 50000"/>
                <a:gd name="adj2" fmla="val 25000"/>
              </a:avLst>
            </a:prstGeom>
            <a:noFill/>
            <a:ln w="25400" algn="ctr">
              <a:solidFill>
                <a:srgbClr val="800000"/>
              </a:solidFill>
              <a:prstDash val="lgDash"/>
              <a:miter lim="800000"/>
              <a:headEnd/>
              <a:tailEnd/>
            </a:ln>
            <a:effectLst>
              <a:outerShdw dist="28398" dir="1593903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bg-BG"/>
            </a:p>
          </p:txBody>
        </p:sp>
        <p:sp>
          <p:nvSpPr>
            <p:cNvPr id="128043" name="AutoShape 43"/>
            <p:cNvSpPr>
              <a:spLocks noChangeArrowheads="1"/>
            </p:cNvSpPr>
            <p:nvPr/>
          </p:nvSpPr>
          <p:spPr bwMode="auto">
            <a:xfrm>
              <a:off x="2586" y="1852"/>
              <a:ext cx="266" cy="214"/>
            </a:xfrm>
            <a:prstGeom prst="upArrow">
              <a:avLst>
                <a:gd name="adj1" fmla="val 50000"/>
                <a:gd name="adj2" fmla="val 25000"/>
              </a:avLst>
            </a:prstGeom>
            <a:noFill/>
            <a:ln w="25400" algn="ctr">
              <a:solidFill>
                <a:srgbClr val="800000"/>
              </a:solidFill>
              <a:prstDash val="lgDash"/>
              <a:miter lim="800000"/>
              <a:headEnd/>
              <a:tailEnd/>
            </a:ln>
            <a:effectLst>
              <a:outerShdw dist="28398" dir="1593903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bg-BG"/>
            </a:p>
          </p:txBody>
        </p:sp>
        <p:sp>
          <p:nvSpPr>
            <p:cNvPr id="128044" name="AutoShape 44"/>
            <p:cNvSpPr>
              <a:spLocks noChangeArrowheads="1"/>
            </p:cNvSpPr>
            <p:nvPr/>
          </p:nvSpPr>
          <p:spPr bwMode="auto">
            <a:xfrm>
              <a:off x="2586" y="1222"/>
              <a:ext cx="266" cy="213"/>
            </a:xfrm>
            <a:prstGeom prst="upArrow">
              <a:avLst>
                <a:gd name="adj1" fmla="val 50000"/>
                <a:gd name="adj2" fmla="val 25000"/>
              </a:avLst>
            </a:prstGeom>
            <a:noFill/>
            <a:ln w="25400" algn="ctr">
              <a:solidFill>
                <a:srgbClr val="800000"/>
              </a:solidFill>
              <a:prstDash val="lgDash"/>
              <a:miter lim="800000"/>
              <a:headEnd/>
              <a:tailEnd/>
            </a:ln>
            <a:effectLst>
              <a:outerShdw dist="28398" dir="1593903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bg-BG"/>
            </a:p>
          </p:txBody>
        </p:sp>
        <p:sp>
          <p:nvSpPr>
            <p:cNvPr id="128045" name="AutoShape 45"/>
            <p:cNvSpPr>
              <a:spLocks noChangeArrowheads="1"/>
            </p:cNvSpPr>
            <p:nvPr/>
          </p:nvSpPr>
          <p:spPr bwMode="auto">
            <a:xfrm>
              <a:off x="1992" y="2735"/>
              <a:ext cx="399" cy="456"/>
            </a:xfrm>
            <a:custGeom>
              <a:avLst/>
              <a:gdLst>
                <a:gd name="G0" fmla="+- 16200 0 0"/>
                <a:gd name="G1" fmla="+- 5400 0 0"/>
                <a:gd name="G2" fmla="+- 21600 0 5400"/>
                <a:gd name="G3" fmla="+- 10800 0 5400"/>
                <a:gd name="G4" fmla="+- 21600 0 16200"/>
                <a:gd name="G5" fmla="*/ G4 G3 10800"/>
                <a:gd name="G6" fmla="+- 21600 0 G5"/>
                <a:gd name="T0" fmla="*/ 16200 w 21600"/>
                <a:gd name="T1" fmla="*/ 0 h 21600"/>
                <a:gd name="T2" fmla="*/ 0 w 21600"/>
                <a:gd name="T3" fmla="*/ 10800 h 21600"/>
                <a:gd name="T4" fmla="*/ 16200 w 21600"/>
                <a:gd name="T5" fmla="*/ 21600 h 21600"/>
                <a:gd name="T6" fmla="*/ 21600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5 w 21600"/>
                <a:gd name="T13" fmla="*/ G1 h 21600"/>
                <a:gd name="T14" fmla="*/ G6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noFill/>
            <a:ln w="9525" algn="ctr">
              <a:solidFill>
                <a:srgbClr val="FF0000"/>
              </a:solidFill>
              <a:miter lim="800000"/>
              <a:headEnd/>
              <a:tailEnd/>
            </a:ln>
            <a:effectLst>
              <a:outerShdw dist="28398" dir="1593903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bg-BG"/>
            </a:p>
          </p:txBody>
        </p:sp>
        <p:sp>
          <p:nvSpPr>
            <p:cNvPr id="128046" name="Text Box 46"/>
            <p:cNvSpPr txBox="1">
              <a:spLocks noChangeArrowheads="1"/>
            </p:cNvSpPr>
            <p:nvPr/>
          </p:nvSpPr>
          <p:spPr bwMode="auto">
            <a:xfrm>
              <a:off x="1992" y="2864"/>
              <a:ext cx="399" cy="27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>
              <a:outerShdw dist="28398" dir="1593903" algn="ctr" rotWithShape="0">
                <a:schemeClr val="bg2"/>
              </a:outerShdw>
            </a:effectLst>
          </p:spPr>
          <p:txBody>
            <a:bodyPr>
              <a:spAutoFit/>
            </a:bodyPr>
            <a:lstStyle/>
            <a:p>
              <a:pPr algn="ctr">
                <a:lnSpc>
                  <a:spcPct val="85000"/>
                </a:lnSpc>
                <a:spcBef>
                  <a:spcPct val="50000"/>
                </a:spcBef>
                <a:defRPr/>
              </a:pPr>
              <a:r>
                <a:rPr lang="bg-BG" sz="2600" b="1">
                  <a:solidFill>
                    <a:srgbClr val="FF0000"/>
                  </a:solidFill>
                </a:rPr>
                <a:t>?</a:t>
              </a:r>
              <a:endParaRPr lang="en-GB" sz="2600" b="1">
                <a:solidFill>
                  <a:srgbClr val="FF0000"/>
                </a:solidFill>
              </a:endParaRPr>
            </a:p>
          </p:txBody>
        </p:sp>
        <p:grpSp>
          <p:nvGrpSpPr>
            <p:cNvPr id="90134" name="Group 47"/>
            <p:cNvGrpSpPr>
              <a:grpSpLocks/>
            </p:cNvGrpSpPr>
            <p:nvPr/>
          </p:nvGrpSpPr>
          <p:grpSpPr bwMode="auto">
            <a:xfrm>
              <a:off x="1993" y="2059"/>
              <a:ext cx="399" cy="456"/>
              <a:chOff x="4737" y="3127"/>
              <a:chExt cx="498" cy="528"/>
            </a:xfrm>
          </p:grpSpPr>
          <p:sp>
            <p:nvSpPr>
              <p:cNvPr id="128048" name="AutoShape 48"/>
              <p:cNvSpPr>
                <a:spLocks noChangeArrowheads="1"/>
              </p:cNvSpPr>
              <p:nvPr/>
            </p:nvSpPr>
            <p:spPr bwMode="auto">
              <a:xfrm>
                <a:off x="4737" y="3127"/>
                <a:ext cx="498" cy="528"/>
              </a:xfrm>
              <a:custGeom>
                <a:avLst/>
                <a:gdLst>
                  <a:gd name="G0" fmla="+- 16200 0 0"/>
                  <a:gd name="G1" fmla="+- 5400 0 0"/>
                  <a:gd name="G2" fmla="+- 21600 0 5400"/>
                  <a:gd name="G3" fmla="+- 10800 0 5400"/>
                  <a:gd name="G4" fmla="+- 21600 0 16200"/>
                  <a:gd name="G5" fmla="*/ G4 G3 10800"/>
                  <a:gd name="G6" fmla="+- 21600 0 G5"/>
                  <a:gd name="T0" fmla="*/ 16200 w 21600"/>
                  <a:gd name="T1" fmla="*/ 0 h 21600"/>
                  <a:gd name="T2" fmla="*/ 0 w 21600"/>
                  <a:gd name="T3" fmla="*/ 10800 h 21600"/>
                  <a:gd name="T4" fmla="*/ 16200 w 21600"/>
                  <a:gd name="T5" fmla="*/ 21600 h 21600"/>
                  <a:gd name="T6" fmla="*/ 21600 w 21600"/>
                  <a:gd name="T7" fmla="*/ 1080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3375 w 21600"/>
                  <a:gd name="T13" fmla="*/ G1 h 21600"/>
                  <a:gd name="T14" fmla="*/ G6 w 21600"/>
                  <a:gd name="T15" fmla="*/ G2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6200" y="0"/>
                    </a:moveTo>
                    <a:lnTo>
                      <a:pt x="16200" y="5400"/>
                    </a:lnTo>
                    <a:lnTo>
                      <a:pt x="3375" y="5400"/>
                    </a:lnTo>
                    <a:lnTo>
                      <a:pt x="3375" y="16200"/>
                    </a:lnTo>
                    <a:lnTo>
                      <a:pt x="16200" y="16200"/>
                    </a:lnTo>
                    <a:lnTo>
                      <a:pt x="16200" y="21600"/>
                    </a:lnTo>
                    <a:lnTo>
                      <a:pt x="21600" y="10800"/>
                    </a:lnTo>
                    <a:close/>
                  </a:path>
                  <a:path w="21600" h="21600">
                    <a:moveTo>
                      <a:pt x="1350" y="5400"/>
                    </a:moveTo>
                    <a:lnTo>
                      <a:pt x="1350" y="16200"/>
                    </a:lnTo>
                    <a:lnTo>
                      <a:pt x="2700" y="16200"/>
                    </a:lnTo>
                    <a:lnTo>
                      <a:pt x="2700" y="5400"/>
                    </a:lnTo>
                    <a:close/>
                  </a:path>
                  <a:path w="21600" h="21600">
                    <a:moveTo>
                      <a:pt x="0" y="5400"/>
                    </a:moveTo>
                    <a:lnTo>
                      <a:pt x="0" y="16200"/>
                    </a:lnTo>
                    <a:lnTo>
                      <a:pt x="675" y="16200"/>
                    </a:lnTo>
                    <a:lnTo>
                      <a:pt x="675" y="5400"/>
                    </a:lnTo>
                    <a:close/>
                  </a:path>
                </a:pathLst>
              </a:custGeom>
              <a:noFill/>
              <a:ln w="9525" algn="ctr">
                <a:solidFill>
                  <a:srgbClr val="FF0000"/>
                </a:solidFill>
                <a:miter lim="800000"/>
                <a:headEnd/>
                <a:tailEnd/>
              </a:ln>
              <a:effectLst>
                <a:outerShdw dist="28398" dir="1593903" algn="ctr" rotWithShape="0">
                  <a:schemeClr val="bg2"/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bg-BG"/>
              </a:p>
            </p:txBody>
          </p:sp>
          <p:sp>
            <p:nvSpPr>
              <p:cNvPr id="128049" name="Text Box 49"/>
              <p:cNvSpPr txBox="1">
                <a:spLocks noChangeArrowheads="1"/>
              </p:cNvSpPr>
              <p:nvPr/>
            </p:nvSpPr>
            <p:spPr bwMode="auto">
              <a:xfrm>
                <a:off x="4737" y="3276"/>
                <a:ext cx="498" cy="314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>
                <a:outerShdw dist="28398" dir="1593903" algn="ctr" rotWithShape="0">
                  <a:schemeClr val="bg2"/>
                </a:outerShdw>
              </a:effectLst>
            </p:spPr>
            <p:txBody>
              <a:bodyPr>
                <a:spAutoFit/>
              </a:bodyPr>
              <a:lstStyle/>
              <a:p>
                <a:pPr algn="ctr">
                  <a:lnSpc>
                    <a:spcPct val="85000"/>
                  </a:lnSpc>
                  <a:spcBef>
                    <a:spcPct val="50000"/>
                  </a:spcBef>
                  <a:defRPr/>
                </a:pPr>
                <a:r>
                  <a:rPr lang="bg-BG" sz="2600" b="1">
                    <a:solidFill>
                      <a:srgbClr val="FF0000"/>
                    </a:solidFill>
                  </a:rPr>
                  <a:t>?</a:t>
                </a:r>
                <a:endParaRPr lang="en-GB" sz="2600" b="1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90135" name="Group 50"/>
            <p:cNvGrpSpPr>
              <a:grpSpLocks/>
            </p:cNvGrpSpPr>
            <p:nvPr/>
          </p:nvGrpSpPr>
          <p:grpSpPr bwMode="auto">
            <a:xfrm>
              <a:off x="1986" y="1452"/>
              <a:ext cx="398" cy="456"/>
              <a:chOff x="4737" y="3127"/>
              <a:chExt cx="498" cy="528"/>
            </a:xfrm>
          </p:grpSpPr>
          <p:sp>
            <p:nvSpPr>
              <p:cNvPr id="128051" name="AutoShape 51"/>
              <p:cNvSpPr>
                <a:spLocks noChangeArrowheads="1"/>
              </p:cNvSpPr>
              <p:nvPr/>
            </p:nvSpPr>
            <p:spPr bwMode="auto">
              <a:xfrm>
                <a:off x="4737" y="3127"/>
                <a:ext cx="498" cy="528"/>
              </a:xfrm>
              <a:custGeom>
                <a:avLst/>
                <a:gdLst>
                  <a:gd name="G0" fmla="+- 16200 0 0"/>
                  <a:gd name="G1" fmla="+- 5400 0 0"/>
                  <a:gd name="G2" fmla="+- 21600 0 5400"/>
                  <a:gd name="G3" fmla="+- 10800 0 5400"/>
                  <a:gd name="G4" fmla="+- 21600 0 16200"/>
                  <a:gd name="G5" fmla="*/ G4 G3 10800"/>
                  <a:gd name="G6" fmla="+- 21600 0 G5"/>
                  <a:gd name="T0" fmla="*/ 16200 w 21600"/>
                  <a:gd name="T1" fmla="*/ 0 h 21600"/>
                  <a:gd name="T2" fmla="*/ 0 w 21600"/>
                  <a:gd name="T3" fmla="*/ 10800 h 21600"/>
                  <a:gd name="T4" fmla="*/ 16200 w 21600"/>
                  <a:gd name="T5" fmla="*/ 21600 h 21600"/>
                  <a:gd name="T6" fmla="*/ 21600 w 21600"/>
                  <a:gd name="T7" fmla="*/ 1080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3375 w 21600"/>
                  <a:gd name="T13" fmla="*/ G1 h 21600"/>
                  <a:gd name="T14" fmla="*/ G6 w 21600"/>
                  <a:gd name="T15" fmla="*/ G2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6200" y="0"/>
                    </a:moveTo>
                    <a:lnTo>
                      <a:pt x="16200" y="5400"/>
                    </a:lnTo>
                    <a:lnTo>
                      <a:pt x="3375" y="5400"/>
                    </a:lnTo>
                    <a:lnTo>
                      <a:pt x="3375" y="16200"/>
                    </a:lnTo>
                    <a:lnTo>
                      <a:pt x="16200" y="16200"/>
                    </a:lnTo>
                    <a:lnTo>
                      <a:pt x="16200" y="21600"/>
                    </a:lnTo>
                    <a:lnTo>
                      <a:pt x="21600" y="10800"/>
                    </a:lnTo>
                    <a:close/>
                  </a:path>
                  <a:path w="21600" h="21600">
                    <a:moveTo>
                      <a:pt x="1350" y="5400"/>
                    </a:moveTo>
                    <a:lnTo>
                      <a:pt x="1350" y="16200"/>
                    </a:lnTo>
                    <a:lnTo>
                      <a:pt x="2700" y="16200"/>
                    </a:lnTo>
                    <a:lnTo>
                      <a:pt x="2700" y="5400"/>
                    </a:lnTo>
                    <a:close/>
                  </a:path>
                  <a:path w="21600" h="21600">
                    <a:moveTo>
                      <a:pt x="0" y="5400"/>
                    </a:moveTo>
                    <a:lnTo>
                      <a:pt x="0" y="16200"/>
                    </a:lnTo>
                    <a:lnTo>
                      <a:pt x="675" y="16200"/>
                    </a:lnTo>
                    <a:lnTo>
                      <a:pt x="675" y="5400"/>
                    </a:lnTo>
                    <a:close/>
                  </a:path>
                </a:pathLst>
              </a:custGeom>
              <a:noFill/>
              <a:ln w="9525" algn="ctr">
                <a:solidFill>
                  <a:srgbClr val="FF0000"/>
                </a:solidFill>
                <a:miter lim="800000"/>
                <a:headEnd/>
                <a:tailEnd/>
              </a:ln>
              <a:effectLst>
                <a:outerShdw dist="28398" dir="1593903" algn="ctr" rotWithShape="0">
                  <a:schemeClr val="bg2"/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bg-BG"/>
              </a:p>
            </p:txBody>
          </p:sp>
          <p:sp>
            <p:nvSpPr>
              <p:cNvPr id="128052" name="Text Box 52"/>
              <p:cNvSpPr txBox="1">
                <a:spLocks noChangeArrowheads="1"/>
              </p:cNvSpPr>
              <p:nvPr/>
            </p:nvSpPr>
            <p:spPr bwMode="auto">
              <a:xfrm>
                <a:off x="4737" y="3276"/>
                <a:ext cx="498" cy="314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>
                <a:outerShdw dist="28398" dir="1593903" algn="ctr" rotWithShape="0">
                  <a:schemeClr val="bg2"/>
                </a:outerShdw>
              </a:effectLst>
            </p:spPr>
            <p:txBody>
              <a:bodyPr>
                <a:spAutoFit/>
              </a:bodyPr>
              <a:lstStyle/>
              <a:p>
                <a:pPr algn="ctr">
                  <a:lnSpc>
                    <a:spcPct val="85000"/>
                  </a:lnSpc>
                  <a:spcBef>
                    <a:spcPct val="50000"/>
                  </a:spcBef>
                  <a:defRPr/>
                </a:pPr>
                <a:r>
                  <a:rPr lang="bg-BG" sz="2600" b="1">
                    <a:solidFill>
                      <a:srgbClr val="FF0000"/>
                    </a:solidFill>
                  </a:rPr>
                  <a:t>?</a:t>
                </a:r>
                <a:endParaRPr lang="en-GB" sz="2600" b="1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90136" name="Group 53"/>
            <p:cNvGrpSpPr>
              <a:grpSpLocks/>
            </p:cNvGrpSpPr>
            <p:nvPr/>
          </p:nvGrpSpPr>
          <p:grpSpPr bwMode="auto">
            <a:xfrm>
              <a:off x="1978" y="821"/>
              <a:ext cx="399" cy="457"/>
              <a:chOff x="4737" y="3127"/>
              <a:chExt cx="498" cy="528"/>
            </a:xfrm>
          </p:grpSpPr>
          <p:sp>
            <p:nvSpPr>
              <p:cNvPr id="128054" name="AutoShape 54"/>
              <p:cNvSpPr>
                <a:spLocks noChangeArrowheads="1"/>
              </p:cNvSpPr>
              <p:nvPr/>
            </p:nvSpPr>
            <p:spPr bwMode="auto">
              <a:xfrm>
                <a:off x="4737" y="3127"/>
                <a:ext cx="498" cy="528"/>
              </a:xfrm>
              <a:custGeom>
                <a:avLst/>
                <a:gdLst>
                  <a:gd name="G0" fmla="+- 16200 0 0"/>
                  <a:gd name="G1" fmla="+- 5400 0 0"/>
                  <a:gd name="G2" fmla="+- 21600 0 5400"/>
                  <a:gd name="G3" fmla="+- 10800 0 5400"/>
                  <a:gd name="G4" fmla="+- 21600 0 16200"/>
                  <a:gd name="G5" fmla="*/ G4 G3 10800"/>
                  <a:gd name="G6" fmla="+- 21600 0 G5"/>
                  <a:gd name="T0" fmla="*/ 16200 w 21600"/>
                  <a:gd name="T1" fmla="*/ 0 h 21600"/>
                  <a:gd name="T2" fmla="*/ 0 w 21600"/>
                  <a:gd name="T3" fmla="*/ 10800 h 21600"/>
                  <a:gd name="T4" fmla="*/ 16200 w 21600"/>
                  <a:gd name="T5" fmla="*/ 21600 h 21600"/>
                  <a:gd name="T6" fmla="*/ 21600 w 21600"/>
                  <a:gd name="T7" fmla="*/ 1080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3375 w 21600"/>
                  <a:gd name="T13" fmla="*/ G1 h 21600"/>
                  <a:gd name="T14" fmla="*/ G6 w 21600"/>
                  <a:gd name="T15" fmla="*/ G2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6200" y="0"/>
                    </a:moveTo>
                    <a:lnTo>
                      <a:pt x="16200" y="5400"/>
                    </a:lnTo>
                    <a:lnTo>
                      <a:pt x="3375" y="5400"/>
                    </a:lnTo>
                    <a:lnTo>
                      <a:pt x="3375" y="16200"/>
                    </a:lnTo>
                    <a:lnTo>
                      <a:pt x="16200" y="16200"/>
                    </a:lnTo>
                    <a:lnTo>
                      <a:pt x="16200" y="21600"/>
                    </a:lnTo>
                    <a:lnTo>
                      <a:pt x="21600" y="10800"/>
                    </a:lnTo>
                    <a:close/>
                  </a:path>
                  <a:path w="21600" h="21600">
                    <a:moveTo>
                      <a:pt x="1350" y="5400"/>
                    </a:moveTo>
                    <a:lnTo>
                      <a:pt x="1350" y="16200"/>
                    </a:lnTo>
                    <a:lnTo>
                      <a:pt x="2700" y="16200"/>
                    </a:lnTo>
                    <a:lnTo>
                      <a:pt x="2700" y="5400"/>
                    </a:lnTo>
                    <a:close/>
                  </a:path>
                  <a:path w="21600" h="21600">
                    <a:moveTo>
                      <a:pt x="0" y="5400"/>
                    </a:moveTo>
                    <a:lnTo>
                      <a:pt x="0" y="16200"/>
                    </a:lnTo>
                    <a:lnTo>
                      <a:pt x="675" y="16200"/>
                    </a:lnTo>
                    <a:lnTo>
                      <a:pt x="675" y="5400"/>
                    </a:lnTo>
                    <a:close/>
                  </a:path>
                </a:pathLst>
              </a:custGeom>
              <a:noFill/>
              <a:ln w="9525" algn="ctr">
                <a:solidFill>
                  <a:srgbClr val="FF0000"/>
                </a:solidFill>
                <a:miter lim="800000"/>
                <a:headEnd/>
                <a:tailEnd/>
              </a:ln>
              <a:effectLst>
                <a:outerShdw dist="28398" dir="1593903" algn="ctr" rotWithShape="0">
                  <a:schemeClr val="bg2"/>
                </a:outerShdw>
              </a:effectLst>
            </p:spPr>
            <p:txBody>
              <a:bodyPr wrap="none" anchor="ctr"/>
              <a:lstStyle/>
              <a:p>
                <a:pPr>
                  <a:defRPr/>
                </a:pPr>
                <a:endParaRPr lang="bg-BG"/>
              </a:p>
            </p:txBody>
          </p:sp>
          <p:sp>
            <p:nvSpPr>
              <p:cNvPr id="128055" name="Text Box 55"/>
              <p:cNvSpPr txBox="1">
                <a:spLocks noChangeArrowheads="1"/>
              </p:cNvSpPr>
              <p:nvPr/>
            </p:nvSpPr>
            <p:spPr bwMode="auto">
              <a:xfrm>
                <a:off x="4737" y="3276"/>
                <a:ext cx="498" cy="313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>
                <a:outerShdw dist="28398" dir="1593903" algn="ctr" rotWithShape="0">
                  <a:schemeClr val="bg2"/>
                </a:outerShdw>
              </a:effectLst>
            </p:spPr>
            <p:txBody>
              <a:bodyPr>
                <a:spAutoFit/>
              </a:bodyPr>
              <a:lstStyle/>
              <a:p>
                <a:pPr algn="ctr">
                  <a:lnSpc>
                    <a:spcPct val="85000"/>
                  </a:lnSpc>
                  <a:spcBef>
                    <a:spcPct val="50000"/>
                  </a:spcBef>
                  <a:defRPr/>
                </a:pPr>
                <a:r>
                  <a:rPr lang="bg-BG" sz="2600" b="1">
                    <a:solidFill>
                      <a:srgbClr val="FF0000"/>
                    </a:solidFill>
                  </a:rPr>
                  <a:t>?</a:t>
                </a:r>
                <a:endParaRPr lang="en-GB" sz="2600" b="1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2" name="AutoShape 7"/>
            <p:cNvSpPr>
              <a:spLocks noChangeArrowheads="1"/>
            </p:cNvSpPr>
            <p:nvPr/>
          </p:nvSpPr>
          <p:spPr bwMode="auto">
            <a:xfrm>
              <a:off x="3334" y="709"/>
              <a:ext cx="2313" cy="619"/>
            </a:xfrm>
            <a:prstGeom prst="roundRect">
              <a:avLst>
                <a:gd name="adj" fmla="val 16667"/>
              </a:avLst>
            </a:prstGeom>
            <a:solidFill>
              <a:srgbClr val="333300">
                <a:alpha val="89999"/>
              </a:srgbClr>
            </a:solidFill>
            <a:ln w="9525">
              <a:solidFill>
                <a:srgbClr val="FF6600"/>
              </a:solidFill>
              <a:prstDash val="lgDashDot"/>
              <a:round/>
              <a:headEnd/>
              <a:tailEnd/>
            </a:ln>
            <a:effectLst>
              <a:outerShdw dist="107763" dir="18900000" algn="ctr" rotWithShape="0">
                <a:schemeClr val="bg2">
                  <a:alpha val="50000"/>
                </a:scheme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 sz="1000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3" name="AutoShape 8"/>
            <p:cNvSpPr>
              <a:spLocks noChangeArrowheads="1"/>
            </p:cNvSpPr>
            <p:nvPr/>
          </p:nvSpPr>
          <p:spPr bwMode="auto">
            <a:xfrm>
              <a:off x="3334" y="1434"/>
              <a:ext cx="2313" cy="507"/>
            </a:xfrm>
            <a:prstGeom prst="roundRect">
              <a:avLst>
                <a:gd name="adj" fmla="val 16667"/>
              </a:avLst>
            </a:prstGeom>
            <a:solidFill>
              <a:srgbClr val="808000">
                <a:alpha val="89999"/>
              </a:srgbClr>
            </a:solidFill>
            <a:ln w="9525">
              <a:solidFill>
                <a:srgbClr val="FF6600"/>
              </a:solidFill>
              <a:prstDash val="lgDashDot"/>
              <a:round/>
              <a:headEnd/>
              <a:tailEnd/>
            </a:ln>
            <a:effectLst>
              <a:outerShdw dist="107763" dir="18900000" algn="ctr" rotWithShape="0">
                <a:schemeClr val="bg2">
                  <a:alpha val="50000"/>
                </a:scheme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 sz="1000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4" name="AutoShape 9"/>
            <p:cNvSpPr>
              <a:spLocks noChangeArrowheads="1"/>
            </p:cNvSpPr>
            <p:nvPr/>
          </p:nvSpPr>
          <p:spPr bwMode="auto">
            <a:xfrm>
              <a:off x="3377" y="2069"/>
              <a:ext cx="2270" cy="505"/>
            </a:xfrm>
            <a:prstGeom prst="roundRect">
              <a:avLst>
                <a:gd name="adj" fmla="val 16667"/>
              </a:avLst>
            </a:prstGeom>
            <a:solidFill>
              <a:srgbClr val="99CC00">
                <a:alpha val="89999"/>
              </a:srgbClr>
            </a:solidFill>
            <a:ln w="9525">
              <a:solidFill>
                <a:srgbClr val="FF6600"/>
              </a:solidFill>
              <a:prstDash val="lgDashDot"/>
              <a:round/>
              <a:headEnd/>
              <a:tailEnd/>
            </a:ln>
            <a:effectLst>
              <a:outerShdw dist="107763" dir="18900000" algn="ctr" rotWithShape="0">
                <a:schemeClr val="bg2">
                  <a:alpha val="50000"/>
                </a:scheme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en-US" sz="800" dirty="0">
                <a:latin typeface="Calibri" pitchFamily="34" charset="0"/>
              </a:endParaRPr>
            </a:p>
          </p:txBody>
        </p:sp>
        <p:sp>
          <p:nvSpPr>
            <p:cNvPr id="5" name="AutoShape 9"/>
            <p:cNvSpPr>
              <a:spLocks noChangeArrowheads="1"/>
            </p:cNvSpPr>
            <p:nvPr/>
          </p:nvSpPr>
          <p:spPr bwMode="auto">
            <a:xfrm>
              <a:off x="3379" y="2704"/>
              <a:ext cx="2270" cy="635"/>
            </a:xfrm>
            <a:prstGeom prst="roundRect">
              <a:avLst>
                <a:gd name="adj" fmla="val 16667"/>
              </a:avLst>
            </a:prstGeom>
            <a:solidFill>
              <a:srgbClr val="FFFF00">
                <a:alpha val="89803"/>
              </a:srgbClr>
            </a:solidFill>
            <a:ln w="9525" algn="ctr">
              <a:solidFill>
                <a:srgbClr val="FF6600"/>
              </a:solidFill>
              <a:prstDash val="lgDashDot"/>
              <a:round/>
              <a:headEnd/>
              <a:tailEnd/>
            </a:ln>
            <a:effectLst>
              <a:outerShdw dist="107763" dir="18900000" algn="ctr" rotWithShape="0">
                <a:schemeClr val="bg2">
                  <a:alpha val="50000"/>
                </a:schemeClr>
              </a:outerShdw>
            </a:effectLst>
          </p:spPr>
          <p:txBody>
            <a:bodyPr anchor="ctr"/>
            <a:lstStyle/>
            <a:p>
              <a:pPr marL="342900" indent="-342900">
                <a:buFontTx/>
                <a:buAutoNum type="arabicPeriod"/>
                <a:defRPr/>
              </a:pPr>
              <a:r>
                <a:rPr lang="bg-BG" sz="1200" dirty="0" smtClean="0">
                  <a:latin typeface="Calibri" pitchFamily="34" charset="0"/>
                </a:rPr>
                <a:t>Разработване на вътрешни правила</a:t>
              </a:r>
            </a:p>
            <a:p>
              <a:pPr marL="342900" indent="-342900">
                <a:buFontTx/>
                <a:buAutoNum type="arabicPeriod"/>
                <a:defRPr/>
              </a:pPr>
              <a:r>
                <a:rPr lang="bg-BG" sz="1200" dirty="0" smtClean="0">
                  <a:latin typeface="Calibri" pitchFamily="34" charset="0"/>
                </a:rPr>
                <a:t>Описание на работни процеси</a:t>
              </a:r>
            </a:p>
            <a:p>
              <a:pPr marL="342900" indent="-342900">
                <a:buFontTx/>
                <a:buAutoNum type="arabicPeriod"/>
                <a:defRPr/>
              </a:pPr>
              <a:r>
                <a:rPr lang="bg-BG" sz="1200" dirty="0" smtClean="0">
                  <a:latin typeface="Calibri" pitchFamily="34" charset="0"/>
                </a:rPr>
                <a:t>Проучени добри практики</a:t>
              </a:r>
            </a:p>
            <a:p>
              <a:pPr marL="342900" indent="-342900">
                <a:buFontTx/>
                <a:buAutoNum type="arabicPeriod"/>
                <a:defRPr/>
              </a:pPr>
              <a:endParaRPr lang="en-US" sz="1200" dirty="0">
                <a:latin typeface="Calibri" pitchFamily="34" charset="0"/>
              </a:endParaRPr>
            </a:p>
          </p:txBody>
        </p:sp>
      </p:grpSp>
      <p:sp>
        <p:nvSpPr>
          <p:cNvPr id="90114" name="Rectangle 2"/>
          <p:cNvSpPr>
            <a:spLocks noChangeArrowheads="1"/>
          </p:cNvSpPr>
          <p:nvPr/>
        </p:nvSpPr>
        <p:spPr bwMode="auto">
          <a:xfrm>
            <a:off x="973138" y="557808"/>
            <a:ext cx="6551612" cy="1143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bg-BG" sz="2400" b="1" i="1" dirty="0">
                <a:latin typeface="Calibri" pitchFamily="34" charset="0"/>
              </a:rPr>
              <a:t>Проверка на логиката: </a:t>
            </a:r>
            <a:br>
              <a:rPr lang="bg-BG" sz="2400" b="1" i="1" dirty="0">
                <a:latin typeface="Calibri" pitchFamily="34" charset="0"/>
              </a:rPr>
            </a:br>
            <a:r>
              <a:rPr lang="bg-BG" sz="2400" b="1" i="1" dirty="0">
                <a:solidFill>
                  <a:srgbClr val="FF0000"/>
                </a:solidFill>
                <a:latin typeface="Calibri" pitchFamily="34" charset="0"/>
              </a:rPr>
              <a:t>ДЕЙНОСТИ </a:t>
            </a:r>
            <a:r>
              <a:rPr lang="bg-BG" sz="2400" b="1" i="1" dirty="0">
                <a:solidFill>
                  <a:srgbClr val="FF0000"/>
                </a:solidFill>
                <a:latin typeface="Calibri" pitchFamily="34" charset="0"/>
                <a:sym typeface="Wingdings 3" pitchFamily="18" charset="2"/>
              </a:rPr>
              <a:t></a:t>
            </a:r>
            <a:r>
              <a:rPr lang="bg-BG" sz="2400" b="1" i="1" dirty="0">
                <a:solidFill>
                  <a:srgbClr val="FF0000"/>
                </a:solidFill>
                <a:latin typeface="Calibri" pitchFamily="34" charset="0"/>
              </a:rPr>
              <a:t> РЕЗУЛТАТИ </a:t>
            </a:r>
            <a:r>
              <a:rPr lang="bg-BG" sz="2400" b="1" i="1" dirty="0">
                <a:solidFill>
                  <a:srgbClr val="FF0000"/>
                </a:solidFill>
                <a:latin typeface="Calibri" pitchFamily="34" charset="0"/>
                <a:sym typeface="Wingdings 3" pitchFamily="18" charset="2"/>
              </a:rPr>
              <a:t> </a:t>
            </a:r>
            <a:r>
              <a:rPr lang="bg-BG" sz="2400" b="1" i="1" dirty="0">
                <a:solidFill>
                  <a:srgbClr val="FF0000"/>
                </a:solidFill>
                <a:latin typeface="Calibri" pitchFamily="34" charset="0"/>
              </a:rPr>
              <a:t>ЦЕЛ</a:t>
            </a:r>
          </a:p>
        </p:txBody>
      </p:sp>
      <p:sp>
        <p:nvSpPr>
          <p:cNvPr id="7" name="Rectangle 6"/>
          <p:cNvSpPr/>
          <p:nvPr/>
        </p:nvSpPr>
        <p:spPr>
          <a:xfrm>
            <a:off x="5373787" y="1680261"/>
            <a:ext cx="33122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b="1" dirty="0">
                <a:solidFill>
                  <a:schemeClr val="bg1"/>
                </a:solidFill>
              </a:rPr>
              <a:t> По-добро управление на съдебната система</a:t>
            </a:r>
          </a:p>
        </p:txBody>
      </p:sp>
      <p:sp>
        <p:nvSpPr>
          <p:cNvPr id="10" name="Rectangle 9"/>
          <p:cNvSpPr/>
          <p:nvPr/>
        </p:nvSpPr>
        <p:spPr>
          <a:xfrm>
            <a:off x="5364163" y="3618180"/>
            <a:ext cx="345650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1400" b="1" dirty="0" smtClean="0">
                <a:solidFill>
                  <a:schemeClr val="bg1"/>
                </a:solidFill>
              </a:rPr>
              <a:t>Изградена </a:t>
            </a:r>
            <a:r>
              <a:rPr lang="bg-BG" sz="1400" b="1" dirty="0">
                <a:solidFill>
                  <a:schemeClr val="bg1"/>
                </a:solidFill>
              </a:rPr>
              <a:t>ефективна вътрешна организация и администриране на работата.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364163" y="2698130"/>
            <a:ext cx="345631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bg-BG" sz="1400" b="1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364163" y="2589064"/>
            <a:ext cx="345631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1300" b="1" dirty="0">
                <a:solidFill>
                  <a:schemeClr val="bg1"/>
                </a:solidFill>
              </a:rPr>
              <a:t>Осигуряване на справедливо, бързо, ефективно и надеждно административно правораздаване в срокове.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Title 1"/>
          <p:cNvSpPr>
            <a:spLocks noGrp="1"/>
          </p:cNvSpPr>
          <p:nvPr>
            <p:ph type="title" idx="4294967295"/>
          </p:nvPr>
        </p:nvSpPr>
        <p:spPr bwMode="auto">
          <a:xfrm>
            <a:off x="179388" y="836613"/>
            <a:ext cx="8686800" cy="720725"/>
          </a:xfrm>
          <a:prstGeom prst="rect">
            <a:avLst/>
          </a:prstGeom>
          <a:noFill/>
          <a:ln algn="ctr"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bg-BG" sz="3600" b="1" smtClean="0"/>
              <a:t>Индикатори </a:t>
            </a:r>
            <a:endParaRPr lang="en-US" sz="3600" b="1" smtClean="0"/>
          </a:p>
        </p:txBody>
      </p:sp>
      <p:sp>
        <p:nvSpPr>
          <p:cNvPr id="82947" name="Content Placeholder 2"/>
          <p:cNvSpPr>
            <a:spLocks noGrp="1"/>
          </p:cNvSpPr>
          <p:nvPr>
            <p:ph idx="4294967295"/>
          </p:nvPr>
        </p:nvSpPr>
        <p:spPr bwMode="auto">
          <a:xfrm>
            <a:off x="612775" y="1700213"/>
            <a:ext cx="8207375" cy="3960812"/>
          </a:xfrm>
          <a:prstGeom prst="rect">
            <a:avLst/>
          </a:prstGeom>
          <a:ln algn="ctr"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30000"/>
              </a:spcBef>
              <a:spcAft>
                <a:spcPct val="30000"/>
              </a:spcAft>
              <a:defRPr/>
            </a:pPr>
            <a:r>
              <a:rPr lang="bg-BG" sz="2800" smtClean="0">
                <a:latin typeface="Arial" charset="0"/>
              </a:rPr>
              <a:t>Трябва да бъдат дефинирани от гледна точка:</a:t>
            </a:r>
          </a:p>
          <a:p>
            <a:pPr lvl="1">
              <a:spcBef>
                <a:spcPct val="30000"/>
              </a:spcBef>
              <a:spcAft>
                <a:spcPct val="30000"/>
              </a:spcAft>
              <a:defRPr/>
            </a:pPr>
            <a:r>
              <a:rPr lang="bg-BG" sz="2400" b="1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Количество – колко?</a:t>
            </a:r>
          </a:p>
          <a:p>
            <a:pPr lvl="1">
              <a:spcBef>
                <a:spcPct val="30000"/>
              </a:spcBef>
              <a:spcAft>
                <a:spcPct val="30000"/>
              </a:spcAft>
              <a:defRPr/>
            </a:pPr>
            <a:r>
              <a:rPr lang="bg-BG" sz="2400" b="1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Качество – колко добре?</a:t>
            </a:r>
          </a:p>
          <a:p>
            <a:pPr lvl="1">
              <a:spcBef>
                <a:spcPct val="30000"/>
              </a:spcBef>
              <a:spcAft>
                <a:spcPct val="30000"/>
              </a:spcAft>
              <a:defRPr/>
            </a:pPr>
            <a:r>
              <a:rPr lang="bg-BG" sz="2400" b="1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Целева група – за кого?</a:t>
            </a:r>
          </a:p>
          <a:p>
            <a:pPr lvl="1">
              <a:spcBef>
                <a:spcPct val="30000"/>
              </a:spcBef>
              <a:spcAft>
                <a:spcPct val="30000"/>
              </a:spcAft>
              <a:defRPr/>
            </a:pPr>
            <a:r>
              <a:rPr lang="bg-BG" sz="2400" b="1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Време/срок – кога?</a:t>
            </a:r>
          </a:p>
          <a:p>
            <a:pPr lvl="1">
              <a:spcBef>
                <a:spcPct val="30000"/>
              </a:spcBef>
              <a:spcAft>
                <a:spcPct val="30000"/>
              </a:spcAft>
              <a:defRPr/>
            </a:pPr>
            <a:r>
              <a:rPr lang="bg-BG" sz="2400" b="1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Място – къде?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Title 1"/>
          <p:cNvSpPr>
            <a:spLocks noGrp="1"/>
          </p:cNvSpPr>
          <p:nvPr>
            <p:ph type="title" idx="4294967295"/>
          </p:nvPr>
        </p:nvSpPr>
        <p:spPr bwMode="auto">
          <a:xfrm>
            <a:off x="179388" y="836613"/>
            <a:ext cx="8686800" cy="720725"/>
          </a:xfrm>
          <a:prstGeom prst="rect">
            <a:avLst/>
          </a:prstGeom>
          <a:noFill/>
          <a:ln algn="ctr"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3200" b="1" smtClean="0"/>
              <a:t>В</a:t>
            </a:r>
            <a:r>
              <a:rPr lang="bg-BG" sz="3200" b="1" smtClean="0"/>
              <a:t>идове показатели за измерване на резултати</a:t>
            </a:r>
            <a:endParaRPr lang="en-US" sz="3200" b="1" smtClean="0"/>
          </a:p>
        </p:txBody>
      </p:sp>
      <p:sp>
        <p:nvSpPr>
          <p:cNvPr id="93186" name="Content Placeholder 2"/>
          <p:cNvSpPr>
            <a:spLocks noGrp="1"/>
          </p:cNvSpPr>
          <p:nvPr>
            <p:ph idx="4294967295"/>
          </p:nvPr>
        </p:nvSpPr>
        <p:spPr bwMode="auto">
          <a:xfrm>
            <a:off x="612775" y="1844675"/>
            <a:ext cx="8207375" cy="4032250"/>
          </a:xfrm>
          <a:prstGeom prst="rect">
            <a:avLst/>
          </a:prstGeom>
          <a:noFill/>
          <a:ln algn="ctr">
            <a:miter lim="800000"/>
            <a:headEnd/>
            <a:tailEnd/>
          </a:ln>
        </p:spPr>
        <p:txBody>
          <a:bodyPr/>
          <a:lstStyle/>
          <a:p>
            <a:pPr>
              <a:buFont typeface="Arial" charset="0"/>
              <a:buNone/>
            </a:pPr>
            <a:r>
              <a:rPr lang="bg-BG" sz="2800" b="1" dirty="0" smtClean="0">
                <a:solidFill>
                  <a:schemeClr val="hlink"/>
                </a:solidFill>
                <a:latin typeface="Arial" charset="0"/>
              </a:rPr>
              <a:t>РЕСУРСИ</a:t>
            </a:r>
            <a:endParaRPr lang="en-US" sz="2800" dirty="0" smtClean="0">
              <a:latin typeface="Arial" charset="0"/>
            </a:endParaRPr>
          </a:p>
          <a:p>
            <a:pPr lvl="1"/>
            <a:r>
              <a:rPr lang="en-US" dirty="0" smtClean="0">
                <a:latin typeface="Arial" charset="0"/>
              </a:rPr>
              <a:t> </a:t>
            </a:r>
            <a:r>
              <a:rPr lang="bg-BG" dirty="0" smtClean="0">
                <a:latin typeface="Arial" charset="0"/>
              </a:rPr>
              <a:t>пари</a:t>
            </a:r>
            <a:endParaRPr lang="en-US" dirty="0" smtClean="0">
              <a:latin typeface="Arial" charset="0"/>
            </a:endParaRPr>
          </a:p>
          <a:p>
            <a:pPr lvl="1"/>
            <a:r>
              <a:rPr lang="en-US" dirty="0" smtClean="0">
                <a:latin typeface="Arial" charset="0"/>
              </a:rPr>
              <a:t> </a:t>
            </a:r>
            <a:r>
              <a:rPr lang="bg-BG" dirty="0" smtClean="0">
                <a:latin typeface="Arial" charset="0"/>
              </a:rPr>
              <a:t>човешки ресурси</a:t>
            </a:r>
            <a:endParaRPr lang="en-US" dirty="0" smtClean="0">
              <a:latin typeface="Arial" charset="0"/>
            </a:endParaRPr>
          </a:p>
          <a:p>
            <a:pPr lvl="1"/>
            <a:r>
              <a:rPr lang="en-US" dirty="0" smtClean="0">
                <a:latin typeface="Arial" charset="0"/>
              </a:rPr>
              <a:t> </a:t>
            </a:r>
            <a:r>
              <a:rPr lang="bg-BG" dirty="0" smtClean="0">
                <a:latin typeface="Arial" charset="0"/>
              </a:rPr>
              <a:t>материални активи</a:t>
            </a:r>
            <a:endParaRPr lang="en-US" dirty="0" smtClean="0">
              <a:latin typeface="Arial" charset="0"/>
            </a:endParaRPr>
          </a:p>
          <a:p>
            <a:pPr lvl="1"/>
            <a:r>
              <a:rPr lang="en-US" dirty="0" smtClean="0">
                <a:latin typeface="Arial" charset="0"/>
              </a:rPr>
              <a:t> </a:t>
            </a:r>
            <a:r>
              <a:rPr lang="bg-BG" dirty="0" smtClean="0">
                <a:latin typeface="Arial" charset="0"/>
              </a:rPr>
              <a:t>време</a:t>
            </a:r>
            <a:endParaRPr lang="en-US" dirty="0" smtClean="0">
              <a:latin typeface="Arial" charset="0"/>
            </a:endParaRPr>
          </a:p>
          <a:p>
            <a:pPr algn="r">
              <a:buFont typeface="Arial" charset="0"/>
              <a:buNone/>
            </a:pPr>
            <a:endParaRPr lang="bg-BG" sz="2800" i="1" dirty="0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Title 1"/>
          <p:cNvSpPr>
            <a:spLocks noGrp="1"/>
          </p:cNvSpPr>
          <p:nvPr>
            <p:ph type="title" idx="4294967295"/>
          </p:nvPr>
        </p:nvSpPr>
        <p:spPr bwMode="auto">
          <a:xfrm>
            <a:off x="179388" y="836613"/>
            <a:ext cx="8686800" cy="720725"/>
          </a:xfrm>
          <a:prstGeom prst="rect">
            <a:avLst/>
          </a:prstGeom>
          <a:noFill/>
          <a:ln algn="ctr"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3200" b="1" smtClean="0"/>
              <a:t>В</a:t>
            </a:r>
            <a:r>
              <a:rPr lang="bg-BG" sz="3200" b="1" smtClean="0"/>
              <a:t>идове показатели за измерване на резултати</a:t>
            </a:r>
            <a:endParaRPr lang="en-US" sz="3200" b="1" smtClean="0"/>
          </a:p>
        </p:txBody>
      </p:sp>
      <p:sp>
        <p:nvSpPr>
          <p:cNvPr id="94210" name="Content Placeholder 2"/>
          <p:cNvSpPr>
            <a:spLocks noGrp="1"/>
          </p:cNvSpPr>
          <p:nvPr>
            <p:ph idx="4294967295"/>
          </p:nvPr>
        </p:nvSpPr>
        <p:spPr bwMode="auto">
          <a:xfrm>
            <a:off x="612775" y="1844675"/>
            <a:ext cx="8207375" cy="4032250"/>
          </a:xfrm>
          <a:prstGeom prst="rect">
            <a:avLst/>
          </a:prstGeom>
          <a:noFill/>
          <a:ln algn="ctr">
            <a:miter lim="800000"/>
            <a:headEnd/>
            <a:tailEnd/>
          </a:ln>
        </p:spPr>
        <p:txBody>
          <a:bodyPr/>
          <a:lstStyle/>
          <a:p>
            <a:pPr>
              <a:buFont typeface="Arial" charset="0"/>
              <a:buNone/>
            </a:pPr>
            <a:r>
              <a:rPr lang="bg-BG" sz="2800" b="1" dirty="0" smtClean="0">
                <a:solidFill>
                  <a:schemeClr val="hlink"/>
                </a:solidFill>
                <a:latin typeface="Arial" charset="0"/>
              </a:rPr>
              <a:t>ЕФИКАСНОСТ</a:t>
            </a:r>
          </a:p>
          <a:p>
            <a:pPr>
              <a:spcAft>
                <a:spcPct val="20000"/>
              </a:spcAft>
            </a:pPr>
            <a:r>
              <a:rPr lang="bg-BG" sz="2000" dirty="0" smtClean="0">
                <a:latin typeface="Arial" charset="0"/>
              </a:rPr>
              <a:t>Разходи за единица обем на извършена дейност или за оказана услуга </a:t>
            </a:r>
          </a:p>
          <a:p>
            <a:pPr>
              <a:spcAft>
                <a:spcPct val="20000"/>
              </a:spcAft>
            </a:pPr>
            <a:r>
              <a:rPr lang="bg-BG" sz="2000" dirty="0" smtClean="0">
                <a:latin typeface="Arial" charset="0"/>
              </a:rPr>
              <a:t>Заети в съдебната администрация на 1 обслужвано лице</a:t>
            </a:r>
          </a:p>
          <a:p>
            <a:r>
              <a:rPr lang="bg-BG" sz="2000" dirty="0" smtClean="0">
                <a:latin typeface="Arial" charset="0"/>
              </a:rPr>
              <a:t>Ефективен фонд работно време, средно на 1 служител (човекодни) </a:t>
            </a:r>
          </a:p>
          <a:p>
            <a:r>
              <a:rPr lang="bg-BG" sz="2000" dirty="0" smtClean="0">
                <a:latin typeface="Arial" charset="0"/>
              </a:rPr>
              <a:t>Разходи на съдебна администрация за единица изменение на показател за състояние на определен сектор от обществения живот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Title 1"/>
          <p:cNvSpPr>
            <a:spLocks noGrp="1"/>
          </p:cNvSpPr>
          <p:nvPr>
            <p:ph type="title" idx="4294967295"/>
          </p:nvPr>
        </p:nvSpPr>
        <p:spPr bwMode="auto">
          <a:xfrm>
            <a:off x="179388" y="836613"/>
            <a:ext cx="8686800" cy="720725"/>
          </a:xfrm>
          <a:prstGeom prst="rect">
            <a:avLst/>
          </a:prstGeom>
          <a:noFill/>
          <a:ln algn="ctr"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3200" b="1" smtClean="0"/>
              <a:t>В</a:t>
            </a:r>
            <a:r>
              <a:rPr lang="bg-BG" sz="3200" b="1" smtClean="0"/>
              <a:t>идове показатели за измерване на резултати</a:t>
            </a:r>
            <a:endParaRPr lang="en-US" sz="3200" b="1" smtClean="0"/>
          </a:p>
        </p:txBody>
      </p:sp>
      <p:sp>
        <p:nvSpPr>
          <p:cNvPr id="96258" name="Content Placeholder 2"/>
          <p:cNvSpPr>
            <a:spLocks noGrp="1"/>
          </p:cNvSpPr>
          <p:nvPr>
            <p:ph idx="4294967295"/>
          </p:nvPr>
        </p:nvSpPr>
        <p:spPr bwMode="auto">
          <a:xfrm>
            <a:off x="612775" y="1844675"/>
            <a:ext cx="8207375" cy="4032250"/>
          </a:xfrm>
          <a:prstGeom prst="rect">
            <a:avLst/>
          </a:prstGeom>
          <a:noFill/>
          <a:ln algn="ctr">
            <a:miter lim="800000"/>
            <a:headEnd/>
            <a:tailEnd/>
          </a:ln>
        </p:spPr>
        <p:txBody>
          <a:bodyPr/>
          <a:lstStyle/>
          <a:p>
            <a:pPr>
              <a:buFont typeface="Arial" charset="0"/>
              <a:buNone/>
            </a:pPr>
            <a:r>
              <a:rPr lang="bg-BG" sz="2800" b="1" dirty="0" smtClean="0">
                <a:solidFill>
                  <a:schemeClr val="hlink"/>
                </a:solidFill>
                <a:latin typeface="Arial" charset="0"/>
              </a:rPr>
              <a:t>ЕФЕКТИВНОСТ</a:t>
            </a:r>
          </a:p>
          <a:p>
            <a:pPr>
              <a:spcBef>
                <a:spcPct val="25000"/>
              </a:spcBef>
              <a:spcAft>
                <a:spcPct val="25000"/>
              </a:spcAft>
            </a:pPr>
            <a:r>
              <a:rPr lang="bg-BG" sz="2400" dirty="0" smtClean="0">
                <a:latin typeface="Arial" charset="0"/>
              </a:rPr>
              <a:t>Време за чакане на гише за предоставяне на услуга (в минути); </a:t>
            </a:r>
          </a:p>
          <a:p>
            <a:pPr>
              <a:spcBef>
                <a:spcPct val="25000"/>
              </a:spcBef>
              <a:spcAft>
                <a:spcPct val="25000"/>
              </a:spcAft>
            </a:pPr>
            <a:r>
              <a:rPr lang="bg-BG" sz="2400" dirty="0" smtClean="0">
                <a:latin typeface="Arial" charset="0"/>
              </a:rPr>
              <a:t>Процент на оплакванията от граждани, измерени като процент от общия брой обслужени граждани; </a:t>
            </a:r>
          </a:p>
          <a:p>
            <a:pPr>
              <a:spcBef>
                <a:spcPct val="25000"/>
              </a:spcBef>
              <a:spcAft>
                <a:spcPct val="25000"/>
              </a:spcAft>
            </a:pPr>
            <a:r>
              <a:rPr lang="bg-BG" sz="2400" dirty="0" smtClean="0">
                <a:latin typeface="Arial" charset="0"/>
              </a:rPr>
              <a:t>Средно време за изчакване на телефонната линия за връзка със служител, който да предостави необходима информация (в минути).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/>
          <p:cNvSpPr>
            <a:spLocks noChangeArrowheads="1"/>
          </p:cNvSpPr>
          <p:nvPr/>
        </p:nvSpPr>
        <p:spPr bwMode="auto">
          <a:xfrm>
            <a:off x="0" y="67786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tabLst>
                <a:tab pos="809625" algn="l"/>
              </a:tabLst>
            </a:pPr>
            <a:endParaRPr lang="en-GB"/>
          </a:p>
        </p:txBody>
      </p:sp>
      <p:sp>
        <p:nvSpPr>
          <p:cNvPr id="97282" name="Text Box 36"/>
          <p:cNvSpPr txBox="1">
            <a:spLocks noChangeArrowheads="1"/>
          </p:cNvSpPr>
          <p:nvPr/>
        </p:nvSpPr>
        <p:spPr bwMode="auto">
          <a:xfrm>
            <a:off x="2195513" y="765175"/>
            <a:ext cx="4679950" cy="61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bg-BG" sz="1600" b="1">
                <a:latin typeface="Franklin Gothic Book" pitchFamily="34" charset="0"/>
              </a:rPr>
              <a:t>ТАКТИЧЕСКО ПЛАНИРАНЕ</a:t>
            </a:r>
          </a:p>
          <a:p>
            <a:pPr algn="ctr">
              <a:spcBef>
                <a:spcPct val="50000"/>
              </a:spcBef>
            </a:pPr>
            <a:r>
              <a:rPr lang="en-GB" sz="1200">
                <a:latin typeface="Franklin Gothic Book" pitchFamily="34" charset="0"/>
              </a:rPr>
              <a:t>(</a:t>
            </a:r>
            <a:r>
              <a:rPr lang="bg-BG" sz="1200">
                <a:latin typeface="Franklin Gothic Book" pitchFamily="34" charset="0"/>
              </a:rPr>
              <a:t>ГОДИШНА ПРОГРАМА</a:t>
            </a:r>
            <a:r>
              <a:rPr lang="en-GB" sz="1200">
                <a:latin typeface="Franklin Gothic Book" pitchFamily="34" charset="0"/>
              </a:rPr>
              <a:t>)</a:t>
            </a:r>
          </a:p>
        </p:txBody>
      </p:sp>
      <p:grpSp>
        <p:nvGrpSpPr>
          <p:cNvPr id="97283" name="Group 55"/>
          <p:cNvGrpSpPr>
            <a:grpSpLocks/>
          </p:cNvGrpSpPr>
          <p:nvPr/>
        </p:nvGrpSpPr>
        <p:grpSpPr bwMode="auto">
          <a:xfrm>
            <a:off x="1706563" y="1412875"/>
            <a:ext cx="5673725" cy="4824437"/>
            <a:chOff x="1474" y="1298"/>
            <a:chExt cx="2984" cy="2722"/>
          </a:xfrm>
        </p:grpSpPr>
        <p:sp>
          <p:nvSpPr>
            <p:cNvPr id="97284" name="AutoShape 33"/>
            <p:cNvSpPr>
              <a:spLocks noChangeArrowheads="1"/>
            </p:cNvSpPr>
            <p:nvPr/>
          </p:nvSpPr>
          <p:spPr bwMode="auto">
            <a:xfrm>
              <a:off x="1474" y="1298"/>
              <a:ext cx="2984" cy="2722"/>
            </a:xfrm>
            <a:prstGeom prst="roundRect">
              <a:avLst>
                <a:gd name="adj" fmla="val 16667"/>
              </a:avLst>
            </a:prstGeom>
            <a:solidFill>
              <a:srgbClr val="FFFFB7"/>
            </a:solidFill>
            <a:ln w="9525">
              <a:solidFill>
                <a:srgbClr val="99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bg-BG"/>
            </a:p>
          </p:txBody>
        </p:sp>
        <p:grpSp>
          <p:nvGrpSpPr>
            <p:cNvPr id="97285" name="Group 54"/>
            <p:cNvGrpSpPr>
              <a:grpSpLocks/>
            </p:cNvGrpSpPr>
            <p:nvPr/>
          </p:nvGrpSpPr>
          <p:grpSpPr bwMode="auto">
            <a:xfrm>
              <a:off x="1656" y="1480"/>
              <a:ext cx="2721" cy="2449"/>
              <a:chOff x="1656" y="1480"/>
              <a:chExt cx="2721" cy="2449"/>
            </a:xfrm>
          </p:grpSpPr>
          <p:sp>
            <p:nvSpPr>
              <p:cNvPr id="97286" name="Rectangle 37"/>
              <p:cNvSpPr>
                <a:spLocks noChangeArrowheads="1"/>
              </p:cNvSpPr>
              <p:nvPr/>
            </p:nvSpPr>
            <p:spPr bwMode="auto">
              <a:xfrm>
                <a:off x="2154" y="1480"/>
                <a:ext cx="680" cy="317"/>
              </a:xfrm>
              <a:prstGeom prst="rect">
                <a:avLst/>
              </a:prstGeom>
              <a:solidFill>
                <a:srgbClr val="DADAE6"/>
              </a:solidFill>
              <a:ln w="19050" algn="ctr">
                <a:solidFill>
                  <a:srgbClr val="333399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bg-BG" sz="1000" b="1">
                    <a:latin typeface="Franklin Gothic Book" pitchFamily="34" charset="0"/>
                  </a:rPr>
                  <a:t>Специфична цел 1</a:t>
                </a:r>
              </a:p>
            </p:txBody>
          </p:sp>
          <p:sp>
            <p:nvSpPr>
              <p:cNvPr id="97287" name="AutoShape 38"/>
              <p:cNvSpPr>
                <a:spLocks noChangeArrowheads="1"/>
              </p:cNvSpPr>
              <p:nvPr/>
            </p:nvSpPr>
            <p:spPr bwMode="auto">
              <a:xfrm>
                <a:off x="1656" y="2024"/>
                <a:ext cx="499" cy="226"/>
              </a:xfrm>
              <a:prstGeom prst="can">
                <a:avLst>
                  <a:gd name="adj" fmla="val 2500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bg-BG" sz="1200" b="1" dirty="0" smtClean="0">
                    <a:latin typeface="Franklin Gothic Book" pitchFamily="34" charset="0"/>
                  </a:rPr>
                  <a:t>Мярка 1</a:t>
                </a:r>
                <a:endParaRPr lang="en-GB" sz="1200" b="1" dirty="0">
                  <a:latin typeface="Franklin Gothic Book" pitchFamily="34" charset="0"/>
                </a:endParaRPr>
              </a:p>
            </p:txBody>
          </p:sp>
          <p:sp>
            <p:nvSpPr>
              <p:cNvPr id="97288" name="AutoShape 39"/>
              <p:cNvSpPr>
                <a:spLocks noChangeArrowheads="1"/>
              </p:cNvSpPr>
              <p:nvPr/>
            </p:nvSpPr>
            <p:spPr bwMode="auto">
              <a:xfrm>
                <a:off x="2245" y="2025"/>
                <a:ext cx="499" cy="226"/>
              </a:xfrm>
              <a:prstGeom prst="can">
                <a:avLst>
                  <a:gd name="adj" fmla="val 2500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bg-BG" sz="1200" b="1" dirty="0" smtClean="0">
                    <a:latin typeface="Franklin Gothic Book" pitchFamily="34" charset="0"/>
                  </a:rPr>
                  <a:t>Мярка 2</a:t>
                </a:r>
                <a:endParaRPr lang="en-GB" sz="1200" b="1" dirty="0">
                  <a:latin typeface="Franklin Gothic Book" pitchFamily="34" charset="0"/>
                </a:endParaRPr>
              </a:p>
            </p:txBody>
          </p:sp>
          <p:sp>
            <p:nvSpPr>
              <p:cNvPr id="97289" name="AutoShape 40"/>
              <p:cNvSpPr>
                <a:spLocks noChangeArrowheads="1"/>
              </p:cNvSpPr>
              <p:nvPr/>
            </p:nvSpPr>
            <p:spPr bwMode="auto">
              <a:xfrm>
                <a:off x="2246" y="2432"/>
                <a:ext cx="635" cy="272"/>
              </a:xfrm>
              <a:prstGeom prst="roundRect">
                <a:avLst>
                  <a:gd name="adj" fmla="val 16667"/>
                </a:avLst>
              </a:prstGeom>
              <a:solidFill>
                <a:srgbClr val="FFEDA3"/>
              </a:solidFill>
              <a:ln w="9525">
                <a:solidFill>
                  <a:srgbClr val="993300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bg-BG" sz="1200" b="1">
                    <a:latin typeface="Franklin Gothic Book" pitchFamily="34" charset="0"/>
                  </a:rPr>
                  <a:t>Резултат 2.1</a:t>
                </a:r>
                <a:endParaRPr lang="en-GB" sz="1200" b="1">
                  <a:latin typeface="Franklin Gothic Book" pitchFamily="34" charset="0"/>
                </a:endParaRPr>
              </a:p>
            </p:txBody>
          </p:sp>
          <p:sp>
            <p:nvSpPr>
              <p:cNvPr id="97290" name="Rectangle 41"/>
              <p:cNvSpPr>
                <a:spLocks noChangeArrowheads="1"/>
              </p:cNvSpPr>
              <p:nvPr/>
            </p:nvSpPr>
            <p:spPr bwMode="auto">
              <a:xfrm>
                <a:off x="2926" y="1480"/>
                <a:ext cx="680" cy="317"/>
              </a:xfrm>
              <a:prstGeom prst="rect">
                <a:avLst/>
              </a:prstGeom>
              <a:solidFill>
                <a:srgbClr val="DADAE6"/>
              </a:solidFill>
              <a:ln w="19050" algn="ctr">
                <a:solidFill>
                  <a:srgbClr val="333399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bg-BG" sz="1000" b="1">
                    <a:latin typeface="Franklin Gothic Book" pitchFamily="34" charset="0"/>
                  </a:rPr>
                  <a:t>Специфична цел 2</a:t>
                </a:r>
              </a:p>
            </p:txBody>
          </p:sp>
          <p:sp>
            <p:nvSpPr>
              <p:cNvPr id="97291" name="AutoShape 42"/>
              <p:cNvSpPr>
                <a:spLocks noChangeArrowheads="1"/>
              </p:cNvSpPr>
              <p:nvPr/>
            </p:nvSpPr>
            <p:spPr bwMode="auto">
              <a:xfrm>
                <a:off x="2835" y="2024"/>
                <a:ext cx="499" cy="226"/>
              </a:xfrm>
              <a:prstGeom prst="can">
                <a:avLst>
                  <a:gd name="adj" fmla="val 2500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bg-BG" sz="1200" b="1" dirty="0" smtClean="0">
                    <a:latin typeface="Franklin Gothic Book" pitchFamily="34" charset="0"/>
                  </a:rPr>
                  <a:t>Мярка 3</a:t>
                </a:r>
                <a:endParaRPr lang="en-GB" sz="1200" b="1" dirty="0">
                  <a:latin typeface="Franklin Gothic Book" pitchFamily="34" charset="0"/>
                </a:endParaRPr>
              </a:p>
            </p:txBody>
          </p:sp>
          <p:sp>
            <p:nvSpPr>
              <p:cNvPr id="97292" name="Rectangle 43"/>
              <p:cNvSpPr>
                <a:spLocks noChangeArrowheads="1"/>
              </p:cNvSpPr>
              <p:nvPr/>
            </p:nvSpPr>
            <p:spPr bwMode="auto">
              <a:xfrm>
                <a:off x="3697" y="1480"/>
                <a:ext cx="680" cy="317"/>
              </a:xfrm>
              <a:prstGeom prst="rect">
                <a:avLst/>
              </a:prstGeom>
              <a:solidFill>
                <a:srgbClr val="DADAE6"/>
              </a:solidFill>
              <a:ln w="19050" algn="ctr">
                <a:solidFill>
                  <a:srgbClr val="333399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bg-BG" sz="1000" b="1">
                    <a:latin typeface="Franklin Gothic Book" pitchFamily="34" charset="0"/>
                  </a:rPr>
                  <a:t>Специфична цел 3</a:t>
                </a:r>
              </a:p>
            </p:txBody>
          </p:sp>
          <p:cxnSp>
            <p:nvCxnSpPr>
              <p:cNvPr id="97293" name="AutoShape 44"/>
              <p:cNvCxnSpPr>
                <a:cxnSpLocks noChangeShapeType="1"/>
                <a:stCxn id="97286" idx="2"/>
                <a:endCxn id="97287" idx="1"/>
              </p:cNvCxnSpPr>
              <p:nvPr/>
            </p:nvCxnSpPr>
            <p:spPr bwMode="auto">
              <a:xfrm rot="5400000">
                <a:off x="2089" y="1620"/>
                <a:ext cx="221" cy="588"/>
              </a:xfrm>
              <a:prstGeom prst="bentConnector3">
                <a:avLst>
                  <a:gd name="adj1" fmla="val 48417"/>
                </a:avLst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</p:cxnSp>
          <p:cxnSp>
            <p:nvCxnSpPr>
              <p:cNvPr id="97294" name="AutoShape 45"/>
              <p:cNvCxnSpPr>
                <a:cxnSpLocks noChangeShapeType="1"/>
                <a:stCxn id="97286" idx="2"/>
                <a:endCxn id="97288" idx="1"/>
              </p:cNvCxnSpPr>
              <p:nvPr/>
            </p:nvCxnSpPr>
            <p:spPr bwMode="auto">
              <a:xfrm rot="16200000" flipH="1">
                <a:off x="2384" y="1913"/>
                <a:ext cx="222" cy="1"/>
              </a:xfrm>
              <a:prstGeom prst="bentConnector3">
                <a:avLst>
                  <a:gd name="adj1" fmla="val 48199"/>
                </a:avLst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</p:cxnSp>
          <p:cxnSp>
            <p:nvCxnSpPr>
              <p:cNvPr id="97295" name="AutoShape 46"/>
              <p:cNvCxnSpPr>
                <a:cxnSpLocks noChangeShapeType="1"/>
                <a:stCxn id="97286" idx="2"/>
                <a:endCxn id="97291" idx="0"/>
              </p:cNvCxnSpPr>
              <p:nvPr/>
            </p:nvCxnSpPr>
            <p:spPr bwMode="auto">
              <a:xfrm rot="16200000" flipH="1">
                <a:off x="2651" y="1646"/>
                <a:ext cx="278" cy="591"/>
              </a:xfrm>
              <a:prstGeom prst="bentConnector3">
                <a:avLst>
                  <a:gd name="adj1" fmla="val 38491"/>
                </a:avLst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</p:cxnSp>
          <p:sp>
            <p:nvSpPr>
              <p:cNvPr id="97296" name="AutoShape 47"/>
              <p:cNvSpPr>
                <a:spLocks noChangeArrowheads="1"/>
              </p:cNvSpPr>
              <p:nvPr/>
            </p:nvSpPr>
            <p:spPr bwMode="auto">
              <a:xfrm>
                <a:off x="2246" y="3249"/>
                <a:ext cx="635" cy="272"/>
              </a:xfrm>
              <a:prstGeom prst="roundRect">
                <a:avLst>
                  <a:gd name="adj" fmla="val 16667"/>
                </a:avLst>
              </a:prstGeom>
              <a:solidFill>
                <a:srgbClr val="FFEDA3"/>
              </a:solidFill>
              <a:ln w="9525">
                <a:solidFill>
                  <a:srgbClr val="993300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bg-BG" sz="1200" b="1">
                    <a:latin typeface="Franklin Gothic Book" pitchFamily="34" charset="0"/>
                  </a:rPr>
                  <a:t>Резултат 2.2</a:t>
                </a:r>
                <a:endParaRPr lang="en-GB" sz="1200" b="1">
                  <a:latin typeface="Franklin Gothic Book" pitchFamily="34" charset="0"/>
                </a:endParaRPr>
              </a:p>
            </p:txBody>
          </p:sp>
          <p:cxnSp>
            <p:nvCxnSpPr>
              <p:cNvPr id="97297" name="AutoShape 48"/>
              <p:cNvCxnSpPr>
                <a:cxnSpLocks noChangeShapeType="1"/>
                <a:stCxn id="97288" idx="3"/>
                <a:endCxn id="97289" idx="1"/>
              </p:cNvCxnSpPr>
              <p:nvPr/>
            </p:nvCxnSpPr>
            <p:spPr bwMode="auto">
              <a:xfrm rot="5400000">
                <a:off x="2212" y="2285"/>
                <a:ext cx="317" cy="249"/>
              </a:xfrm>
              <a:prstGeom prst="bentConnector4">
                <a:avLst>
                  <a:gd name="adj1" fmla="val 28389"/>
                  <a:gd name="adj2" fmla="val 157833"/>
                </a:avLst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</p:cxnSp>
          <p:cxnSp>
            <p:nvCxnSpPr>
              <p:cNvPr id="97298" name="AutoShape 49"/>
              <p:cNvCxnSpPr>
                <a:cxnSpLocks noChangeShapeType="1"/>
                <a:stCxn id="97288" idx="3"/>
                <a:endCxn id="97296" idx="1"/>
              </p:cNvCxnSpPr>
              <p:nvPr/>
            </p:nvCxnSpPr>
            <p:spPr bwMode="auto">
              <a:xfrm rot="5400000">
                <a:off x="1804" y="2693"/>
                <a:ext cx="1134" cy="249"/>
              </a:xfrm>
              <a:prstGeom prst="bentConnector4">
                <a:avLst>
                  <a:gd name="adj1" fmla="val 7403"/>
                  <a:gd name="adj2" fmla="val 157833"/>
                </a:avLst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</p:cxnSp>
          <p:cxnSp>
            <p:nvCxnSpPr>
              <p:cNvPr id="97299" name="AutoShape 50"/>
              <p:cNvCxnSpPr>
                <a:cxnSpLocks noChangeShapeType="1"/>
                <a:stCxn id="97289" idx="2"/>
                <a:endCxn id="97301" idx="2"/>
              </p:cNvCxnSpPr>
              <p:nvPr/>
            </p:nvCxnSpPr>
            <p:spPr bwMode="auto">
              <a:xfrm rot="16200000" flipH="1">
                <a:off x="2495" y="2773"/>
                <a:ext cx="228" cy="90"/>
              </a:xfrm>
              <a:prstGeom prst="bentConnector2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</p:cxnSp>
          <p:cxnSp>
            <p:nvCxnSpPr>
              <p:cNvPr id="97300" name="AutoShape 51"/>
              <p:cNvCxnSpPr>
                <a:cxnSpLocks noChangeShapeType="1"/>
                <a:stCxn id="97296" idx="2"/>
                <a:endCxn id="97302" idx="2"/>
              </p:cNvCxnSpPr>
              <p:nvPr/>
            </p:nvCxnSpPr>
            <p:spPr bwMode="auto">
              <a:xfrm rot="16200000" flipH="1">
                <a:off x="2473" y="3612"/>
                <a:ext cx="272" cy="90"/>
              </a:xfrm>
              <a:prstGeom prst="bentConnector2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 type="triangle" w="med" len="med"/>
              </a:ln>
            </p:spPr>
          </p:cxnSp>
          <p:sp>
            <p:nvSpPr>
              <p:cNvPr id="97301" name="AutoShape 52"/>
              <p:cNvSpPr>
                <a:spLocks noChangeArrowheads="1"/>
              </p:cNvSpPr>
              <p:nvPr/>
            </p:nvSpPr>
            <p:spPr bwMode="auto">
              <a:xfrm>
                <a:off x="2654" y="2795"/>
                <a:ext cx="771" cy="273"/>
              </a:xfrm>
              <a:prstGeom prst="octagon">
                <a:avLst>
                  <a:gd name="adj" fmla="val 29287"/>
                </a:avLst>
              </a:prstGeom>
              <a:solidFill>
                <a:srgbClr val="FFCC00"/>
              </a:solidFill>
              <a:ln w="9525" algn="ctr">
                <a:solidFill>
                  <a:srgbClr val="993300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bg-BG" sz="1000" b="1">
                    <a:latin typeface="Franklin Gothic Book" pitchFamily="34" charset="0"/>
                  </a:rPr>
                  <a:t>Индикатор за Р 2.1.</a:t>
                </a:r>
                <a:endParaRPr lang="en-GB" sz="1000" b="1">
                  <a:latin typeface="Franklin Gothic Book" pitchFamily="34" charset="0"/>
                </a:endParaRPr>
              </a:p>
            </p:txBody>
          </p:sp>
          <p:sp>
            <p:nvSpPr>
              <p:cNvPr id="97302" name="AutoShape 53"/>
              <p:cNvSpPr>
                <a:spLocks noChangeArrowheads="1"/>
              </p:cNvSpPr>
              <p:nvPr/>
            </p:nvSpPr>
            <p:spPr bwMode="auto">
              <a:xfrm>
                <a:off x="2654" y="3656"/>
                <a:ext cx="771" cy="273"/>
              </a:xfrm>
              <a:prstGeom prst="octagon">
                <a:avLst>
                  <a:gd name="adj" fmla="val 29287"/>
                </a:avLst>
              </a:prstGeom>
              <a:solidFill>
                <a:srgbClr val="FFCC00"/>
              </a:solidFill>
              <a:ln w="9525" algn="ctr">
                <a:solidFill>
                  <a:srgbClr val="993300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bg-BG" sz="1000" b="1">
                    <a:latin typeface="Franklin Gothic Book" pitchFamily="34" charset="0"/>
                  </a:rPr>
                  <a:t>Индикатор за Р 2.2</a:t>
                </a:r>
                <a:endParaRPr lang="en-GB" sz="1000" b="1">
                  <a:latin typeface="Franklin Gothic Book" pitchFamily="34" charset="0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Title 1"/>
          <p:cNvSpPr>
            <a:spLocks noGrp="1"/>
          </p:cNvSpPr>
          <p:nvPr>
            <p:ph type="title" idx="4294967295"/>
          </p:nvPr>
        </p:nvSpPr>
        <p:spPr bwMode="auto">
          <a:xfrm>
            <a:off x="4067175" y="1557338"/>
            <a:ext cx="4725988" cy="863600"/>
          </a:xfrm>
          <a:prstGeom prst="rect">
            <a:avLst/>
          </a:prstGeom>
          <a:noFill/>
          <a:ln algn="ctr">
            <a:miter lim="800000"/>
            <a:headEnd/>
            <a:tailEnd/>
          </a:ln>
        </p:spPr>
        <p:txBody>
          <a:bodyPr/>
          <a:lstStyle/>
          <a:p>
            <a:pPr algn="r" eaLnBrk="1" hangingPunct="1"/>
            <a:r>
              <a:rPr lang="en-US" sz="4800" b="1" smtClean="0">
                <a:solidFill>
                  <a:srgbClr val="FF0000"/>
                </a:solidFill>
              </a:rPr>
              <a:t>У</a:t>
            </a:r>
            <a:r>
              <a:rPr lang="bg-BG" sz="4800" b="1" smtClean="0">
                <a:solidFill>
                  <a:srgbClr val="FF0000"/>
                </a:solidFill>
              </a:rPr>
              <a:t>пражнение</a:t>
            </a:r>
            <a:r>
              <a:rPr lang="en-US" sz="4800" b="1" smtClean="0">
                <a:solidFill>
                  <a:srgbClr val="FF0000"/>
                </a:solidFill>
              </a:rPr>
              <a:t> </a:t>
            </a:r>
            <a:r>
              <a:rPr lang="bg-BG" sz="4800" b="1" smtClean="0">
                <a:solidFill>
                  <a:srgbClr val="FF0000"/>
                </a:solidFill>
              </a:rPr>
              <a:t>2</a:t>
            </a:r>
            <a:endParaRPr lang="en-US" sz="4800" b="1" smtClean="0">
              <a:solidFill>
                <a:srgbClr val="FF0000"/>
              </a:solidFill>
            </a:endParaRPr>
          </a:p>
        </p:txBody>
      </p:sp>
      <p:pic>
        <p:nvPicPr>
          <p:cNvPr id="98306" name="Picture 3" descr="MC90006032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51675" y="4077072"/>
            <a:ext cx="1781175" cy="200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8307" name="Rectangle 19"/>
          <p:cNvSpPr>
            <a:spLocks noChangeArrowheads="1"/>
          </p:cNvSpPr>
          <p:nvPr/>
        </p:nvSpPr>
        <p:spPr bwMode="auto">
          <a:xfrm>
            <a:off x="323850" y="2666454"/>
            <a:ext cx="8496300" cy="34988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30000"/>
              </a:spcBef>
              <a:spcAft>
                <a:spcPct val="30000"/>
              </a:spcAft>
              <a:buFont typeface="Arial" charset="0"/>
              <a:buChar char="•"/>
            </a:pPr>
            <a:r>
              <a:rPr lang="bg-BG" sz="2000" b="1" dirty="0">
                <a:solidFill>
                  <a:schemeClr val="hlink"/>
                </a:solidFill>
              </a:rPr>
              <a:t>Дефинирайте конкретни резултати</a:t>
            </a:r>
            <a:r>
              <a:rPr lang="bg-BG" sz="2000" dirty="0"/>
              <a:t>, необходими за постигане на специфичната цел – идентифицирана в Упражнение 1</a:t>
            </a:r>
          </a:p>
          <a:p>
            <a:pPr marL="342900" indent="-342900" eaLnBrk="0" hangingPunct="0">
              <a:spcBef>
                <a:spcPct val="30000"/>
              </a:spcBef>
              <a:spcAft>
                <a:spcPct val="30000"/>
              </a:spcAft>
              <a:buFont typeface="Arial" charset="0"/>
              <a:buChar char="•"/>
            </a:pPr>
            <a:r>
              <a:rPr lang="bg-BG" sz="2000" b="1" dirty="0">
                <a:solidFill>
                  <a:schemeClr val="hlink"/>
                </a:solidFill>
              </a:rPr>
              <a:t>Дефинирайте индикатор/и</a:t>
            </a:r>
            <a:r>
              <a:rPr lang="bg-BG" sz="2000" dirty="0"/>
              <a:t> за измерване на постигнатите резултати</a:t>
            </a:r>
            <a:endParaRPr lang="en-GB" sz="2000" dirty="0"/>
          </a:p>
          <a:p>
            <a:pPr marL="342900" indent="-342900" eaLnBrk="0" hangingPunct="0">
              <a:spcBef>
                <a:spcPct val="30000"/>
              </a:spcBef>
              <a:spcAft>
                <a:spcPct val="30000"/>
              </a:spcAft>
              <a:buFont typeface="Arial" charset="0"/>
              <a:buChar char="•"/>
            </a:pPr>
            <a:r>
              <a:rPr lang="bg-BG" sz="2000" dirty="0"/>
              <a:t>Проверете </a:t>
            </a:r>
            <a:r>
              <a:rPr lang="bg-BG" sz="2000" b="1" dirty="0">
                <a:solidFill>
                  <a:schemeClr val="hlink"/>
                </a:solidFill>
              </a:rPr>
              <a:t>логиката “Резултат </a:t>
            </a:r>
            <a:r>
              <a:rPr lang="en-GB" sz="2000" b="1" dirty="0">
                <a:solidFill>
                  <a:schemeClr val="hlink"/>
                </a:solidFill>
              </a:rPr>
              <a:t>-&gt;</a:t>
            </a:r>
            <a:r>
              <a:rPr lang="bg-BG" sz="2000" b="1" dirty="0">
                <a:solidFill>
                  <a:schemeClr val="hlink"/>
                </a:solidFill>
              </a:rPr>
              <a:t> Цел</a:t>
            </a:r>
            <a:r>
              <a:rPr lang="en-GB" sz="2000" b="1" dirty="0">
                <a:solidFill>
                  <a:schemeClr val="hlink"/>
                </a:solidFill>
              </a:rPr>
              <a:t>”</a:t>
            </a:r>
            <a:endParaRPr lang="bg-BG" sz="2000" b="1" dirty="0">
              <a:solidFill>
                <a:schemeClr val="hlink"/>
              </a:solidFill>
            </a:endParaRPr>
          </a:p>
          <a:p>
            <a:pPr marL="342900" indent="-342900" eaLnBrk="0" hangingPunct="0">
              <a:spcBef>
                <a:spcPct val="30000"/>
              </a:spcBef>
              <a:spcAft>
                <a:spcPct val="30000"/>
              </a:spcAft>
              <a:buFont typeface="Arial" charset="0"/>
              <a:buChar char="•"/>
            </a:pPr>
            <a:r>
              <a:rPr lang="bg-BG" sz="2000" b="1" dirty="0">
                <a:solidFill>
                  <a:schemeClr val="hlink"/>
                </a:solidFill>
              </a:rPr>
              <a:t>Обсъдете</a:t>
            </a:r>
            <a:r>
              <a:rPr lang="bg-BG" sz="2000" dirty="0"/>
              <a:t> по групи</a:t>
            </a:r>
          </a:p>
          <a:p>
            <a:pPr marL="342900" indent="-342900" eaLnBrk="0" hangingPunct="0">
              <a:spcBef>
                <a:spcPct val="30000"/>
              </a:spcBef>
              <a:spcAft>
                <a:spcPct val="30000"/>
              </a:spcAft>
              <a:buFont typeface="Arial" charset="0"/>
              <a:buChar char="•"/>
            </a:pPr>
            <a:r>
              <a:rPr lang="bg-BG" sz="2000" b="1" dirty="0">
                <a:solidFill>
                  <a:schemeClr val="hlink"/>
                </a:solidFill>
              </a:rPr>
              <a:t>Докладвайте</a:t>
            </a:r>
          </a:p>
          <a:p>
            <a:pPr marL="342900" indent="-342900" eaLnBrk="0" hangingPunct="0">
              <a:spcBef>
                <a:spcPct val="30000"/>
              </a:spcBef>
              <a:spcAft>
                <a:spcPct val="30000"/>
              </a:spcAft>
              <a:buFont typeface="Arial" charset="0"/>
              <a:buChar char="•"/>
            </a:pPr>
            <a:r>
              <a:rPr lang="bg-BG" sz="2000" b="1" dirty="0">
                <a:solidFill>
                  <a:schemeClr val="hlink"/>
                </a:solidFill>
              </a:rPr>
              <a:t>Запазете резултатите</a:t>
            </a:r>
            <a:r>
              <a:rPr lang="bg-BG" sz="2000" dirty="0"/>
              <a:t> за упражнение 3</a:t>
            </a:r>
            <a:endParaRPr lang="en-GB" sz="2000" dirty="0"/>
          </a:p>
        </p:txBody>
      </p:sp>
      <p:pic>
        <p:nvPicPr>
          <p:cNvPr id="98308" name="Picture 5" descr="MC900384022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288" y="742950"/>
            <a:ext cx="1506537" cy="174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8309" name="WordArt 6"/>
          <p:cNvSpPr>
            <a:spLocks noChangeArrowheads="1" noChangeShapeType="1" noTextEdit="1"/>
          </p:cNvSpPr>
          <p:nvPr/>
        </p:nvSpPr>
        <p:spPr bwMode="auto">
          <a:xfrm>
            <a:off x="1979613" y="1258888"/>
            <a:ext cx="1457325" cy="874712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5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bg-BG" sz="36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20 мин.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9" name="Title 1"/>
          <p:cNvSpPr>
            <a:spLocks noGrp="1"/>
          </p:cNvSpPr>
          <p:nvPr>
            <p:ph type="title" idx="4294967295"/>
          </p:nvPr>
        </p:nvSpPr>
        <p:spPr bwMode="auto">
          <a:xfrm>
            <a:off x="179388" y="836613"/>
            <a:ext cx="8686800" cy="720725"/>
          </a:xfrm>
          <a:prstGeom prst="rect">
            <a:avLst/>
          </a:prstGeom>
          <a:noFill/>
          <a:ln algn="ctr"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bg-BG" sz="3200" b="1" smtClean="0"/>
              <a:t>Оперативна цел</a:t>
            </a:r>
            <a:endParaRPr lang="en-US" sz="3200" b="1" smtClean="0"/>
          </a:p>
        </p:txBody>
      </p:sp>
      <p:sp>
        <p:nvSpPr>
          <p:cNvPr id="99330" name="Content Placeholder 2"/>
          <p:cNvSpPr>
            <a:spLocks noGrp="1"/>
          </p:cNvSpPr>
          <p:nvPr>
            <p:ph idx="4294967295"/>
          </p:nvPr>
        </p:nvSpPr>
        <p:spPr bwMode="auto">
          <a:xfrm>
            <a:off x="611188" y="1628775"/>
            <a:ext cx="8207375" cy="1584325"/>
          </a:xfrm>
          <a:prstGeom prst="rect">
            <a:avLst/>
          </a:prstGeom>
          <a:noFill/>
          <a:ln algn="ctr"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105000"/>
              </a:lnSpc>
              <a:spcBef>
                <a:spcPct val="25000"/>
              </a:spcBef>
              <a:spcAft>
                <a:spcPct val="25000"/>
              </a:spcAft>
              <a:buClr>
                <a:srgbClr val="006666"/>
              </a:buClr>
              <a:buSzPct val="55000"/>
              <a:buFont typeface="Wingdings" pitchFamily="2" charset="2"/>
              <a:buChar char="q"/>
            </a:pPr>
            <a:r>
              <a:rPr lang="ru-RU" sz="2800" dirty="0" smtClean="0"/>
              <a:t>Дефинира се като </a:t>
            </a:r>
            <a:r>
              <a:rPr lang="ru-RU" sz="2800" b="1" dirty="0" smtClean="0">
                <a:solidFill>
                  <a:schemeClr val="hlink"/>
                </a:solidFill>
              </a:rPr>
              <a:t>цел за постигане на конкретен резултат</a:t>
            </a:r>
            <a:r>
              <a:rPr lang="ru-RU" sz="2800" dirty="0" smtClean="0"/>
              <a:t> залегнал в Оперативния годишен план.</a:t>
            </a:r>
            <a:r>
              <a:rPr lang="en-GB" sz="2800" dirty="0" smtClean="0"/>
              <a:t> </a:t>
            </a:r>
          </a:p>
        </p:txBody>
      </p:sp>
      <p:sp>
        <p:nvSpPr>
          <p:cNvPr id="99331" name="Text Box 37"/>
          <p:cNvSpPr txBox="1">
            <a:spLocks noChangeArrowheads="1"/>
          </p:cNvSpPr>
          <p:nvPr/>
        </p:nvSpPr>
        <p:spPr bwMode="auto">
          <a:xfrm>
            <a:off x="73025" y="3500438"/>
            <a:ext cx="161925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5">
              <a:schemeClr val="bg2">
                <a:alpha val="50000"/>
              </a:schemeClr>
            </a:prst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bg-BG" sz="1600" b="1" dirty="0" smtClean="0">
                <a:solidFill>
                  <a:schemeClr val="folHlink"/>
                </a:solidFill>
              </a:rPr>
              <a:t>ОГП съд -Х</a:t>
            </a:r>
            <a:endParaRPr lang="en-GB" sz="1600" b="1" dirty="0">
              <a:solidFill>
                <a:schemeClr val="folHlink"/>
              </a:solidFill>
            </a:endParaRPr>
          </a:p>
        </p:txBody>
      </p:sp>
      <p:sp>
        <p:nvSpPr>
          <p:cNvPr id="99332" name="Text Box 38"/>
          <p:cNvSpPr txBox="1">
            <a:spLocks noChangeArrowheads="1"/>
          </p:cNvSpPr>
          <p:nvPr/>
        </p:nvSpPr>
        <p:spPr bwMode="auto">
          <a:xfrm>
            <a:off x="73025" y="5022850"/>
            <a:ext cx="1619250" cy="132343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5">
              <a:schemeClr val="bg2">
                <a:alpha val="50000"/>
              </a:schemeClr>
            </a:prst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bg-BG" sz="1600" b="1" dirty="0">
                <a:solidFill>
                  <a:schemeClr val="folHlink"/>
                </a:solidFill>
              </a:rPr>
              <a:t>Оперативен план за действие на </a:t>
            </a:r>
            <a:r>
              <a:rPr lang="bg-BG" sz="1600" b="1" dirty="0" smtClean="0">
                <a:solidFill>
                  <a:schemeClr val="folHlink"/>
                </a:solidFill>
              </a:rPr>
              <a:t>службата	</a:t>
            </a:r>
            <a:endParaRPr lang="en-GB" sz="1600" b="1" dirty="0">
              <a:solidFill>
                <a:schemeClr val="folHlink"/>
              </a:solidFill>
            </a:endParaRPr>
          </a:p>
        </p:txBody>
      </p:sp>
      <p:grpSp>
        <p:nvGrpSpPr>
          <p:cNvPr id="99333" name="Group 44"/>
          <p:cNvGrpSpPr>
            <a:grpSpLocks/>
          </p:cNvGrpSpPr>
          <p:nvPr/>
        </p:nvGrpSpPr>
        <p:grpSpPr bwMode="auto">
          <a:xfrm>
            <a:off x="1763713" y="3429000"/>
            <a:ext cx="7275512" cy="2736850"/>
            <a:chOff x="1111" y="2160"/>
            <a:chExt cx="4583" cy="1724"/>
          </a:xfrm>
        </p:grpSpPr>
        <p:sp>
          <p:nvSpPr>
            <p:cNvPr id="1359880" name="AutoShape 8"/>
            <p:cNvSpPr>
              <a:spLocks noChangeArrowheads="1"/>
            </p:cNvSpPr>
            <p:nvPr/>
          </p:nvSpPr>
          <p:spPr bwMode="auto">
            <a:xfrm>
              <a:off x="1111" y="2160"/>
              <a:ext cx="2043" cy="816"/>
            </a:xfrm>
            <a:prstGeom prst="roundRect">
              <a:avLst>
                <a:gd name="adj" fmla="val 16667"/>
              </a:avLst>
            </a:prstGeom>
            <a:solidFill>
              <a:srgbClr val="808000">
                <a:alpha val="89999"/>
              </a:srgbClr>
            </a:solidFill>
            <a:ln w="9525">
              <a:solidFill>
                <a:srgbClr val="FF6600"/>
              </a:solidFill>
              <a:prstDash val="lgDashDot"/>
              <a:round/>
              <a:headEnd/>
              <a:tailEnd/>
            </a:ln>
            <a:effectLst>
              <a:outerShdw dist="107763" dir="18900000" algn="ctr" rotWithShape="0">
                <a:schemeClr val="bg2">
                  <a:alpha val="50000"/>
                </a:scheme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r>
                <a:rPr lang="bg-BG" b="1" dirty="0">
                  <a:solidFill>
                    <a:schemeClr val="bg1"/>
                  </a:solidFill>
                  <a:latin typeface="Calibri" pitchFamily="34" charset="0"/>
                </a:rPr>
                <a:t>СПЕЦИФИЧНА ЦЕЛ</a:t>
              </a:r>
            </a:p>
            <a:p>
              <a:pPr algn="ctr">
                <a:defRPr/>
              </a:pPr>
              <a:r>
                <a:rPr lang="bg-BG" sz="1400" dirty="0" smtClean="0">
                  <a:solidFill>
                    <a:schemeClr val="bg1"/>
                  </a:solidFill>
                </a:rPr>
                <a:t>Осигуряване на справедливо, бързо, ефективно и надеждно административно правораздаване в срокове 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101391" name="AutoShape 15"/>
            <p:cNvSpPr>
              <a:spLocks noChangeArrowheads="1"/>
            </p:cNvSpPr>
            <p:nvPr/>
          </p:nvSpPr>
          <p:spPr bwMode="auto">
            <a:xfrm rot="5400000">
              <a:off x="3011" y="2438"/>
              <a:ext cx="546" cy="172"/>
            </a:xfrm>
            <a:prstGeom prst="upArrow">
              <a:avLst>
                <a:gd name="adj1" fmla="val 50000"/>
                <a:gd name="adj2" fmla="val 25000"/>
              </a:avLst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>
              <a:outerShdw dist="28398" dir="1593903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bg-BG"/>
            </a:p>
          </p:txBody>
        </p:sp>
        <p:sp>
          <p:nvSpPr>
            <p:cNvPr id="1359881" name="AutoShape 9"/>
            <p:cNvSpPr>
              <a:spLocks noChangeArrowheads="1"/>
            </p:cNvSpPr>
            <p:nvPr/>
          </p:nvSpPr>
          <p:spPr bwMode="auto">
            <a:xfrm>
              <a:off x="3422" y="2160"/>
              <a:ext cx="2270" cy="816"/>
            </a:xfrm>
            <a:prstGeom prst="roundRect">
              <a:avLst>
                <a:gd name="adj" fmla="val 16667"/>
              </a:avLst>
            </a:prstGeom>
            <a:solidFill>
              <a:srgbClr val="99CC00">
                <a:alpha val="89999"/>
              </a:srgbClr>
            </a:solidFill>
            <a:ln w="9525">
              <a:solidFill>
                <a:srgbClr val="FF6600"/>
              </a:solidFill>
              <a:prstDash val="lgDashDot"/>
              <a:round/>
              <a:headEnd/>
              <a:tailEnd/>
            </a:ln>
            <a:effectLst>
              <a:outerShdw dist="107763" dir="18900000" algn="ctr" rotWithShape="0">
                <a:schemeClr val="bg2">
                  <a:alpha val="50000"/>
                </a:schemeClr>
              </a:outerShdw>
            </a:effectLst>
          </p:spPr>
          <p:txBody>
            <a:bodyPr anchor="ctr"/>
            <a:lstStyle/>
            <a:p>
              <a:pPr marL="177800" indent="-177800">
                <a:defRPr/>
              </a:pPr>
              <a:r>
                <a:rPr lang="bg-BG" b="1" dirty="0"/>
                <a:t>РЕЗУЛТАТИ</a:t>
              </a:r>
              <a:endParaRPr lang="bg-BG" sz="1200" dirty="0">
                <a:latin typeface="Calibri" pitchFamily="34" charset="0"/>
              </a:endParaRPr>
            </a:p>
            <a:p>
              <a:r>
                <a:rPr lang="bg-BG" sz="1400" b="1" dirty="0">
                  <a:solidFill>
                    <a:schemeClr val="bg1"/>
                  </a:solidFill>
                </a:rPr>
                <a:t>Изградена ефективна вътрешна организация и администриране на работата.</a:t>
              </a:r>
            </a:p>
          </p:txBody>
        </p:sp>
        <p:sp>
          <p:nvSpPr>
            <p:cNvPr id="2" name="AutoShape 8"/>
            <p:cNvSpPr>
              <a:spLocks noChangeArrowheads="1"/>
            </p:cNvSpPr>
            <p:nvPr/>
          </p:nvSpPr>
          <p:spPr bwMode="auto">
            <a:xfrm>
              <a:off x="1111" y="3204"/>
              <a:ext cx="1996" cy="680"/>
            </a:xfrm>
            <a:prstGeom prst="roundRect">
              <a:avLst>
                <a:gd name="adj" fmla="val 16667"/>
              </a:avLst>
            </a:prstGeom>
            <a:solidFill>
              <a:srgbClr val="99CC00">
                <a:alpha val="89999"/>
              </a:srgbClr>
            </a:solidFill>
            <a:ln w="9525">
              <a:solidFill>
                <a:srgbClr val="FF6600"/>
              </a:solidFill>
              <a:prstDash val="lgDashDot"/>
              <a:round/>
              <a:headEnd/>
              <a:tailEnd/>
            </a:ln>
            <a:effectLst>
              <a:outerShdw dist="107763" dir="18900000" algn="ctr" rotWithShape="0">
                <a:schemeClr val="bg2">
                  <a:alpha val="50000"/>
                </a:scheme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r>
                <a:rPr lang="bg-BG" b="1" dirty="0">
                  <a:latin typeface="Calibri" pitchFamily="34" charset="0"/>
                </a:rPr>
                <a:t>ОПЕРАТИВНА ЦЕЛ 1</a:t>
              </a:r>
            </a:p>
            <a:p>
              <a:r>
                <a:rPr lang="bg-BG" sz="1400" b="1" dirty="0" smtClean="0">
                  <a:solidFill>
                    <a:schemeClr val="bg1"/>
                  </a:solidFill>
                </a:rPr>
                <a:t>Да се изгради </a:t>
              </a:r>
              <a:r>
                <a:rPr lang="bg-BG" sz="1400" b="1" dirty="0">
                  <a:solidFill>
                    <a:schemeClr val="bg1"/>
                  </a:solidFill>
                </a:rPr>
                <a:t>ефективна вътрешна организация и администриране на работата.</a:t>
              </a:r>
            </a:p>
          </p:txBody>
        </p:sp>
        <p:cxnSp>
          <p:nvCxnSpPr>
            <p:cNvPr id="99338" name="AutoShape 41"/>
            <p:cNvCxnSpPr>
              <a:cxnSpLocks noChangeShapeType="1"/>
              <a:stCxn id="1359881" idx="2"/>
            </p:cNvCxnSpPr>
            <p:nvPr/>
          </p:nvCxnSpPr>
          <p:spPr bwMode="auto">
            <a:xfrm rot="5400000">
              <a:off x="3219" y="1866"/>
              <a:ext cx="228" cy="2448"/>
            </a:xfrm>
            <a:prstGeom prst="bentConnector3">
              <a:avLst>
                <a:gd name="adj1" fmla="val 50000"/>
              </a:avLst>
            </a:prstGeom>
            <a:noFill/>
            <a:ln w="41275">
              <a:solidFill>
                <a:srgbClr val="FF0000"/>
              </a:solidFill>
              <a:miter lim="800000"/>
              <a:headEnd/>
              <a:tailEnd type="triangle" w="med" len="med"/>
            </a:ln>
            <a:effectLst>
              <a:outerShdw algn="ctr" rotWithShape="0">
                <a:schemeClr val="bg2">
                  <a:alpha val="50000"/>
                </a:schemeClr>
              </a:outerShdw>
            </a:effectLst>
          </p:spPr>
        </p:cxnSp>
        <p:sp>
          <p:nvSpPr>
            <p:cNvPr id="3" name="AutoShape 9"/>
            <p:cNvSpPr>
              <a:spLocks noChangeArrowheads="1"/>
            </p:cNvSpPr>
            <p:nvPr/>
          </p:nvSpPr>
          <p:spPr bwMode="auto">
            <a:xfrm>
              <a:off x="3424" y="3203"/>
              <a:ext cx="2270" cy="681"/>
            </a:xfrm>
            <a:prstGeom prst="roundRect">
              <a:avLst>
                <a:gd name="adj" fmla="val 16667"/>
              </a:avLst>
            </a:prstGeom>
            <a:solidFill>
              <a:srgbClr val="FFFF00">
                <a:alpha val="89803"/>
              </a:srgbClr>
            </a:solidFill>
            <a:ln w="9525" algn="ctr">
              <a:solidFill>
                <a:srgbClr val="FF6600"/>
              </a:solidFill>
              <a:prstDash val="lgDashDot"/>
              <a:round/>
              <a:headEnd/>
              <a:tailEnd/>
            </a:ln>
            <a:effectLst>
              <a:outerShdw dist="107763" dir="18900000" algn="ctr" rotWithShape="0">
                <a:schemeClr val="bg2">
                  <a:alpha val="50000"/>
                </a:schemeClr>
              </a:outerShdw>
            </a:effectLst>
          </p:spPr>
          <p:txBody>
            <a:bodyPr anchor="ctr"/>
            <a:lstStyle/>
            <a:p>
              <a:pPr marL="177800" indent="-177800">
                <a:defRPr/>
              </a:pPr>
              <a:r>
                <a:rPr lang="bg-BG" sz="1400" b="1" dirty="0"/>
                <a:t>ДЕЙНОСТИ</a:t>
              </a:r>
              <a:endParaRPr lang="bg-BG" sz="900" dirty="0">
                <a:latin typeface="Calibri" pitchFamily="34" charset="0"/>
              </a:endParaRPr>
            </a:p>
            <a:p>
              <a:pPr marL="342900" indent="-342900">
                <a:buFontTx/>
                <a:buAutoNum type="arabicPeriod"/>
                <a:defRPr/>
              </a:pPr>
              <a:r>
                <a:rPr lang="bg-BG" sz="1200" dirty="0">
                  <a:latin typeface="Calibri" pitchFamily="34" charset="0"/>
                </a:rPr>
                <a:t>Разработване на вътрешни правила</a:t>
              </a:r>
            </a:p>
            <a:p>
              <a:pPr marL="342900" indent="-342900">
                <a:buFontTx/>
                <a:buAutoNum type="arabicPeriod"/>
                <a:defRPr/>
              </a:pPr>
              <a:r>
                <a:rPr lang="bg-BG" sz="1200" dirty="0">
                  <a:latin typeface="Calibri" pitchFamily="34" charset="0"/>
                </a:rPr>
                <a:t>Описание на работни процеси</a:t>
              </a:r>
            </a:p>
            <a:p>
              <a:pPr marL="342900" indent="-342900">
                <a:buFontTx/>
                <a:buAutoNum type="arabicPeriod"/>
                <a:defRPr/>
              </a:pPr>
              <a:r>
                <a:rPr lang="bg-BG" sz="1200" dirty="0">
                  <a:latin typeface="Calibri" pitchFamily="34" charset="0"/>
                </a:rPr>
                <a:t>Проучени добри практики</a:t>
              </a:r>
            </a:p>
            <a:p>
              <a:pPr marL="177800" indent="-177800">
                <a:buFontTx/>
                <a:buChar char="•"/>
                <a:defRPr/>
              </a:pPr>
              <a:endParaRPr lang="en-US" sz="1200" dirty="0">
                <a:latin typeface="Calibri" pitchFamily="34" charset="0"/>
              </a:endParaRPr>
            </a:p>
          </p:txBody>
        </p:sp>
        <p:sp>
          <p:nvSpPr>
            <p:cNvPr id="101419" name="AutoShape 43"/>
            <p:cNvSpPr>
              <a:spLocks noChangeArrowheads="1"/>
            </p:cNvSpPr>
            <p:nvPr/>
          </p:nvSpPr>
          <p:spPr bwMode="auto">
            <a:xfrm rot="5400000">
              <a:off x="3011" y="3434"/>
              <a:ext cx="546" cy="172"/>
            </a:xfrm>
            <a:prstGeom prst="upArrow">
              <a:avLst>
                <a:gd name="adj1" fmla="val 50000"/>
                <a:gd name="adj2" fmla="val 25000"/>
              </a:avLst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>
              <a:outerShdw dist="28398" dir="1593903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bg-BG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Title 1"/>
          <p:cNvSpPr>
            <a:spLocks noGrp="1"/>
          </p:cNvSpPr>
          <p:nvPr>
            <p:ph type="title" idx="4294967295"/>
          </p:nvPr>
        </p:nvSpPr>
        <p:spPr bwMode="auto">
          <a:xfrm>
            <a:off x="179388" y="836613"/>
            <a:ext cx="8686800" cy="720725"/>
          </a:xfrm>
          <a:prstGeom prst="rect">
            <a:avLst/>
          </a:prstGeom>
          <a:noFill/>
          <a:ln algn="ctr"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bg-BG" sz="3200" b="1" smtClean="0"/>
              <a:t>ДЕЙНОСТИ</a:t>
            </a:r>
            <a:endParaRPr lang="en-US" sz="3200" b="1" smtClean="0"/>
          </a:p>
        </p:txBody>
      </p:sp>
      <p:sp>
        <p:nvSpPr>
          <p:cNvPr id="86019" name="Content Placeholder 2"/>
          <p:cNvSpPr>
            <a:spLocks noGrp="1"/>
          </p:cNvSpPr>
          <p:nvPr>
            <p:ph idx="4294967295"/>
          </p:nvPr>
        </p:nvSpPr>
        <p:spPr bwMode="auto">
          <a:xfrm>
            <a:off x="612775" y="1700213"/>
            <a:ext cx="8207375" cy="4176712"/>
          </a:xfrm>
          <a:prstGeom prst="rect">
            <a:avLst/>
          </a:prstGeom>
          <a:ln algn="ctr"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105000"/>
              </a:lnSpc>
              <a:spcBef>
                <a:spcPct val="25000"/>
              </a:spcBef>
              <a:spcAft>
                <a:spcPct val="25000"/>
              </a:spcAft>
              <a:buClr>
                <a:srgbClr val="006666"/>
              </a:buClr>
              <a:buSzPct val="55000"/>
              <a:buFont typeface="Wingdings" pitchFamily="2" charset="2"/>
              <a:buChar char="q"/>
              <a:defRPr/>
            </a:pPr>
            <a:r>
              <a:rPr lang="bg-BG" sz="2200" smtClean="0">
                <a:latin typeface="Arial" charset="0"/>
                <a:cs typeface="Arial" charset="0"/>
              </a:rPr>
              <a:t>Описват се като </a:t>
            </a:r>
            <a:r>
              <a:rPr lang="bg-BG" sz="2200" b="1" smtClean="0">
                <a:solidFill>
                  <a:schemeClr val="hlink"/>
                </a:solidFill>
                <a:latin typeface="Arial" charset="0"/>
                <a:cs typeface="Arial" charset="0"/>
              </a:rPr>
              <a:t>поредица от действия</a:t>
            </a:r>
            <a:r>
              <a:rPr lang="bg-BG" sz="2200" smtClean="0">
                <a:latin typeface="Arial" charset="0"/>
                <a:cs typeface="Arial" charset="0"/>
              </a:rPr>
              <a:t>, които ще бъдат предприети за постигане на оперативната цел.</a:t>
            </a:r>
          </a:p>
          <a:p>
            <a:pPr>
              <a:lnSpc>
                <a:spcPct val="105000"/>
              </a:lnSpc>
              <a:spcBef>
                <a:spcPct val="25000"/>
              </a:spcBef>
              <a:spcAft>
                <a:spcPct val="25000"/>
              </a:spcAft>
              <a:buClr>
                <a:srgbClr val="006666"/>
              </a:buClr>
              <a:buSzPct val="55000"/>
              <a:buFont typeface="Wingdings" pitchFamily="2" charset="2"/>
              <a:buChar char="q"/>
              <a:defRPr/>
            </a:pPr>
            <a:r>
              <a:rPr lang="bg-BG" sz="2200" smtClean="0">
                <a:latin typeface="Arial" charset="0"/>
                <a:cs typeface="Arial" charset="0"/>
              </a:rPr>
              <a:t>Трябва да бъдат изчерпателно описани в </a:t>
            </a:r>
            <a:r>
              <a:rPr lang="bg-BG" sz="2200" b="1" smtClean="0">
                <a:solidFill>
                  <a:schemeClr val="hlink"/>
                </a:solidFill>
                <a:latin typeface="Arial" charset="0"/>
                <a:cs typeface="Arial" charset="0"/>
              </a:rPr>
              <a:t>хронологическа </a:t>
            </a:r>
            <a:r>
              <a:rPr lang="bg-BG" sz="2200" smtClean="0">
                <a:latin typeface="Arial" charset="0"/>
                <a:cs typeface="Arial" charset="0"/>
              </a:rPr>
              <a:t>и</a:t>
            </a:r>
            <a:r>
              <a:rPr lang="bg-BG" sz="2200" b="1" smtClean="0">
                <a:solidFill>
                  <a:schemeClr val="hlink"/>
                </a:solidFill>
                <a:latin typeface="Arial" charset="0"/>
                <a:cs typeface="Arial" charset="0"/>
              </a:rPr>
              <a:t> логическа връзка</a:t>
            </a:r>
            <a:r>
              <a:rPr lang="bg-BG" sz="2200" smtClean="0">
                <a:latin typeface="Arial" charset="0"/>
                <a:cs typeface="Arial" charset="0"/>
              </a:rPr>
              <a:t> помежду си.</a:t>
            </a:r>
          </a:p>
          <a:p>
            <a:pPr>
              <a:lnSpc>
                <a:spcPct val="105000"/>
              </a:lnSpc>
              <a:spcBef>
                <a:spcPct val="25000"/>
              </a:spcBef>
              <a:spcAft>
                <a:spcPct val="25000"/>
              </a:spcAft>
              <a:buClr>
                <a:srgbClr val="006666"/>
              </a:buClr>
              <a:buSzPct val="55000"/>
              <a:buFont typeface="Wingdings" pitchFamily="2" charset="2"/>
              <a:buChar char="q"/>
              <a:defRPr/>
            </a:pPr>
            <a:r>
              <a:rPr lang="bg-BG" sz="2200" smtClean="0">
                <a:latin typeface="Arial" charset="0"/>
                <a:cs typeface="Arial" charset="0"/>
              </a:rPr>
              <a:t>Трябва да посочва </a:t>
            </a:r>
            <a:r>
              <a:rPr lang="bg-BG" sz="2200" b="1" smtClean="0">
                <a:solidFill>
                  <a:schemeClr val="hlink"/>
                </a:solidFill>
                <a:latin typeface="Arial" charset="0"/>
                <a:cs typeface="Arial" charset="0"/>
              </a:rPr>
              <a:t>от кого, кога и как</a:t>
            </a:r>
            <a:r>
              <a:rPr lang="bg-BG" sz="2200" smtClean="0">
                <a:latin typeface="Arial" charset="0"/>
                <a:cs typeface="Arial" charset="0"/>
              </a:rPr>
              <a:t> ще бъдат осъществени изброените дейности, и какви ресурси стоят зад набелязаните дейности. </a:t>
            </a:r>
          </a:p>
          <a:p>
            <a:pPr>
              <a:lnSpc>
                <a:spcPct val="105000"/>
              </a:lnSpc>
              <a:spcBef>
                <a:spcPct val="25000"/>
              </a:spcBef>
              <a:spcAft>
                <a:spcPct val="25000"/>
              </a:spcAft>
              <a:buClr>
                <a:srgbClr val="006666"/>
              </a:buClr>
              <a:buSzPct val="55000"/>
              <a:buFont typeface="Wingdings" pitchFamily="2" charset="2"/>
              <a:buChar char="q"/>
              <a:defRPr/>
            </a:pPr>
            <a:r>
              <a:rPr lang="bg-BG" sz="22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Често допускана грешка:</a:t>
            </a:r>
            <a:r>
              <a:rPr lang="bg-BG" sz="2200" smtClean="0">
                <a:solidFill>
                  <a:srgbClr val="FF0000"/>
                </a:solidFill>
                <a:latin typeface="Arial" charset="0"/>
                <a:cs typeface="Arial" charset="0"/>
              </a:rPr>
              <a:t> е изброяването на множество действия, повечето от които не съответстват на целите!</a:t>
            </a:r>
            <a:endParaRPr lang="en-GB" sz="2200" smtClean="0">
              <a:solidFill>
                <a:srgbClr val="FF0000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Title 1"/>
          <p:cNvSpPr>
            <a:spLocks noGrp="1"/>
          </p:cNvSpPr>
          <p:nvPr>
            <p:ph type="title" idx="4294967295"/>
          </p:nvPr>
        </p:nvSpPr>
        <p:spPr bwMode="auto">
          <a:xfrm>
            <a:off x="179388" y="836613"/>
            <a:ext cx="8686800" cy="720725"/>
          </a:xfrm>
          <a:prstGeom prst="rect">
            <a:avLst/>
          </a:prstGeom>
          <a:noFill/>
          <a:ln algn="ctr"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bg-BG" sz="3900" b="1" smtClean="0"/>
              <a:t>График на дейностите</a:t>
            </a:r>
            <a:endParaRPr lang="en-US" sz="3900" b="1" smtClean="0"/>
          </a:p>
        </p:txBody>
      </p:sp>
      <p:sp>
        <p:nvSpPr>
          <p:cNvPr id="95235" name="Content Placeholder 2"/>
          <p:cNvSpPr>
            <a:spLocks noGrp="1"/>
          </p:cNvSpPr>
          <p:nvPr>
            <p:ph idx="4294967295"/>
          </p:nvPr>
        </p:nvSpPr>
        <p:spPr bwMode="auto">
          <a:xfrm>
            <a:off x="612775" y="1844675"/>
            <a:ext cx="8207375" cy="4032250"/>
          </a:xfrm>
          <a:prstGeom prst="rect">
            <a:avLst/>
          </a:prstGeom>
          <a:ln algn="ctr">
            <a:miter lim="800000"/>
            <a:headEnd/>
            <a:tailEnd/>
          </a:ln>
        </p:spPr>
        <p:txBody>
          <a:bodyPr/>
          <a:lstStyle/>
          <a:p>
            <a:pPr marL="609600" indent="-609600">
              <a:spcBef>
                <a:spcPct val="25000"/>
              </a:spcBef>
              <a:spcAft>
                <a:spcPct val="25000"/>
              </a:spcAft>
            </a:pPr>
            <a:r>
              <a:rPr lang="bg-BG" sz="2200" smtClean="0">
                <a:latin typeface="Arial" charset="0"/>
              </a:rPr>
              <a:t>След като дейностите са разделени с достатъчно подробности, те трябва да бъдат обвързани помежду си, за да се определи:</a:t>
            </a:r>
            <a:endParaRPr lang="en-GB" sz="2200" smtClean="0">
              <a:latin typeface="Arial" charset="0"/>
            </a:endParaRPr>
          </a:p>
          <a:p>
            <a:pPr marL="990600" lvl="1" indent="-533400">
              <a:spcBef>
                <a:spcPct val="25000"/>
              </a:spcBef>
              <a:spcAft>
                <a:spcPct val="25000"/>
              </a:spcAft>
            </a:pPr>
            <a:r>
              <a:rPr lang="bg-BG" sz="2200" i="1" smtClean="0">
                <a:latin typeface="Arial" charset="0"/>
              </a:rPr>
              <a:t>тяхната </a:t>
            </a:r>
            <a:r>
              <a:rPr lang="bg-BG" sz="2200" i="1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последователност</a:t>
            </a:r>
            <a:r>
              <a:rPr lang="bg-BG" sz="2200" i="1" smtClean="0">
                <a:latin typeface="Arial" charset="0"/>
              </a:rPr>
              <a:t> – в какъв ред трябва да се извършват свързаните дейности?</a:t>
            </a:r>
            <a:endParaRPr lang="en-GB" sz="2200" i="1" smtClean="0">
              <a:latin typeface="Arial" charset="0"/>
            </a:endParaRPr>
          </a:p>
          <a:p>
            <a:pPr marL="990600" lvl="1" indent="-533400">
              <a:spcBef>
                <a:spcPct val="25000"/>
              </a:spcBef>
              <a:spcAft>
                <a:spcPct val="25000"/>
              </a:spcAft>
            </a:pPr>
            <a:r>
              <a:rPr lang="bg-BG" sz="2200" i="1" smtClean="0">
                <a:latin typeface="Arial" charset="0"/>
              </a:rPr>
              <a:t>техните </a:t>
            </a:r>
            <a:r>
              <a:rPr lang="bg-BG" sz="2200" i="1" smtClean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зависимости</a:t>
            </a:r>
            <a:r>
              <a:rPr lang="bg-BG" sz="2200" i="1" smtClean="0">
                <a:latin typeface="Arial" charset="0"/>
              </a:rPr>
              <a:t> – зависи ли дейността от стартирането или приключването на която и да било друга дейност?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49" name="Title 1"/>
          <p:cNvSpPr>
            <a:spLocks noGrp="1"/>
          </p:cNvSpPr>
          <p:nvPr>
            <p:ph type="title" idx="4294967295"/>
          </p:nvPr>
        </p:nvSpPr>
        <p:spPr bwMode="auto">
          <a:xfrm>
            <a:off x="179388" y="836613"/>
            <a:ext cx="8686800" cy="720725"/>
          </a:xfrm>
          <a:prstGeom prst="rect">
            <a:avLst/>
          </a:prstGeom>
          <a:noFill/>
          <a:ln algn="ctr"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bg-BG" sz="3500" b="1" smtClean="0"/>
              <a:t>Бюджет</a:t>
            </a:r>
            <a:endParaRPr lang="en-US" sz="3500" b="1" smtClean="0"/>
          </a:p>
        </p:txBody>
      </p:sp>
      <p:sp>
        <p:nvSpPr>
          <p:cNvPr id="104450" name="Rectangle 3"/>
          <p:cNvSpPr>
            <a:spLocks noChangeArrowheads="1"/>
          </p:cNvSpPr>
          <p:nvPr/>
        </p:nvSpPr>
        <p:spPr bwMode="auto">
          <a:xfrm>
            <a:off x="395288" y="1700213"/>
            <a:ext cx="8569325" cy="4968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5000"/>
              </a:spcBef>
              <a:spcAft>
                <a:spcPct val="25000"/>
              </a:spcAft>
              <a:buFontTx/>
              <a:buChar char="•"/>
            </a:pPr>
            <a:r>
              <a:rPr lang="bg-BG" sz="2400"/>
              <a:t>Финансовият план оформя сбора от разходи (стойност), очаквани да покрият изпълнението на планираните дейности, както и оформянето им  във времеви график за съответното им разходване:</a:t>
            </a:r>
          </a:p>
          <a:p>
            <a:pPr marL="742950" lvl="1" indent="-285750" eaLnBrk="0" hangingPunct="0">
              <a:spcBef>
                <a:spcPct val="25000"/>
              </a:spcBef>
              <a:spcAft>
                <a:spcPct val="25000"/>
              </a:spcAft>
              <a:buFontTx/>
              <a:buChar char="–"/>
            </a:pPr>
            <a:r>
              <a:rPr lang="ru-RU" sz="2000" b="1">
                <a:solidFill>
                  <a:schemeClr val="hlink"/>
                </a:solidFill>
              </a:rPr>
              <a:t>Списък на разходите </a:t>
            </a:r>
            <a:endParaRPr lang="ru-RU" sz="2000"/>
          </a:p>
          <a:p>
            <a:pPr marL="742950" lvl="1" indent="-285750" eaLnBrk="0" hangingPunct="0">
              <a:spcBef>
                <a:spcPct val="25000"/>
              </a:spcBef>
              <a:spcAft>
                <a:spcPct val="25000"/>
              </a:spcAft>
              <a:buFontTx/>
              <a:buChar char="–"/>
            </a:pPr>
            <a:r>
              <a:rPr lang="ru-RU" sz="2000" b="1">
                <a:solidFill>
                  <a:schemeClr val="hlink"/>
                </a:solidFill>
              </a:rPr>
              <a:t>Остойностяване на разходите:</a:t>
            </a:r>
            <a:r>
              <a:rPr lang="ru-RU" sz="2000"/>
              <a:t> задаване на стойност(и) за единица мярка.</a:t>
            </a:r>
          </a:p>
          <a:p>
            <a:pPr marL="742950" lvl="1" indent="-285750" eaLnBrk="0" hangingPunct="0">
              <a:spcBef>
                <a:spcPct val="25000"/>
              </a:spcBef>
              <a:spcAft>
                <a:spcPct val="25000"/>
              </a:spcAft>
              <a:buFontTx/>
              <a:buChar char="–"/>
            </a:pPr>
            <a:r>
              <a:rPr lang="ru-RU" sz="2000" b="1">
                <a:solidFill>
                  <a:schemeClr val="hlink"/>
                </a:solidFill>
              </a:rPr>
              <a:t>График за разходване </a:t>
            </a:r>
            <a:endParaRPr lang="ru-RU" sz="2000"/>
          </a:p>
          <a:p>
            <a:pPr marL="742950" lvl="1" indent="-285750" eaLnBrk="0" hangingPunct="0">
              <a:spcBef>
                <a:spcPct val="25000"/>
              </a:spcBef>
              <a:spcAft>
                <a:spcPct val="25000"/>
              </a:spcAft>
              <a:buFontTx/>
              <a:buChar char="–"/>
            </a:pPr>
            <a:r>
              <a:rPr lang="ru-RU" sz="2000" b="1">
                <a:solidFill>
                  <a:schemeClr val="hlink"/>
                </a:solidFill>
              </a:rPr>
              <a:t>Дефиниране на финансовите процеси:</a:t>
            </a:r>
            <a:r>
              <a:rPr lang="ru-RU" sz="2000"/>
              <a:t> кой и как управлява финансовите потоци (роли и отговорности).</a:t>
            </a:r>
            <a:endParaRPr lang="bg-BG" sz="2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" name="Title 1"/>
          <p:cNvSpPr>
            <a:spLocks noGrp="1"/>
          </p:cNvSpPr>
          <p:nvPr>
            <p:ph type="title" idx="4294967295"/>
          </p:nvPr>
        </p:nvSpPr>
        <p:spPr bwMode="auto">
          <a:xfrm>
            <a:off x="179388" y="836613"/>
            <a:ext cx="8686800" cy="720725"/>
          </a:xfrm>
          <a:prstGeom prst="rect">
            <a:avLst/>
          </a:prstGeom>
          <a:noFill/>
          <a:ln algn="ctr"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bg-BG" sz="3500" b="1" smtClean="0"/>
              <a:t>Индикатори за продукт/услуга</a:t>
            </a:r>
            <a:endParaRPr lang="en-US" sz="3500" b="1" smtClean="0"/>
          </a:p>
        </p:txBody>
      </p:sp>
      <p:sp>
        <p:nvSpPr>
          <p:cNvPr id="105474" name="Content Placeholder 2"/>
          <p:cNvSpPr>
            <a:spLocks/>
          </p:cNvSpPr>
          <p:nvPr/>
        </p:nvSpPr>
        <p:spPr bwMode="auto">
          <a:xfrm>
            <a:off x="612775" y="1700213"/>
            <a:ext cx="8207375" cy="417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609600" indent="-609600" eaLnBrk="0" hangingPunct="0">
              <a:spcBef>
                <a:spcPct val="25000"/>
              </a:spcBef>
              <a:spcAft>
                <a:spcPct val="25000"/>
              </a:spcAft>
              <a:buFont typeface="Arial" charset="0"/>
              <a:buChar char="•"/>
            </a:pPr>
            <a:r>
              <a:rPr lang="bg-BG" sz="2200" b="1" dirty="0"/>
              <a:t>Индикаторите за продукт/услуга</a:t>
            </a:r>
            <a:r>
              <a:rPr lang="bg-BG" sz="2200" dirty="0"/>
              <a:t> са специфични и отразяват </a:t>
            </a:r>
            <a:r>
              <a:rPr lang="bg-BG" sz="2200" b="1" dirty="0">
                <a:solidFill>
                  <a:schemeClr val="hlink"/>
                </a:solidFill>
              </a:rPr>
              <a:t>конкретното следствие от осъществената дейност</a:t>
            </a:r>
            <a:r>
              <a:rPr lang="bg-BG" sz="2200" dirty="0"/>
              <a:t> - например, предоставена услуга, изготвена справка, становище, заведена преписка, приключена преписка и т.н. </a:t>
            </a:r>
          </a:p>
          <a:p>
            <a:pPr marL="609600" indent="-609600" eaLnBrk="0" hangingPunct="0">
              <a:spcBef>
                <a:spcPct val="25000"/>
              </a:spcBef>
              <a:spcAft>
                <a:spcPct val="25000"/>
              </a:spcAft>
              <a:buFont typeface="Arial" charset="0"/>
              <a:buChar char="•"/>
            </a:pPr>
            <a:r>
              <a:rPr lang="bg-BG" sz="2200" b="1" dirty="0"/>
              <a:t>Индикаторите за</a:t>
            </a:r>
            <a:r>
              <a:rPr lang="bg-BG" sz="2200" dirty="0"/>
              <a:t> </a:t>
            </a:r>
            <a:r>
              <a:rPr lang="bg-BG" sz="2200" b="1" dirty="0"/>
              <a:t>вложен ресурс </a:t>
            </a:r>
            <a:r>
              <a:rPr lang="bg-BG" sz="2200" dirty="0"/>
              <a:t>са предназначени за</a:t>
            </a:r>
            <a:r>
              <a:rPr lang="bg-BG" sz="2200" b="1" dirty="0"/>
              <a:t> </a:t>
            </a:r>
            <a:r>
              <a:rPr lang="bg-BG" sz="2200" dirty="0"/>
              <a:t>получаване на </a:t>
            </a:r>
            <a:r>
              <a:rPr lang="bg-BG" sz="2200" b="1" dirty="0">
                <a:solidFill>
                  <a:schemeClr val="hlink"/>
                </a:solidFill>
              </a:rPr>
              <a:t>количественото и качественото изражение на вложените ресурси</a:t>
            </a:r>
            <a:r>
              <a:rPr lang="bg-BG" sz="2200" dirty="0"/>
              <a:t>, свързани с осъществяването на конкретна дейност. Обхватът им може да включи както финансовите средства свързани с осъществяване на дейността, така и човешки, материални, информационни ресурси.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" name="Title 1"/>
          <p:cNvSpPr>
            <a:spLocks noGrp="1"/>
          </p:cNvSpPr>
          <p:nvPr>
            <p:ph type="title" idx="4294967295"/>
          </p:nvPr>
        </p:nvSpPr>
        <p:spPr bwMode="auto">
          <a:xfrm>
            <a:off x="179388" y="836613"/>
            <a:ext cx="8686800" cy="720725"/>
          </a:xfrm>
          <a:prstGeom prst="rect">
            <a:avLst/>
          </a:prstGeom>
          <a:noFill/>
          <a:ln algn="ctr"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bg-BG" sz="3500" b="1" dirty="0" smtClean="0"/>
              <a:t>Мониторинг и отчетност на изпълнението</a:t>
            </a:r>
            <a:endParaRPr lang="en-US" sz="3500" b="1" dirty="0" smtClean="0"/>
          </a:p>
        </p:txBody>
      </p:sp>
      <p:sp>
        <p:nvSpPr>
          <p:cNvPr id="105474" name="Content Placeholder 2"/>
          <p:cNvSpPr>
            <a:spLocks/>
          </p:cNvSpPr>
          <p:nvPr/>
        </p:nvSpPr>
        <p:spPr bwMode="auto">
          <a:xfrm>
            <a:off x="612775" y="1700213"/>
            <a:ext cx="8207375" cy="417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609600" indent="-609600" eaLnBrk="0" hangingPunct="0">
              <a:spcBef>
                <a:spcPct val="25000"/>
              </a:spcBef>
              <a:spcAft>
                <a:spcPct val="25000"/>
              </a:spcAft>
              <a:buFont typeface="Arial" charset="0"/>
              <a:buChar char="•"/>
            </a:pPr>
            <a:r>
              <a:rPr lang="bg-BG" sz="2200" b="1" dirty="0" smtClean="0"/>
              <a:t>Механизмите за осъществяване на мониторинг </a:t>
            </a:r>
            <a:r>
              <a:rPr lang="bg-BG" sz="2200" dirty="0" smtClean="0"/>
              <a:t>следва да осигуряват текущото изпълнение на ОГП спрямо заложените резултати и индикаторите за постигането им.</a:t>
            </a:r>
          </a:p>
          <a:p>
            <a:pPr marL="609600" indent="-609600" eaLnBrk="0" hangingPunct="0">
              <a:spcBef>
                <a:spcPct val="25000"/>
              </a:spcBef>
              <a:spcAft>
                <a:spcPct val="25000"/>
              </a:spcAft>
              <a:buFont typeface="Arial" charset="0"/>
              <a:buChar char="•"/>
            </a:pPr>
            <a:r>
              <a:rPr lang="bg-BG" sz="2200" b="1" dirty="0" smtClean="0"/>
              <a:t>Мониторингът обхваща и управлението на риска, </a:t>
            </a:r>
            <a:r>
              <a:rPr lang="bg-BG" sz="2200" dirty="0" smtClean="0"/>
              <a:t>като дава възможност за навременна реакция и предприемане на мерки за минимизиране на съответния риск. </a:t>
            </a:r>
          </a:p>
          <a:p>
            <a:pPr marL="609600" indent="-609600" eaLnBrk="0" hangingPunct="0">
              <a:spcBef>
                <a:spcPct val="25000"/>
              </a:spcBef>
              <a:spcAft>
                <a:spcPct val="25000"/>
              </a:spcAft>
              <a:buFont typeface="Arial" charset="0"/>
              <a:buChar char="•"/>
            </a:pPr>
            <a:r>
              <a:rPr lang="bg-BG" sz="2200" b="1" dirty="0" smtClean="0"/>
              <a:t>Проследимост на процесите по управление на риска </a:t>
            </a:r>
            <a:r>
              <a:rPr lang="bg-BG" sz="2200" dirty="0" smtClean="0"/>
              <a:t>спрямо цел, стратегическа цел, приоритети.</a:t>
            </a:r>
            <a:r>
              <a:rPr lang="bg-BG" sz="2200" b="1" dirty="0" smtClean="0"/>
              <a:t> </a:t>
            </a:r>
            <a:endParaRPr lang="bg-BG" sz="2200" dirty="0"/>
          </a:p>
        </p:txBody>
      </p:sp>
    </p:spTree>
    <p:extLst>
      <p:ext uri="{BB962C8B-B14F-4D97-AF65-F5344CB8AC3E}">
        <p14:creationId xmlns:p14="http://schemas.microsoft.com/office/powerpoint/2010/main" xmlns="" val="675850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" name="Title 1"/>
          <p:cNvSpPr>
            <a:spLocks noGrp="1"/>
          </p:cNvSpPr>
          <p:nvPr>
            <p:ph type="title" idx="4294967295"/>
          </p:nvPr>
        </p:nvSpPr>
        <p:spPr bwMode="auto">
          <a:xfrm>
            <a:off x="179388" y="836613"/>
            <a:ext cx="8686800" cy="720725"/>
          </a:xfrm>
          <a:prstGeom prst="rect">
            <a:avLst/>
          </a:prstGeom>
          <a:noFill/>
          <a:ln algn="ctr"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bg-BG" sz="3500" b="1" dirty="0" smtClean="0"/>
              <a:t>Мониторинг и отчетност на изпълнението</a:t>
            </a:r>
            <a:endParaRPr lang="en-US" sz="3500" b="1" dirty="0" smtClean="0"/>
          </a:p>
        </p:txBody>
      </p:sp>
      <p:sp>
        <p:nvSpPr>
          <p:cNvPr id="105474" name="Content Placeholder 2"/>
          <p:cNvSpPr>
            <a:spLocks/>
          </p:cNvSpPr>
          <p:nvPr/>
        </p:nvSpPr>
        <p:spPr bwMode="auto">
          <a:xfrm>
            <a:off x="612775" y="1700213"/>
            <a:ext cx="8207375" cy="417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609600" indent="-609600" eaLnBrk="0" hangingPunct="0">
              <a:spcBef>
                <a:spcPct val="25000"/>
              </a:spcBef>
              <a:spcAft>
                <a:spcPct val="25000"/>
              </a:spcAft>
              <a:buFont typeface="Arial" charset="0"/>
              <a:buChar char="•"/>
            </a:pPr>
            <a:r>
              <a:rPr lang="bg-BG" sz="2200" b="1" dirty="0" smtClean="0"/>
              <a:t>Механизмите за осъществяване на мониторинг </a:t>
            </a:r>
            <a:r>
              <a:rPr lang="bg-BG" sz="2200" dirty="0" smtClean="0"/>
              <a:t>следва да осигуряват текущото изпълнение на ОГП спрямо заложените резултати и индикаторите за постигането им. </a:t>
            </a:r>
          </a:p>
          <a:p>
            <a:pPr marL="609600" indent="-609600" eaLnBrk="0" hangingPunct="0">
              <a:spcBef>
                <a:spcPct val="25000"/>
              </a:spcBef>
              <a:spcAft>
                <a:spcPct val="25000"/>
              </a:spcAft>
              <a:buFont typeface="Arial" charset="0"/>
              <a:buChar char="•"/>
            </a:pPr>
            <a:r>
              <a:rPr lang="bg-BG" sz="2200" b="1" dirty="0" smtClean="0"/>
              <a:t>Отчетността на изпълнението </a:t>
            </a:r>
            <a:r>
              <a:rPr lang="bg-BG" sz="2200" dirty="0" smtClean="0"/>
              <a:t>следва да проследи изпълнението на поставените цели спрямо планирания период. Отчетността обхваща не само количествените, но и качествените резултати, статуса на дадена дейност – изпълнена, неизпълнена, финансовите ресурси, вложени при изпълнението, както и проследимост на изпълнението спрямо конкретна цел, специфична цел, приоритет, мярка.</a:t>
            </a:r>
            <a:r>
              <a:rPr lang="bg-BG" sz="2200" b="1" dirty="0" smtClean="0"/>
              <a:t> </a:t>
            </a:r>
            <a:endParaRPr lang="bg-BG" sz="2200" dirty="0"/>
          </a:p>
        </p:txBody>
      </p:sp>
    </p:spTree>
    <p:extLst>
      <p:ext uri="{BB962C8B-B14F-4D97-AF65-F5344CB8AC3E}">
        <p14:creationId xmlns:p14="http://schemas.microsoft.com/office/powerpoint/2010/main" xmlns="" val="842468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1" name="Title 1"/>
          <p:cNvSpPr>
            <a:spLocks noGrp="1"/>
          </p:cNvSpPr>
          <p:nvPr>
            <p:ph type="title" idx="4294967295"/>
          </p:nvPr>
        </p:nvSpPr>
        <p:spPr bwMode="auto">
          <a:xfrm>
            <a:off x="4067175" y="1557338"/>
            <a:ext cx="4725988" cy="863600"/>
          </a:xfrm>
          <a:prstGeom prst="rect">
            <a:avLst/>
          </a:prstGeom>
          <a:noFill/>
          <a:ln algn="ctr">
            <a:miter lim="800000"/>
            <a:headEnd/>
            <a:tailEnd/>
          </a:ln>
        </p:spPr>
        <p:txBody>
          <a:bodyPr/>
          <a:lstStyle/>
          <a:p>
            <a:pPr algn="r" eaLnBrk="1" hangingPunct="1"/>
            <a:r>
              <a:rPr lang="en-US" sz="4800" b="1" smtClean="0">
                <a:solidFill>
                  <a:srgbClr val="FF0000"/>
                </a:solidFill>
              </a:rPr>
              <a:t>У</a:t>
            </a:r>
            <a:r>
              <a:rPr lang="bg-BG" sz="4800" b="1" smtClean="0">
                <a:solidFill>
                  <a:srgbClr val="FF0000"/>
                </a:solidFill>
              </a:rPr>
              <a:t>пражнение</a:t>
            </a:r>
            <a:r>
              <a:rPr lang="en-US" sz="4800" b="1" smtClean="0">
                <a:solidFill>
                  <a:srgbClr val="FF0000"/>
                </a:solidFill>
              </a:rPr>
              <a:t> </a:t>
            </a:r>
            <a:r>
              <a:rPr lang="bg-BG" sz="4800" b="1" smtClean="0">
                <a:solidFill>
                  <a:srgbClr val="FF0000"/>
                </a:solidFill>
              </a:rPr>
              <a:t>3</a:t>
            </a:r>
            <a:endParaRPr lang="en-US" sz="4800" b="1" smtClean="0">
              <a:solidFill>
                <a:srgbClr val="FF0000"/>
              </a:solidFill>
            </a:endParaRPr>
          </a:p>
        </p:txBody>
      </p:sp>
      <p:pic>
        <p:nvPicPr>
          <p:cNvPr id="107522" name="Picture 3" descr="MC90006032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83437" y="2719388"/>
            <a:ext cx="1781175" cy="200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7523" name="Rectangle 19"/>
          <p:cNvSpPr>
            <a:spLocks noChangeArrowheads="1"/>
          </p:cNvSpPr>
          <p:nvPr/>
        </p:nvSpPr>
        <p:spPr bwMode="auto">
          <a:xfrm>
            <a:off x="323850" y="2708275"/>
            <a:ext cx="7993063" cy="34988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30000"/>
              </a:spcBef>
              <a:spcAft>
                <a:spcPct val="30000"/>
              </a:spcAft>
              <a:buFont typeface="Arial" charset="0"/>
              <a:buChar char="•"/>
            </a:pPr>
            <a:r>
              <a:rPr lang="bg-BG" sz="2000" b="1" dirty="0" smtClean="0">
                <a:solidFill>
                  <a:schemeClr val="hlink"/>
                </a:solidFill>
              </a:rPr>
              <a:t>Осъществете мониторинг по изпълнението на </a:t>
            </a:r>
            <a:r>
              <a:rPr lang="bg-BG" sz="2000" dirty="0" smtClean="0"/>
              <a:t> </a:t>
            </a:r>
            <a:r>
              <a:rPr lang="bg-BG" sz="2000" dirty="0"/>
              <a:t>Оперативния </a:t>
            </a:r>
            <a:r>
              <a:rPr lang="bg-BG" sz="2000" dirty="0" smtClean="0"/>
              <a:t>годишен план от Упражнение 2</a:t>
            </a:r>
            <a:endParaRPr lang="bg-BG" sz="2000" dirty="0"/>
          </a:p>
          <a:p>
            <a:pPr marL="342900" indent="-342900" eaLnBrk="0" hangingPunct="0">
              <a:spcBef>
                <a:spcPct val="30000"/>
              </a:spcBef>
              <a:spcAft>
                <a:spcPct val="30000"/>
              </a:spcAft>
              <a:buFont typeface="Arial" charset="0"/>
              <a:buChar char="•"/>
            </a:pPr>
            <a:r>
              <a:rPr lang="bg-BG" sz="2000" b="1" dirty="0" smtClean="0">
                <a:solidFill>
                  <a:schemeClr val="hlink"/>
                </a:solidFill>
              </a:rPr>
              <a:t>Ресурси за упражнението</a:t>
            </a:r>
          </a:p>
          <a:p>
            <a:pPr marL="285750" indent="-285750" eaLnBrk="0" hangingPunct="0">
              <a:spcBef>
                <a:spcPct val="30000"/>
              </a:spcBef>
              <a:spcAft>
                <a:spcPct val="30000"/>
              </a:spcAft>
              <a:buFontTx/>
              <a:buChar char="-"/>
            </a:pPr>
            <a:r>
              <a:rPr lang="bg-BG" sz="1600" b="1" dirty="0" smtClean="0"/>
              <a:t>ОГП от упражнение 2,  ОГП на Адм съд Варна</a:t>
            </a:r>
          </a:p>
          <a:p>
            <a:pPr marL="285750" indent="-285750" eaLnBrk="0" hangingPunct="0">
              <a:spcBef>
                <a:spcPct val="30000"/>
              </a:spcBef>
              <a:spcAft>
                <a:spcPct val="30000"/>
              </a:spcAft>
              <a:buFontTx/>
              <a:buChar char="-"/>
            </a:pPr>
            <a:r>
              <a:rPr lang="bg-BG" sz="1600" b="1" dirty="0" smtClean="0"/>
              <a:t>Отчет за дейността на Адм Съд Варна </a:t>
            </a:r>
          </a:p>
          <a:p>
            <a:pPr marL="342900" indent="-342900" eaLnBrk="0" hangingPunct="0">
              <a:spcBef>
                <a:spcPct val="30000"/>
              </a:spcBef>
              <a:spcAft>
                <a:spcPct val="30000"/>
              </a:spcAft>
              <a:buFont typeface="Arial" charset="0"/>
              <a:buChar char="•"/>
            </a:pPr>
            <a:r>
              <a:rPr lang="bg-BG" sz="1600" b="1" dirty="0">
                <a:solidFill>
                  <a:schemeClr val="hlink"/>
                </a:solidFill>
              </a:rPr>
              <a:t>Обсъдете</a:t>
            </a:r>
            <a:r>
              <a:rPr lang="bg-BG" sz="1600" dirty="0"/>
              <a:t> по </a:t>
            </a:r>
            <a:r>
              <a:rPr lang="bg-BG" sz="1600" dirty="0" smtClean="0"/>
              <a:t>групи и сравнете ОГП на Адм. Съд Варна  и ОГП от упражнение 2 </a:t>
            </a:r>
            <a:endParaRPr lang="bg-BG" sz="1600" dirty="0"/>
          </a:p>
          <a:p>
            <a:pPr marL="342900" indent="-342900" eaLnBrk="0" hangingPunct="0">
              <a:spcBef>
                <a:spcPct val="30000"/>
              </a:spcBef>
              <a:spcAft>
                <a:spcPct val="30000"/>
              </a:spcAft>
              <a:buFont typeface="Arial" charset="0"/>
              <a:buChar char="•"/>
            </a:pPr>
            <a:r>
              <a:rPr lang="bg-BG" sz="1600" b="1" dirty="0">
                <a:solidFill>
                  <a:schemeClr val="hlink"/>
                </a:solidFill>
              </a:rPr>
              <a:t>Докладвайте</a:t>
            </a:r>
          </a:p>
          <a:p>
            <a:pPr eaLnBrk="0" hangingPunct="0">
              <a:spcBef>
                <a:spcPct val="30000"/>
              </a:spcBef>
              <a:spcAft>
                <a:spcPct val="30000"/>
              </a:spcAft>
            </a:pPr>
            <a:endParaRPr lang="bg-BG" sz="1600" b="1" dirty="0"/>
          </a:p>
        </p:txBody>
      </p:sp>
      <p:pic>
        <p:nvPicPr>
          <p:cNvPr id="107524" name="Picture 5" descr="MC900384022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288" y="742950"/>
            <a:ext cx="1506537" cy="174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7525" name="WordArt 6"/>
          <p:cNvSpPr>
            <a:spLocks noChangeArrowheads="1" noChangeShapeType="1" noTextEdit="1"/>
          </p:cNvSpPr>
          <p:nvPr/>
        </p:nvSpPr>
        <p:spPr bwMode="auto">
          <a:xfrm>
            <a:off x="1979613" y="1258888"/>
            <a:ext cx="1457325" cy="874712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5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bg-BG" sz="36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30 мин.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 idx="4294967295"/>
          </p:nvPr>
        </p:nvSpPr>
        <p:spPr bwMode="auto">
          <a:xfrm>
            <a:off x="179388" y="836613"/>
            <a:ext cx="8686800" cy="7207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ru-RU" sz="4000" b="1" dirty="0" smtClean="0"/>
              <a:t>Процедурата </a:t>
            </a:r>
            <a:br>
              <a:rPr lang="ru-RU" sz="4000" b="1" dirty="0" smtClean="0"/>
            </a:br>
            <a:r>
              <a:rPr lang="ru-RU" sz="4000" b="1" dirty="0" smtClean="0"/>
              <a:t>по планиране и отчитане е:</a:t>
            </a:r>
            <a:endParaRPr lang="en-US" sz="4000" dirty="0" smtClean="0"/>
          </a:p>
        </p:txBody>
      </p:sp>
      <p:sp>
        <p:nvSpPr>
          <p:cNvPr id="19458" name="Content Placeholder 2"/>
          <p:cNvSpPr>
            <a:spLocks noGrp="1"/>
          </p:cNvSpPr>
          <p:nvPr>
            <p:ph idx="4294967295"/>
          </p:nvPr>
        </p:nvSpPr>
        <p:spPr bwMode="auto">
          <a:xfrm>
            <a:off x="611560" y="2060848"/>
            <a:ext cx="8207375" cy="410311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just" eaLnBrk="1" hangingPunct="1">
              <a:spcBef>
                <a:spcPct val="30000"/>
              </a:spcBef>
              <a:spcAft>
                <a:spcPct val="30000"/>
              </a:spcAft>
            </a:pPr>
            <a:r>
              <a:rPr lang="ru-RU" sz="2400" dirty="0" smtClean="0"/>
              <a:t>... ефективен управленски </a:t>
            </a:r>
            <a:r>
              <a:rPr lang="ru-RU" sz="2400" b="1" dirty="0" smtClean="0">
                <a:solidFill>
                  <a:schemeClr val="hlink"/>
                </a:solidFill>
              </a:rPr>
              <a:t>инструмент за вземане на решения</a:t>
            </a:r>
            <a:endParaRPr lang="bg-BG" sz="2400" b="1" dirty="0" smtClean="0">
              <a:solidFill>
                <a:schemeClr val="hlink"/>
              </a:solidFill>
            </a:endParaRPr>
          </a:p>
          <a:p>
            <a:pPr algn="just" eaLnBrk="1" hangingPunct="1">
              <a:spcBef>
                <a:spcPct val="30000"/>
              </a:spcBef>
              <a:spcAft>
                <a:spcPct val="30000"/>
              </a:spcAft>
            </a:pPr>
            <a:r>
              <a:rPr lang="bg-BG" sz="2400" dirty="0" smtClean="0"/>
              <a:t>... </a:t>
            </a:r>
            <a:r>
              <a:rPr lang="ru-RU" sz="2400" dirty="0" smtClean="0"/>
              <a:t>ефективен </a:t>
            </a:r>
            <a:r>
              <a:rPr lang="ru-RU" sz="2400" b="1" dirty="0" smtClean="0">
                <a:solidFill>
                  <a:schemeClr val="hlink"/>
                </a:solidFill>
              </a:rPr>
              <a:t>инструмент за оценка на дейността</a:t>
            </a:r>
            <a:r>
              <a:rPr lang="ru-RU" sz="2400" dirty="0" smtClean="0"/>
              <a:t> </a:t>
            </a:r>
          </a:p>
          <a:p>
            <a:pPr algn="just" eaLnBrk="1" hangingPunct="1">
              <a:spcBef>
                <a:spcPct val="30000"/>
              </a:spcBef>
              <a:spcAft>
                <a:spcPct val="30000"/>
              </a:spcAft>
            </a:pPr>
            <a:r>
              <a:rPr lang="ru-RU" sz="2400" dirty="0" smtClean="0"/>
              <a:t>... основа за </a:t>
            </a:r>
            <a:r>
              <a:rPr lang="ru-RU" sz="2400" b="1" dirty="0" smtClean="0">
                <a:solidFill>
                  <a:schemeClr val="hlink"/>
                </a:solidFill>
              </a:rPr>
              <a:t>формиране на система за възнаграждение</a:t>
            </a:r>
            <a:r>
              <a:rPr lang="ru-RU" sz="2400" dirty="0" smtClean="0"/>
              <a:t> на персонала</a:t>
            </a:r>
            <a:r>
              <a:rPr lang="en-GB" sz="2400" dirty="0" smtClean="0"/>
              <a:t> </a:t>
            </a:r>
            <a:endParaRPr lang="bg-BG" sz="2400" dirty="0" smtClean="0"/>
          </a:p>
          <a:p>
            <a:pPr algn="just" eaLnBrk="1" hangingPunct="1">
              <a:spcBef>
                <a:spcPct val="30000"/>
              </a:spcBef>
              <a:spcAft>
                <a:spcPct val="30000"/>
              </a:spcAft>
            </a:pPr>
            <a:r>
              <a:rPr lang="bg-BG" sz="2400" dirty="0" smtClean="0"/>
              <a:t>... </a:t>
            </a:r>
            <a:r>
              <a:rPr lang="ru-RU" sz="2400" b="1" dirty="0" smtClean="0">
                <a:solidFill>
                  <a:schemeClr val="hlink"/>
                </a:solidFill>
              </a:rPr>
              <a:t>подпомага мотивирането</a:t>
            </a:r>
            <a:r>
              <a:rPr lang="ru-RU" sz="2400" dirty="0" smtClean="0"/>
              <a:t> на ръководителите, участвали в </a:t>
            </a:r>
            <a:r>
              <a:rPr lang="ru-RU" sz="2400" b="1" dirty="0" smtClean="0">
                <a:solidFill>
                  <a:schemeClr val="hlink"/>
                </a:solidFill>
              </a:rPr>
              <a:t>разработването му</a:t>
            </a:r>
            <a:r>
              <a:rPr lang="en-GB" sz="2400" b="1" dirty="0" smtClean="0"/>
              <a:t> </a:t>
            </a:r>
            <a:endParaRPr lang="bg-BG" sz="2400" b="1" dirty="0" smtClean="0"/>
          </a:p>
          <a:p>
            <a:pPr marL="0" indent="0" algn="just" eaLnBrk="1" hangingPunct="1">
              <a:spcBef>
                <a:spcPct val="30000"/>
              </a:spcBef>
              <a:spcAft>
                <a:spcPct val="30000"/>
              </a:spcAft>
              <a:buNone/>
            </a:pPr>
            <a:endParaRPr lang="bg-BG" sz="2100" dirty="0" smtClean="0"/>
          </a:p>
          <a:p>
            <a:pPr algn="just" eaLnBrk="1" hangingPunct="1">
              <a:spcBef>
                <a:spcPct val="30000"/>
              </a:spcBef>
              <a:spcAft>
                <a:spcPct val="30000"/>
              </a:spcAft>
            </a:pPr>
            <a:endParaRPr lang="bg-BG" sz="2100" dirty="0" smtClean="0"/>
          </a:p>
        </p:txBody>
      </p:sp>
    </p:spTree>
    <p:extLst>
      <p:ext uri="{BB962C8B-B14F-4D97-AF65-F5344CB8AC3E}">
        <p14:creationId xmlns:p14="http://schemas.microsoft.com/office/powerpoint/2010/main" xmlns="" val="1359596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 idx="4294967295"/>
          </p:nvPr>
        </p:nvSpPr>
        <p:spPr bwMode="auto">
          <a:xfrm>
            <a:off x="179388" y="836613"/>
            <a:ext cx="8686800" cy="7207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ru-RU" sz="4000" b="1" dirty="0" smtClean="0"/>
              <a:t>Процедурата </a:t>
            </a:r>
            <a:br>
              <a:rPr lang="ru-RU" sz="4000" b="1" dirty="0" smtClean="0"/>
            </a:br>
            <a:r>
              <a:rPr lang="ru-RU" sz="4000" b="1" dirty="0" smtClean="0"/>
              <a:t>по планиране и отчитане е:</a:t>
            </a:r>
            <a:endParaRPr lang="en-US" sz="4000" dirty="0" smtClean="0"/>
          </a:p>
        </p:txBody>
      </p:sp>
      <p:sp>
        <p:nvSpPr>
          <p:cNvPr id="19458" name="Content Placeholder 2"/>
          <p:cNvSpPr>
            <a:spLocks noGrp="1"/>
          </p:cNvSpPr>
          <p:nvPr>
            <p:ph idx="4294967295"/>
          </p:nvPr>
        </p:nvSpPr>
        <p:spPr bwMode="auto">
          <a:xfrm>
            <a:off x="611560" y="2060848"/>
            <a:ext cx="8207375" cy="410311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just" eaLnBrk="1" hangingPunct="1">
              <a:spcBef>
                <a:spcPct val="30000"/>
              </a:spcBef>
              <a:spcAft>
                <a:spcPct val="30000"/>
              </a:spcAft>
            </a:pPr>
            <a:r>
              <a:rPr lang="ru-RU" sz="2100" dirty="0" smtClean="0"/>
              <a:t>.</a:t>
            </a:r>
            <a:r>
              <a:rPr lang="bg-BG" sz="2400" dirty="0" smtClean="0"/>
              <a:t>.. </a:t>
            </a:r>
            <a:r>
              <a:rPr lang="ru-RU" sz="2400" b="1" dirty="0" smtClean="0">
                <a:solidFill>
                  <a:schemeClr val="hlink"/>
                </a:solidFill>
              </a:rPr>
              <a:t>подпомага мотивирането</a:t>
            </a:r>
            <a:r>
              <a:rPr lang="ru-RU" sz="2400" dirty="0" smtClean="0"/>
              <a:t> на ръководителите, участвали в </a:t>
            </a:r>
            <a:r>
              <a:rPr lang="ru-RU" sz="2400" b="1" dirty="0" smtClean="0">
                <a:solidFill>
                  <a:schemeClr val="hlink"/>
                </a:solidFill>
              </a:rPr>
              <a:t>разработването му</a:t>
            </a:r>
            <a:r>
              <a:rPr lang="en-GB" sz="2400" b="1" dirty="0" smtClean="0"/>
              <a:t> </a:t>
            </a:r>
            <a:endParaRPr lang="bg-BG" sz="2400" b="1" dirty="0" smtClean="0"/>
          </a:p>
          <a:p>
            <a:pPr algn="just" eaLnBrk="1" hangingPunct="1">
              <a:spcBef>
                <a:spcPct val="30000"/>
              </a:spcBef>
              <a:spcAft>
                <a:spcPct val="30000"/>
              </a:spcAft>
            </a:pPr>
            <a:r>
              <a:rPr lang="bg-BG" sz="2400" dirty="0" smtClean="0"/>
              <a:t>..... </a:t>
            </a:r>
            <a:r>
              <a:rPr lang="bg-BG" sz="2400" b="1" dirty="0">
                <a:solidFill>
                  <a:schemeClr val="hlink"/>
                </a:solidFill>
              </a:rPr>
              <a:t>става част от Системите за финансово управление и контрол </a:t>
            </a:r>
            <a:r>
              <a:rPr lang="bg-BG" sz="2400" dirty="0" smtClean="0"/>
              <a:t>и осигурява постигането на „добро управление“ </a:t>
            </a:r>
            <a:r>
              <a:rPr lang="bg-BG" sz="2400" b="1" dirty="0">
                <a:solidFill>
                  <a:schemeClr val="hlink"/>
                </a:solidFill>
              </a:rPr>
              <a:t>чрез ефективност, ефикасност и икономичност.</a:t>
            </a:r>
          </a:p>
          <a:p>
            <a:pPr algn="just" eaLnBrk="1" hangingPunct="1">
              <a:spcBef>
                <a:spcPct val="30000"/>
              </a:spcBef>
              <a:spcAft>
                <a:spcPct val="30000"/>
              </a:spcAft>
            </a:pPr>
            <a:endParaRPr lang="bg-BG" sz="2100" dirty="0" smtClean="0"/>
          </a:p>
        </p:txBody>
      </p:sp>
    </p:spTree>
    <p:extLst>
      <p:ext uri="{BB962C8B-B14F-4D97-AF65-F5344CB8AC3E}">
        <p14:creationId xmlns:p14="http://schemas.microsoft.com/office/powerpoint/2010/main" xmlns="" val="2777114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Title 1"/>
          <p:cNvSpPr>
            <a:spLocks noGrp="1"/>
          </p:cNvSpPr>
          <p:nvPr>
            <p:ph type="title" idx="4294967295"/>
          </p:nvPr>
        </p:nvSpPr>
        <p:spPr bwMode="auto">
          <a:xfrm>
            <a:off x="179388" y="836613"/>
            <a:ext cx="8686800" cy="720725"/>
          </a:xfrm>
          <a:prstGeom prst="rect">
            <a:avLst/>
          </a:prstGeom>
          <a:noFill/>
          <a:ln algn="ctr"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ru-RU" sz="3200" b="1" dirty="0" smtClean="0"/>
              <a:t>Оперативен годишен план на съд ХХХ</a:t>
            </a:r>
            <a:endParaRPr lang="en-US" sz="3200" b="1" dirty="0" smtClean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100782973"/>
              </p:ext>
            </p:extLst>
          </p:nvPr>
        </p:nvGraphicFramePr>
        <p:xfrm>
          <a:off x="467544" y="1844824"/>
          <a:ext cx="8229599" cy="3995116"/>
        </p:xfrm>
        <a:graphic>
          <a:graphicData uri="http://schemas.openxmlformats.org/drawingml/2006/table">
            <a:tbl>
              <a:tblPr/>
              <a:tblGrid>
                <a:gridCol w="584762"/>
                <a:gridCol w="635813"/>
                <a:gridCol w="844657"/>
                <a:gridCol w="844657"/>
                <a:gridCol w="788965"/>
                <a:gridCol w="549618"/>
                <a:gridCol w="670957"/>
                <a:gridCol w="668299"/>
                <a:gridCol w="747196"/>
                <a:gridCol w="748356"/>
                <a:gridCol w="584762"/>
                <a:gridCol w="561557"/>
              </a:tblGrid>
              <a:tr h="124691">
                <a:tc gridSpan="4">
                  <a:txBody>
                    <a:bodyPr/>
                    <a:lstStyle/>
                    <a:p>
                      <a:pPr algn="l" fontAlgn="b"/>
                      <a:r>
                        <a:rPr lang="bg-BG" sz="10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/>
                        </a:rPr>
                        <a:t>Наименование на организацията:</a:t>
                      </a:r>
                    </a:p>
                  </a:txBody>
                  <a:tcPr marL="4796" marR="4796" marT="4796" marB="0" anchor="b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l" fontAlgn="b"/>
                      <a:r>
                        <a:rPr lang="bg-BG" sz="1000" b="1" i="0" u="none" strike="noStrike">
                          <a:effectLst/>
                          <a:latin typeface="Franklin Gothic Book"/>
                        </a:rPr>
                        <a:t> </a:t>
                      </a:r>
                    </a:p>
                  </a:txBody>
                  <a:tcPr marL="4796" marR="4796" marT="4796" marB="0" anchor="b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</a:tr>
              <a:tr h="129487">
                <a:tc gridSpan="4">
                  <a:txBody>
                    <a:bodyPr/>
                    <a:lstStyle/>
                    <a:p>
                      <a:pPr algn="l" fontAlgn="b"/>
                      <a:r>
                        <a:rPr lang="bg-BG" sz="10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/>
                        </a:rPr>
                        <a:t>Планов период:</a:t>
                      </a:r>
                    </a:p>
                  </a:txBody>
                  <a:tcPr marL="4796" marR="4796" marT="4796" marB="0" anchor="b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l" fontAlgn="b"/>
                      <a:r>
                        <a:rPr lang="bg-BG" sz="1000" b="1" i="0" u="none" strike="noStrike">
                          <a:solidFill>
                            <a:srgbClr val="FF0000"/>
                          </a:solidFill>
                          <a:effectLst/>
                          <a:latin typeface="Franklin Gothic Book"/>
                        </a:rPr>
                        <a:t>2014 г.</a:t>
                      </a:r>
                    </a:p>
                  </a:txBody>
                  <a:tcPr marL="4796" marR="4796" marT="4796" marB="0" anchor="b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</a:tr>
              <a:tr h="258014">
                <a:tc rowSpan="2" gridSpan="2">
                  <a:txBody>
                    <a:bodyPr/>
                    <a:lstStyle/>
                    <a:p>
                      <a:pPr algn="ctr" fontAlgn="t"/>
                      <a:r>
                        <a:rPr lang="bg-BG" sz="1000" b="1" i="0" u="none" strike="noStrike">
                          <a:solidFill>
                            <a:srgbClr val="FFFFFF"/>
                          </a:solidFill>
                          <a:effectLst/>
                          <a:latin typeface="Franklin Gothic Book"/>
                        </a:rPr>
                        <a:t>Специфична цел</a:t>
                      </a:r>
                    </a:p>
                  </a:txBody>
                  <a:tcPr marL="4796" marR="4796" marT="4796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6699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t"/>
                      <a:r>
                        <a:rPr lang="bg-BG" sz="1000" b="1" i="0" u="none" strike="noStrike">
                          <a:solidFill>
                            <a:srgbClr val="FFFFFF"/>
                          </a:solidFill>
                          <a:effectLst/>
                          <a:latin typeface="Franklin Gothic Book"/>
                        </a:rPr>
                        <a:t>Програма за реализация</a:t>
                      </a:r>
                    </a:p>
                  </a:txBody>
                  <a:tcPr marL="4796" marR="4796" marT="4796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6699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t"/>
                      <a:r>
                        <a:rPr lang="bg-BG" sz="1000" b="1" i="0" u="none" strike="noStrike">
                          <a:solidFill>
                            <a:srgbClr val="FFFFFF"/>
                          </a:solidFill>
                          <a:effectLst/>
                          <a:latin typeface="Franklin Gothic Book"/>
                        </a:rPr>
                        <a:t>Планирани дейности</a:t>
                      </a:r>
                    </a:p>
                  </a:txBody>
                  <a:tcPr marL="4796" marR="4796" marT="4796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6699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bg-BG" sz="1000" b="1" i="0" u="none" strike="noStrike">
                          <a:solidFill>
                            <a:srgbClr val="FFFFFF"/>
                          </a:solidFill>
                          <a:effectLst/>
                          <a:latin typeface="Franklin Gothic Book"/>
                        </a:rPr>
                        <a:t>Планиран период на изпълнение</a:t>
                      </a:r>
                    </a:p>
                  </a:txBody>
                  <a:tcPr marL="4796" marR="4796" marT="4796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6699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algn="ctr" fontAlgn="t"/>
                      <a:r>
                        <a:rPr lang="bg-BG" sz="1000" b="1" i="0" u="none" strike="noStrike">
                          <a:solidFill>
                            <a:srgbClr val="FFFFFF"/>
                          </a:solidFill>
                          <a:effectLst/>
                          <a:latin typeface="Franklin Gothic Book"/>
                        </a:rPr>
                        <a:t>Очаквани резултати</a:t>
                      </a:r>
                    </a:p>
                  </a:txBody>
                  <a:tcPr marL="4796" marR="4796" marT="4796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6699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>
                          <a:solidFill>
                            <a:srgbClr val="FFFFFF"/>
                          </a:solidFill>
                          <a:effectLst/>
                          <a:latin typeface="Franklin Gothic Book"/>
                        </a:rPr>
                        <a:t>Индикатор за постигане на резултатите</a:t>
                      </a:r>
                    </a:p>
                  </a:txBody>
                  <a:tcPr marL="4796" marR="4796" marT="4796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6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bg-BG" sz="1000" b="1" i="0" u="none" strike="noStrike">
                          <a:solidFill>
                            <a:srgbClr val="FFFFFF"/>
                          </a:solidFill>
                          <a:effectLst/>
                          <a:latin typeface="Franklin Gothic Book"/>
                        </a:rPr>
                        <a:t>Планирани финансови ресурси</a:t>
                      </a:r>
                    </a:p>
                  </a:txBody>
                  <a:tcPr marL="4796" marR="4796" marT="4796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6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bg-BG" sz="1000" b="1" i="0" u="none" strike="noStrike">
                          <a:solidFill>
                            <a:srgbClr val="FFFFFF"/>
                          </a:solidFill>
                          <a:effectLst/>
                          <a:latin typeface="Franklin Gothic Book"/>
                        </a:rPr>
                        <a:t>Планирани финансови ресурси </a:t>
                      </a:r>
                    </a:p>
                  </a:txBody>
                  <a:tcPr marL="4796" marR="4796" marT="4796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6699"/>
                    </a:solidFill>
                  </a:tcPr>
                </a:tc>
              </a:tr>
              <a:tr h="239790">
                <a:tc gridSpan="2"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>
                          <a:solidFill>
                            <a:srgbClr val="FFFFFF"/>
                          </a:solidFill>
                          <a:effectLst/>
                          <a:latin typeface="Franklin Gothic Book"/>
                        </a:rPr>
                        <a:t> </a:t>
                      </a:r>
                      <a:r>
                        <a:rPr lang="ru-RU" sz="1000" b="0" i="0" u="none" strike="noStrike">
                          <a:solidFill>
                            <a:srgbClr val="FFFFFF"/>
                          </a:solidFill>
                          <a:effectLst/>
                          <a:latin typeface="Franklin Gothic Book"/>
                        </a:rPr>
                        <a:t>(за целия период на изпълнение на програмата)</a:t>
                      </a:r>
                      <a:endParaRPr lang="ru-RU" sz="1000" b="1" i="0" u="none" strike="noStrike">
                        <a:solidFill>
                          <a:srgbClr val="FFFFFF"/>
                        </a:solidFill>
                        <a:effectLst/>
                        <a:latin typeface="Franklin Gothic Book"/>
                      </a:endParaRPr>
                    </a:p>
                  </a:txBody>
                  <a:tcPr marL="4796" marR="4796" marT="4796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6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bg-BG" sz="1000" b="0" i="0" u="none" strike="noStrike">
                          <a:solidFill>
                            <a:srgbClr val="FFFFFF"/>
                          </a:solidFill>
                          <a:effectLst/>
                          <a:latin typeface="Franklin Gothic Book"/>
                        </a:rPr>
                        <a:t>(само за отчетния период)</a:t>
                      </a:r>
                    </a:p>
                  </a:txBody>
                  <a:tcPr marL="4796" marR="4796" marT="4796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6699"/>
                    </a:solidFill>
                  </a:tcPr>
                </a:tc>
              </a:tr>
              <a:tr h="105508">
                <a:tc gridSpan="2">
                  <a:txBody>
                    <a:bodyPr/>
                    <a:lstStyle/>
                    <a:p>
                      <a:pPr algn="ctr" fontAlgn="t"/>
                      <a:r>
                        <a:rPr lang="bg-BG" sz="1000" b="1" i="0" u="none" strike="noStrike">
                          <a:solidFill>
                            <a:srgbClr val="FFFFFF"/>
                          </a:solidFill>
                          <a:effectLst/>
                          <a:latin typeface="Franklin Gothic Book"/>
                        </a:rPr>
                        <a:t>1</a:t>
                      </a:r>
                    </a:p>
                  </a:txBody>
                  <a:tcPr marL="4796" marR="4796" marT="4796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66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bg-BG" sz="1000" b="1" i="0" u="none" strike="noStrike">
                          <a:solidFill>
                            <a:srgbClr val="FFFFFF"/>
                          </a:solidFill>
                          <a:effectLst/>
                          <a:latin typeface="Franklin Gothic Book"/>
                        </a:rPr>
                        <a:t>2</a:t>
                      </a:r>
                    </a:p>
                  </a:txBody>
                  <a:tcPr marL="4796" marR="4796" marT="4796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66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bg-BG" sz="1000" b="0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4796" marR="4796" marT="4796" marB="0" anchor="b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66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bg-BG" sz="1000" b="1" i="0" u="none" strike="noStrike">
                          <a:solidFill>
                            <a:srgbClr val="FFFFFF"/>
                          </a:solidFill>
                          <a:effectLst/>
                          <a:latin typeface="Franklin Gothic Book"/>
                        </a:rPr>
                        <a:t>4</a:t>
                      </a:r>
                    </a:p>
                  </a:txBody>
                  <a:tcPr marL="4796" marR="4796" marT="4796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669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bg-BG" sz="1000" b="1" i="0" u="none" strike="noStrike">
                          <a:solidFill>
                            <a:srgbClr val="FFFFFF"/>
                          </a:solidFill>
                          <a:effectLst/>
                          <a:latin typeface="Franklin Gothic Book"/>
                        </a:rPr>
                        <a:t>5</a:t>
                      </a:r>
                    </a:p>
                  </a:txBody>
                  <a:tcPr marL="4796" marR="4796" marT="4796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66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bg-BG" sz="1000" b="1" i="0" u="none" strike="noStrike">
                          <a:solidFill>
                            <a:srgbClr val="FFFFFF"/>
                          </a:solidFill>
                          <a:effectLst/>
                          <a:latin typeface="Franklin Gothic Book"/>
                        </a:rPr>
                        <a:t>6</a:t>
                      </a:r>
                    </a:p>
                  </a:txBody>
                  <a:tcPr marL="4796" marR="4796" marT="4796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6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bg-BG" sz="1000" b="1" i="0" u="none" strike="noStrike">
                          <a:solidFill>
                            <a:srgbClr val="FFFFFF"/>
                          </a:solidFill>
                          <a:effectLst/>
                          <a:latin typeface="Franklin Gothic Book"/>
                        </a:rPr>
                        <a:t>7</a:t>
                      </a:r>
                    </a:p>
                  </a:txBody>
                  <a:tcPr marL="4796" marR="4796" marT="4796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6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bg-BG" sz="1000" b="1" i="0" u="none" strike="noStrike">
                          <a:solidFill>
                            <a:srgbClr val="FFFFFF"/>
                          </a:solidFill>
                          <a:effectLst/>
                          <a:latin typeface="Franklin Gothic Book"/>
                        </a:rPr>
                        <a:t>8</a:t>
                      </a:r>
                    </a:p>
                  </a:txBody>
                  <a:tcPr marL="4796" marR="4796" marT="4796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6699"/>
                    </a:solidFill>
                  </a:tcPr>
                </a:tc>
              </a:tr>
              <a:tr h="255456">
                <a:tc rowSpan="6">
                  <a:txBody>
                    <a:bodyPr/>
                    <a:lstStyle/>
                    <a:p>
                      <a:pPr algn="l" fontAlgn="t"/>
                      <a:r>
                        <a:rPr lang="bg-BG" sz="1000" b="0" i="0" u="none" strike="noStrike">
                          <a:effectLst/>
                          <a:latin typeface="Franklin Gothic Book"/>
                        </a:rPr>
                        <a:t>1.</a:t>
                      </a:r>
                    </a:p>
                  </a:txBody>
                  <a:tcPr marL="4796" marR="4796" marT="4796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6">
                  <a:txBody>
                    <a:bodyPr/>
                    <a:lstStyle/>
                    <a:p>
                      <a:pPr algn="l" fontAlgn="t"/>
                      <a:r>
                        <a:rPr lang="bg-BG" sz="1000" b="0" i="0" u="none" strike="noStrike">
                          <a:effectLst/>
                          <a:latin typeface="Franklin Gothic Book"/>
                        </a:rPr>
                        <a:t> </a:t>
                      </a:r>
                    </a:p>
                  </a:txBody>
                  <a:tcPr marL="4796" marR="4796" marT="4796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l" fontAlgn="t"/>
                      <a:r>
                        <a:rPr lang="bg-BG" sz="1000" b="0" i="0" u="none" strike="noStrike">
                          <a:effectLst/>
                          <a:latin typeface="Franklin Gothic Book"/>
                        </a:rPr>
                        <a:t>Мярка 1.1.</a:t>
                      </a:r>
                    </a:p>
                  </a:txBody>
                  <a:tcPr marL="4796" marR="4796" marT="4796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l" fontAlgn="t"/>
                      <a:r>
                        <a:rPr lang="bg-BG" sz="1000" b="0" i="0" u="none" strike="noStrike">
                          <a:effectLst/>
                          <a:latin typeface="Franklin Gothic Book"/>
                        </a:rPr>
                        <a:t> </a:t>
                      </a:r>
                    </a:p>
                  </a:txBody>
                  <a:tcPr marL="4796" marR="4796" marT="4796" marB="0">
                    <a:lnL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bg-BG" sz="1000" b="0" i="0" u="none" strike="noStrike">
                          <a:effectLst/>
                          <a:latin typeface="Franklin Gothic Book"/>
                        </a:rPr>
                        <a:t> </a:t>
                      </a:r>
                    </a:p>
                  </a:txBody>
                  <a:tcPr marL="4796" marR="4796" marT="4796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bg-BG" sz="1000" b="0" i="0" u="none" strike="noStrike">
                          <a:effectLst/>
                          <a:latin typeface="Franklin Gothic Book"/>
                        </a:rPr>
                        <a:t> </a:t>
                      </a:r>
                    </a:p>
                  </a:txBody>
                  <a:tcPr marL="4796" marR="4796" marT="4796" marB="0">
                    <a:lnL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l" fontAlgn="t"/>
                      <a:r>
                        <a:rPr lang="bg-BG" sz="1000" b="0" i="0" u="none" strike="noStrike">
                          <a:effectLst/>
                          <a:latin typeface="Franklin Gothic Book"/>
                        </a:rPr>
                        <a:t> </a:t>
                      </a:r>
                    </a:p>
                  </a:txBody>
                  <a:tcPr marL="4796" marR="4796" marT="4796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bg-BG" sz="1000" b="0" i="0" u="none" strike="noStrike">
                          <a:effectLst/>
                          <a:latin typeface="Franklin Gothic Book"/>
                        </a:rPr>
                        <a:t> </a:t>
                      </a:r>
                    </a:p>
                  </a:txBody>
                  <a:tcPr marL="4796" marR="4796" marT="4796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bg-BG" sz="1000" b="0" i="0" u="none" strike="noStrike">
                          <a:effectLst/>
                          <a:latin typeface="Franklin Gothic Book"/>
                        </a:rPr>
                        <a:t> </a:t>
                      </a:r>
                    </a:p>
                  </a:txBody>
                  <a:tcPr marL="4796" marR="4796" marT="4796" marB="0">
                    <a:lnL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bg-BG" sz="1000" b="0" i="0" u="none" strike="noStrike">
                          <a:effectLst/>
                          <a:latin typeface="Franklin Gothic Book"/>
                        </a:rPr>
                        <a:t> </a:t>
                      </a:r>
                    </a:p>
                  </a:txBody>
                  <a:tcPr marL="4796" marR="4796" marT="4796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bg-BG" sz="1000" b="0" i="0" u="none" strike="noStrike">
                          <a:effectLst/>
                          <a:latin typeface="Franklin Gothic Book"/>
                        </a:rPr>
                        <a:t> </a:t>
                      </a:r>
                    </a:p>
                  </a:txBody>
                  <a:tcPr marL="4796" marR="4796" marT="4796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bg-BG" sz="1000" b="0" i="0" u="none" strike="noStrike">
                          <a:effectLst/>
                          <a:latin typeface="Franklin Gothic Book"/>
                        </a:rPr>
                        <a:t> </a:t>
                      </a:r>
                    </a:p>
                  </a:txBody>
                  <a:tcPr marL="4796" marR="4796" marT="4796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456"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bg-BG" sz="1000" b="0" i="0" u="none" strike="noStrike">
                          <a:effectLst/>
                          <a:latin typeface="Franklin Gothic Book"/>
                        </a:rPr>
                        <a:t> </a:t>
                      </a:r>
                    </a:p>
                  </a:txBody>
                  <a:tcPr marL="4796" marR="4796" marT="4796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bg-BG" sz="1000" b="0" i="0" u="none" strike="noStrike">
                          <a:effectLst/>
                          <a:latin typeface="Franklin Gothic Book"/>
                        </a:rPr>
                        <a:t> </a:t>
                      </a:r>
                    </a:p>
                  </a:txBody>
                  <a:tcPr marL="4796" marR="4796" marT="4796" marB="0">
                    <a:lnL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bg-BG" sz="1000" b="0" i="0" u="none" strike="noStrike">
                          <a:effectLst/>
                          <a:latin typeface="Franklin Gothic Book"/>
                        </a:rPr>
                        <a:t> </a:t>
                      </a:r>
                    </a:p>
                  </a:txBody>
                  <a:tcPr marL="4796" marR="4796" marT="4796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bg-BG" sz="1000" b="0" i="0" u="none" strike="noStrike">
                          <a:effectLst/>
                          <a:latin typeface="Franklin Gothic Book"/>
                        </a:rPr>
                        <a:t> </a:t>
                      </a:r>
                    </a:p>
                  </a:txBody>
                  <a:tcPr marL="4796" marR="4796" marT="4796" marB="0">
                    <a:lnL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bg-BG" sz="1000" b="0" i="0" u="none" strike="noStrike">
                          <a:effectLst/>
                          <a:latin typeface="Franklin Gothic Book"/>
                        </a:rPr>
                        <a:t> </a:t>
                      </a:r>
                    </a:p>
                  </a:txBody>
                  <a:tcPr marL="4796" marR="4796" marT="4796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bg-BG" sz="1000" b="0" i="0" u="none" strike="noStrike">
                          <a:effectLst/>
                          <a:latin typeface="Franklin Gothic Book"/>
                        </a:rPr>
                        <a:t> </a:t>
                      </a:r>
                    </a:p>
                  </a:txBody>
                  <a:tcPr marL="4796" marR="4796" marT="4796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bg-BG" sz="1000" b="0" i="0" u="none" strike="noStrike">
                          <a:effectLst/>
                          <a:latin typeface="Franklin Gothic Book"/>
                        </a:rPr>
                        <a:t> </a:t>
                      </a:r>
                    </a:p>
                  </a:txBody>
                  <a:tcPr marL="4796" marR="4796" marT="4796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456"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bg-BG" sz="1000" b="0" i="0" u="none" strike="noStrike">
                          <a:effectLst/>
                          <a:latin typeface="Franklin Gothic Book"/>
                        </a:rPr>
                        <a:t> </a:t>
                      </a:r>
                    </a:p>
                  </a:txBody>
                  <a:tcPr marL="4796" marR="4796" marT="4796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bg-BG" sz="1000" b="0" i="0" u="none" strike="noStrike">
                          <a:effectLst/>
                          <a:latin typeface="Franklin Gothic Book"/>
                        </a:rPr>
                        <a:t> </a:t>
                      </a:r>
                    </a:p>
                  </a:txBody>
                  <a:tcPr marL="4796" marR="4796" marT="4796" marB="0">
                    <a:lnL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bg-BG" sz="1000" b="0" i="0" u="none" strike="noStrike">
                          <a:effectLst/>
                          <a:latin typeface="Franklin Gothic Book"/>
                        </a:rPr>
                        <a:t> </a:t>
                      </a:r>
                    </a:p>
                  </a:txBody>
                  <a:tcPr marL="4796" marR="4796" marT="4796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bg-BG" sz="1000" b="0" i="0" u="none" strike="noStrike">
                          <a:effectLst/>
                          <a:latin typeface="Franklin Gothic Book"/>
                        </a:rPr>
                        <a:t> </a:t>
                      </a:r>
                    </a:p>
                  </a:txBody>
                  <a:tcPr marL="4796" marR="4796" marT="4796" marB="0">
                    <a:lnL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bg-BG" sz="1000" b="0" i="0" u="none" strike="noStrike">
                          <a:effectLst/>
                          <a:latin typeface="Franklin Gothic Book"/>
                        </a:rPr>
                        <a:t> </a:t>
                      </a:r>
                    </a:p>
                  </a:txBody>
                  <a:tcPr marL="4796" marR="4796" marT="4796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bg-BG" sz="1000" b="0" i="0" u="none" strike="noStrike">
                          <a:effectLst/>
                          <a:latin typeface="Franklin Gothic Book"/>
                        </a:rPr>
                        <a:t> </a:t>
                      </a:r>
                    </a:p>
                  </a:txBody>
                  <a:tcPr marL="4796" marR="4796" marT="4796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bg-BG" sz="1000" b="0" i="0" u="none" strike="noStrike">
                          <a:effectLst/>
                          <a:latin typeface="Franklin Gothic Book"/>
                        </a:rPr>
                        <a:t> </a:t>
                      </a:r>
                    </a:p>
                  </a:txBody>
                  <a:tcPr marL="4796" marR="4796" marT="4796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456"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l" fontAlgn="t"/>
                      <a:r>
                        <a:rPr lang="bg-BG" sz="1000" b="0" i="0" u="none" strike="noStrike">
                          <a:effectLst/>
                          <a:latin typeface="Franklin Gothic Book"/>
                        </a:rPr>
                        <a:t>Мярка 1.2.</a:t>
                      </a:r>
                    </a:p>
                  </a:txBody>
                  <a:tcPr marL="4796" marR="4796" marT="4796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l" fontAlgn="t"/>
                      <a:r>
                        <a:rPr lang="bg-BG" sz="1000" b="0" i="0" u="none" strike="noStrike">
                          <a:effectLst/>
                          <a:latin typeface="Franklin Gothic Book"/>
                        </a:rPr>
                        <a:t> </a:t>
                      </a:r>
                    </a:p>
                  </a:txBody>
                  <a:tcPr marL="4796" marR="4796" marT="4796" marB="0">
                    <a:lnL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bg-BG" sz="1000" b="0" i="0" u="none" strike="noStrike">
                          <a:effectLst/>
                          <a:latin typeface="Franklin Gothic Book"/>
                        </a:rPr>
                        <a:t> </a:t>
                      </a:r>
                    </a:p>
                  </a:txBody>
                  <a:tcPr marL="4796" marR="4796" marT="4796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bg-BG" sz="1000" b="0" i="0" u="none" strike="noStrike">
                          <a:effectLst/>
                          <a:latin typeface="Franklin Gothic Book"/>
                        </a:rPr>
                        <a:t> </a:t>
                      </a:r>
                    </a:p>
                  </a:txBody>
                  <a:tcPr marL="4796" marR="4796" marT="4796" marB="0">
                    <a:lnL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l" fontAlgn="t"/>
                      <a:r>
                        <a:rPr lang="bg-BG" sz="1000" b="0" i="0" u="none" strike="noStrike">
                          <a:effectLst/>
                          <a:latin typeface="Franklin Gothic Book"/>
                        </a:rPr>
                        <a:t> </a:t>
                      </a:r>
                    </a:p>
                  </a:txBody>
                  <a:tcPr marL="4796" marR="4796" marT="4796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bg-BG" sz="1000" b="0" i="0" u="none" strike="noStrike">
                          <a:effectLst/>
                          <a:latin typeface="Franklin Gothic Book"/>
                        </a:rPr>
                        <a:t> </a:t>
                      </a:r>
                    </a:p>
                  </a:txBody>
                  <a:tcPr marL="4796" marR="4796" marT="4796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bg-BG" sz="1000" b="0" i="0" u="none" strike="noStrike">
                          <a:effectLst/>
                          <a:latin typeface="Franklin Gothic Book"/>
                        </a:rPr>
                        <a:t> </a:t>
                      </a:r>
                    </a:p>
                  </a:txBody>
                  <a:tcPr marL="4796" marR="4796" marT="4796" marB="0">
                    <a:lnL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bg-BG" sz="1000" b="0" i="0" u="none" strike="noStrike">
                          <a:effectLst/>
                          <a:latin typeface="Franklin Gothic Book"/>
                        </a:rPr>
                        <a:t> </a:t>
                      </a:r>
                    </a:p>
                  </a:txBody>
                  <a:tcPr marL="4796" marR="4796" marT="4796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bg-BG" sz="1000" b="0" i="0" u="none" strike="noStrike">
                          <a:effectLst/>
                          <a:latin typeface="Franklin Gothic Book"/>
                        </a:rPr>
                        <a:t> </a:t>
                      </a:r>
                    </a:p>
                  </a:txBody>
                  <a:tcPr marL="4796" marR="4796" marT="4796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bg-BG" sz="1000" b="0" i="0" u="none" strike="noStrike">
                          <a:effectLst/>
                          <a:latin typeface="Franklin Gothic Book"/>
                        </a:rPr>
                        <a:t> </a:t>
                      </a:r>
                    </a:p>
                  </a:txBody>
                  <a:tcPr marL="4796" marR="4796" marT="4796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456"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bg-BG" sz="1000" b="0" i="0" u="none" strike="noStrike">
                          <a:effectLst/>
                          <a:latin typeface="Franklin Gothic Book"/>
                        </a:rPr>
                        <a:t> </a:t>
                      </a:r>
                    </a:p>
                  </a:txBody>
                  <a:tcPr marL="4796" marR="4796" marT="4796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bg-BG" sz="1000" b="0" i="0" u="none" strike="noStrike">
                          <a:effectLst/>
                          <a:latin typeface="Franklin Gothic Book"/>
                        </a:rPr>
                        <a:t> </a:t>
                      </a:r>
                    </a:p>
                  </a:txBody>
                  <a:tcPr marL="4796" marR="4796" marT="4796" marB="0">
                    <a:lnL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bg-BG" sz="1000" b="0" i="0" u="none" strike="noStrike">
                          <a:effectLst/>
                          <a:latin typeface="Franklin Gothic Book"/>
                        </a:rPr>
                        <a:t> </a:t>
                      </a:r>
                    </a:p>
                  </a:txBody>
                  <a:tcPr marL="4796" marR="4796" marT="4796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bg-BG" sz="1000" b="0" i="0" u="none" strike="noStrike">
                          <a:effectLst/>
                          <a:latin typeface="Franklin Gothic Book"/>
                        </a:rPr>
                        <a:t> </a:t>
                      </a:r>
                    </a:p>
                  </a:txBody>
                  <a:tcPr marL="4796" marR="4796" marT="4796" marB="0">
                    <a:lnL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bg-BG" sz="1000" b="0" i="0" u="none" strike="noStrike">
                          <a:effectLst/>
                          <a:latin typeface="Franklin Gothic Book"/>
                        </a:rPr>
                        <a:t> </a:t>
                      </a:r>
                    </a:p>
                  </a:txBody>
                  <a:tcPr marL="4796" marR="4796" marT="4796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bg-BG" sz="1000" b="0" i="0" u="none" strike="noStrike">
                          <a:effectLst/>
                          <a:latin typeface="Franklin Gothic Book"/>
                        </a:rPr>
                        <a:t> </a:t>
                      </a:r>
                    </a:p>
                  </a:txBody>
                  <a:tcPr marL="4796" marR="4796" marT="4796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bg-BG" sz="1000" b="0" i="0" u="none" strike="noStrike">
                          <a:effectLst/>
                          <a:latin typeface="Franklin Gothic Book"/>
                        </a:rPr>
                        <a:t> </a:t>
                      </a:r>
                    </a:p>
                  </a:txBody>
                  <a:tcPr marL="4796" marR="4796" marT="4796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456"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bg-BG" sz="1000" b="0" i="0" u="none" strike="noStrike">
                          <a:effectLst/>
                          <a:latin typeface="Franklin Gothic Book"/>
                        </a:rPr>
                        <a:t> </a:t>
                      </a:r>
                    </a:p>
                  </a:txBody>
                  <a:tcPr marL="4796" marR="4796" marT="4796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bg-BG" sz="1000" b="0" i="0" u="none" strike="noStrike">
                          <a:effectLst/>
                          <a:latin typeface="Franklin Gothic Book"/>
                        </a:rPr>
                        <a:t> </a:t>
                      </a:r>
                    </a:p>
                  </a:txBody>
                  <a:tcPr marL="4796" marR="4796" marT="4796" marB="0">
                    <a:lnL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bg-BG" sz="1000" b="0" i="0" u="none" strike="noStrike">
                          <a:effectLst/>
                          <a:latin typeface="Franklin Gothic Book"/>
                        </a:rPr>
                        <a:t> </a:t>
                      </a:r>
                    </a:p>
                  </a:txBody>
                  <a:tcPr marL="4796" marR="4796" marT="4796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bg-BG" sz="1000" b="0" i="0" u="none" strike="noStrike">
                          <a:effectLst/>
                          <a:latin typeface="Franklin Gothic Book"/>
                        </a:rPr>
                        <a:t> </a:t>
                      </a:r>
                    </a:p>
                  </a:txBody>
                  <a:tcPr marL="4796" marR="4796" marT="4796" marB="0">
                    <a:lnL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bg-BG" sz="1000" b="0" i="0" u="none" strike="noStrike">
                          <a:effectLst/>
                          <a:latin typeface="Franklin Gothic Book"/>
                        </a:rPr>
                        <a:t> </a:t>
                      </a:r>
                    </a:p>
                  </a:txBody>
                  <a:tcPr marL="4796" marR="4796" marT="4796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bg-BG" sz="1000" b="0" i="0" u="none" strike="noStrike">
                          <a:effectLst/>
                          <a:latin typeface="Franklin Gothic Book"/>
                        </a:rPr>
                        <a:t> </a:t>
                      </a:r>
                    </a:p>
                  </a:txBody>
                  <a:tcPr marL="4796" marR="4796" marT="4796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bg-BG" sz="1000" b="0" i="0" u="none" strike="noStrike" dirty="0">
                          <a:effectLst/>
                          <a:latin typeface="Franklin Gothic Book"/>
                        </a:rPr>
                        <a:t> </a:t>
                      </a:r>
                    </a:p>
                  </a:txBody>
                  <a:tcPr marL="4796" marR="4796" marT="4796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7" name="Title 1"/>
          <p:cNvSpPr>
            <a:spLocks noGrp="1"/>
          </p:cNvSpPr>
          <p:nvPr>
            <p:ph type="title" idx="4294967295"/>
          </p:nvPr>
        </p:nvSpPr>
        <p:spPr bwMode="auto">
          <a:xfrm>
            <a:off x="179388" y="836613"/>
            <a:ext cx="8686800" cy="720725"/>
          </a:xfrm>
          <a:prstGeom prst="rect">
            <a:avLst/>
          </a:prstGeom>
          <a:noFill/>
          <a:ln algn="ctr"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ru-RU" sz="3200" b="1" dirty="0" smtClean="0"/>
              <a:t>Отчет по изпълнение на оперативен годишен план на съд  ХХХ</a:t>
            </a:r>
            <a:endParaRPr lang="en-US" sz="3200" b="1" dirty="0" smtClean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849161815"/>
              </p:ext>
            </p:extLst>
          </p:nvPr>
        </p:nvGraphicFramePr>
        <p:xfrm>
          <a:off x="467544" y="2060848"/>
          <a:ext cx="8229598" cy="3935428"/>
        </p:xfrm>
        <a:graphic>
          <a:graphicData uri="http://schemas.openxmlformats.org/drawingml/2006/table">
            <a:tbl>
              <a:tblPr/>
              <a:tblGrid>
                <a:gridCol w="509735"/>
                <a:gridCol w="485462"/>
                <a:gridCol w="618965"/>
                <a:gridCol w="618965"/>
                <a:gridCol w="610873"/>
                <a:gridCol w="468368"/>
                <a:gridCol w="563239"/>
                <a:gridCol w="376234"/>
                <a:gridCol w="582555"/>
                <a:gridCol w="582555"/>
                <a:gridCol w="651329"/>
                <a:gridCol w="652340"/>
                <a:gridCol w="509735"/>
                <a:gridCol w="509735"/>
                <a:gridCol w="489508"/>
              </a:tblGrid>
              <a:tr h="107703">
                <a:tc gridSpan="4">
                  <a:txBody>
                    <a:bodyPr/>
                    <a:lstStyle/>
                    <a:p>
                      <a:pPr algn="l" fontAlgn="b"/>
                      <a:r>
                        <a:rPr lang="bg-BG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Franklin Gothic Book"/>
                        </a:rPr>
                        <a:t>Наименование на организацията:</a:t>
                      </a:r>
                    </a:p>
                  </a:txBody>
                  <a:tcPr marL="4142" marR="4142" marT="4142" marB="0" anchor="b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gridSpan="11">
                  <a:txBody>
                    <a:bodyPr/>
                    <a:lstStyle/>
                    <a:p>
                      <a:pPr algn="l" fontAlgn="b"/>
                      <a:r>
                        <a:rPr lang="bg-BG" sz="1000" b="1" i="0" u="none" strike="noStrike">
                          <a:effectLst/>
                          <a:latin typeface="Franklin Gothic Book"/>
                        </a:rPr>
                        <a:t> </a:t>
                      </a:r>
                    </a:p>
                  </a:txBody>
                  <a:tcPr marL="4142" marR="4142" marT="4142" marB="0" anchor="b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</a:tr>
              <a:tr h="111845">
                <a:tc gridSpan="4">
                  <a:txBody>
                    <a:bodyPr/>
                    <a:lstStyle/>
                    <a:p>
                      <a:pPr algn="l" fontAlgn="b"/>
                      <a:r>
                        <a:rPr lang="bg-BG" sz="1000" b="1" i="0" u="none" strike="noStrike">
                          <a:solidFill>
                            <a:srgbClr val="000000"/>
                          </a:solidFill>
                          <a:effectLst/>
                          <a:latin typeface="Franklin Gothic Book"/>
                        </a:rPr>
                        <a:t>Планов период:</a:t>
                      </a:r>
                    </a:p>
                  </a:txBody>
                  <a:tcPr marL="4142" marR="4142" marT="4142" marB="0" anchor="b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gridSpan="11">
                  <a:txBody>
                    <a:bodyPr/>
                    <a:lstStyle/>
                    <a:p>
                      <a:pPr algn="l" fontAlgn="b"/>
                      <a:r>
                        <a:rPr lang="bg-BG" sz="1000" b="1" i="0" u="none" strike="noStrike">
                          <a:solidFill>
                            <a:srgbClr val="FF0000"/>
                          </a:solidFill>
                          <a:effectLst/>
                          <a:latin typeface="Franklin Gothic Book"/>
                        </a:rPr>
                        <a:t>2014 г.</a:t>
                      </a:r>
                    </a:p>
                  </a:txBody>
                  <a:tcPr marL="4142" marR="4142" marT="4142" marB="0" anchor="b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</a:tr>
              <a:tr h="343821">
                <a:tc rowSpan="2" gridSpan="2">
                  <a:txBody>
                    <a:bodyPr/>
                    <a:lstStyle/>
                    <a:p>
                      <a:pPr algn="ctr" fontAlgn="t"/>
                      <a:r>
                        <a:rPr lang="bg-BG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Franklin Gothic Book"/>
                        </a:rPr>
                        <a:t>Специфична цел</a:t>
                      </a:r>
                    </a:p>
                  </a:txBody>
                  <a:tcPr marL="4142" marR="4142" marT="4142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6699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t"/>
                      <a:r>
                        <a:rPr lang="bg-BG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Franklin Gothic Book"/>
                        </a:rPr>
                        <a:t>рограма </a:t>
                      </a:r>
                      <a:r>
                        <a:rPr lang="bg-BG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Franklin Gothic Book"/>
                        </a:rPr>
                        <a:t>за реализация</a:t>
                      </a:r>
                    </a:p>
                  </a:txBody>
                  <a:tcPr marL="4142" marR="4142" marT="4142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6699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t"/>
                      <a:r>
                        <a:rPr lang="bg-BG" sz="1000" b="1" i="0" u="none" strike="noStrike">
                          <a:solidFill>
                            <a:srgbClr val="FFFFFF"/>
                          </a:solidFill>
                          <a:effectLst/>
                          <a:latin typeface="Franklin Gothic Book"/>
                        </a:rPr>
                        <a:t>Планирани дейности</a:t>
                      </a:r>
                    </a:p>
                  </a:txBody>
                  <a:tcPr marL="4142" marR="4142" marT="4142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6699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bg-BG" sz="1000" b="1" i="0" u="none" strike="noStrike">
                          <a:solidFill>
                            <a:srgbClr val="FFFFFF"/>
                          </a:solidFill>
                          <a:effectLst/>
                          <a:latin typeface="Franklin Gothic Book"/>
                        </a:rPr>
                        <a:t>Статус на дейността</a:t>
                      </a:r>
                    </a:p>
                  </a:txBody>
                  <a:tcPr marL="4142" marR="4142" marT="4142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669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bg-BG" sz="1000" b="1" i="0" u="none" strike="noStrike">
                          <a:solidFill>
                            <a:srgbClr val="FFFFFF"/>
                          </a:solidFill>
                          <a:effectLst/>
                          <a:latin typeface="Franklin Gothic Book"/>
                        </a:rPr>
                        <a:t>Планиран период на изпълнение</a:t>
                      </a:r>
                    </a:p>
                  </a:txBody>
                  <a:tcPr marL="4142" marR="4142" marT="4142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6699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algn="ctr" fontAlgn="t"/>
                      <a:r>
                        <a:rPr lang="bg-BG" sz="1000" b="1" i="0" u="none" strike="noStrike">
                          <a:solidFill>
                            <a:srgbClr val="FFFFFF"/>
                          </a:solidFill>
                          <a:effectLst/>
                          <a:latin typeface="Franklin Gothic Book"/>
                        </a:rPr>
                        <a:t>Очаквани резултати</a:t>
                      </a:r>
                    </a:p>
                  </a:txBody>
                  <a:tcPr marL="4142" marR="4142" marT="4142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6699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t"/>
                      <a:r>
                        <a:rPr lang="bg-BG" sz="1000" b="1" i="0" u="none" strike="noStrike">
                          <a:solidFill>
                            <a:srgbClr val="FFFFFF"/>
                          </a:solidFill>
                          <a:effectLst/>
                          <a:latin typeface="Franklin Gothic Book"/>
                        </a:rPr>
                        <a:t>Постигнати резултати</a:t>
                      </a:r>
                    </a:p>
                  </a:txBody>
                  <a:tcPr marL="4142" marR="4142" marT="4142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6699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bg-BG" sz="1000" b="1" i="0" u="none" strike="noStrike">
                          <a:solidFill>
                            <a:srgbClr val="FFFFFF"/>
                          </a:solidFill>
                          <a:effectLst/>
                          <a:latin typeface="Franklin Gothic Book"/>
                        </a:rPr>
                        <a:t>Планирани финансови ресурси</a:t>
                      </a:r>
                    </a:p>
                  </a:txBody>
                  <a:tcPr marL="4142" marR="4142" marT="4142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6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bg-BG" sz="1000" b="1" i="0" u="none" strike="noStrike">
                          <a:solidFill>
                            <a:srgbClr val="FFFFFF"/>
                          </a:solidFill>
                          <a:effectLst/>
                          <a:latin typeface="Franklin Gothic Book"/>
                        </a:rPr>
                        <a:t>Планирани финансови ресурси </a:t>
                      </a:r>
                    </a:p>
                  </a:txBody>
                  <a:tcPr marL="4142" marR="4142" marT="4142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6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bg-BG" sz="1000" b="1" i="0" u="none" strike="noStrike">
                          <a:solidFill>
                            <a:srgbClr val="FFFFFF"/>
                          </a:solidFill>
                          <a:effectLst/>
                          <a:latin typeface="Franklin Gothic Book"/>
                        </a:rPr>
                        <a:t>Използвани финансови ресурси</a:t>
                      </a:r>
                    </a:p>
                  </a:txBody>
                  <a:tcPr marL="4142" marR="4142" marT="4142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6699"/>
                    </a:solidFill>
                  </a:tcPr>
                </a:tc>
              </a:tr>
              <a:tr h="207121">
                <a:tc gridSpan="2"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>
                          <a:solidFill>
                            <a:srgbClr val="FFFFFF"/>
                          </a:solidFill>
                          <a:effectLst/>
                          <a:latin typeface="Franklin Gothic Book"/>
                        </a:rPr>
                        <a:t> </a:t>
                      </a:r>
                      <a:r>
                        <a:rPr lang="ru-RU" sz="1000" b="0" i="0" u="none" strike="noStrike">
                          <a:solidFill>
                            <a:srgbClr val="FFFFFF"/>
                          </a:solidFill>
                          <a:effectLst/>
                          <a:latin typeface="Franklin Gothic Book"/>
                        </a:rPr>
                        <a:t>(за целия период на изпълнение на програмата)</a:t>
                      </a:r>
                      <a:endParaRPr lang="ru-RU" sz="1000" b="1" i="0" u="none" strike="noStrike">
                        <a:solidFill>
                          <a:srgbClr val="FFFFFF"/>
                        </a:solidFill>
                        <a:effectLst/>
                        <a:latin typeface="Franklin Gothic Book"/>
                      </a:endParaRPr>
                    </a:p>
                  </a:txBody>
                  <a:tcPr marL="4142" marR="4142" marT="4142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6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bg-BG" sz="1000" b="0" i="0" u="none" strike="noStrike">
                          <a:solidFill>
                            <a:srgbClr val="FFFFFF"/>
                          </a:solidFill>
                          <a:effectLst/>
                          <a:latin typeface="Franklin Gothic Book"/>
                        </a:rPr>
                        <a:t>(само за отчетния период)</a:t>
                      </a:r>
                    </a:p>
                  </a:txBody>
                  <a:tcPr marL="4142" marR="4142" marT="4142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6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bg-BG" sz="1000" b="0" i="0" u="none" strike="noStrike" dirty="0">
                          <a:solidFill>
                            <a:srgbClr val="FFFFFF"/>
                          </a:solidFill>
                          <a:effectLst/>
                          <a:latin typeface="Franklin Gothic Book"/>
                        </a:rPr>
                        <a:t>(само за отчетния период)</a:t>
                      </a:r>
                    </a:p>
                  </a:txBody>
                  <a:tcPr marL="4142" marR="4142" marT="4142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6699"/>
                    </a:solidFill>
                  </a:tcPr>
                </a:tc>
              </a:tr>
              <a:tr h="91133">
                <a:tc gridSpan="2">
                  <a:txBody>
                    <a:bodyPr/>
                    <a:lstStyle/>
                    <a:p>
                      <a:pPr algn="ctr" fontAlgn="t"/>
                      <a:r>
                        <a:rPr lang="bg-BG" sz="1000" b="1" i="0" u="none" strike="noStrike">
                          <a:solidFill>
                            <a:srgbClr val="FFFFFF"/>
                          </a:solidFill>
                          <a:effectLst/>
                          <a:latin typeface="Franklin Gothic Book"/>
                        </a:rPr>
                        <a:t>1</a:t>
                      </a:r>
                    </a:p>
                  </a:txBody>
                  <a:tcPr marL="4142" marR="4142" marT="4142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66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bg-BG" sz="1000" b="1" i="0" u="none" strike="noStrike">
                          <a:solidFill>
                            <a:srgbClr val="FFFFFF"/>
                          </a:solidFill>
                          <a:effectLst/>
                          <a:latin typeface="Franklin Gothic Book"/>
                        </a:rPr>
                        <a:t>2</a:t>
                      </a:r>
                    </a:p>
                  </a:txBody>
                  <a:tcPr marL="4142" marR="4142" marT="4142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66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bg-BG" sz="1000" b="1" i="0" u="none" strike="noStrike">
                          <a:solidFill>
                            <a:srgbClr val="FFFFFF"/>
                          </a:solidFill>
                          <a:effectLst/>
                          <a:latin typeface="Franklin Gothic Book"/>
                        </a:rPr>
                        <a:t>3</a:t>
                      </a:r>
                    </a:p>
                  </a:txBody>
                  <a:tcPr marL="4142" marR="4142" marT="4142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66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bg-BG" sz="1000" b="1" i="0" u="none" strike="noStrike">
                          <a:solidFill>
                            <a:srgbClr val="FFFFFF"/>
                          </a:solidFill>
                          <a:effectLst/>
                          <a:latin typeface="Franklin Gothic Book"/>
                        </a:rPr>
                        <a:t>4</a:t>
                      </a:r>
                    </a:p>
                  </a:txBody>
                  <a:tcPr marL="4142" marR="4142" marT="4142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6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bg-BG" sz="1000" b="1" i="0" u="none" strike="noStrike">
                          <a:solidFill>
                            <a:srgbClr val="FFFFFF"/>
                          </a:solidFill>
                          <a:effectLst/>
                          <a:latin typeface="Franklin Gothic Book"/>
                        </a:rPr>
                        <a:t>5</a:t>
                      </a:r>
                    </a:p>
                  </a:txBody>
                  <a:tcPr marL="4142" marR="4142" marT="4142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669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bg-BG" sz="1000" b="1" i="0" u="none" strike="noStrike">
                          <a:solidFill>
                            <a:srgbClr val="FFFFFF"/>
                          </a:solidFill>
                          <a:effectLst/>
                          <a:latin typeface="Franklin Gothic Book"/>
                        </a:rPr>
                        <a:t>6</a:t>
                      </a:r>
                    </a:p>
                  </a:txBody>
                  <a:tcPr marL="4142" marR="4142" marT="4142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66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bg-BG" sz="1000" b="1" i="0" u="none" strike="noStrike">
                          <a:solidFill>
                            <a:srgbClr val="FFFFFF"/>
                          </a:solidFill>
                          <a:effectLst/>
                          <a:latin typeface="Franklin Gothic Book"/>
                        </a:rPr>
                        <a:t>7</a:t>
                      </a:r>
                    </a:p>
                  </a:txBody>
                  <a:tcPr marL="4142" marR="4142" marT="4142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66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bg-BG" sz="1000" b="1" i="0" u="none" strike="noStrike">
                          <a:solidFill>
                            <a:srgbClr val="FFFFFF"/>
                          </a:solidFill>
                          <a:effectLst/>
                          <a:latin typeface="Franklin Gothic Book"/>
                        </a:rPr>
                        <a:t>8</a:t>
                      </a:r>
                    </a:p>
                  </a:txBody>
                  <a:tcPr marL="4142" marR="4142" marT="4142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6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bg-BG" sz="1000" b="1" i="0" u="none" strike="noStrike">
                          <a:solidFill>
                            <a:srgbClr val="FFFFFF"/>
                          </a:solidFill>
                          <a:effectLst/>
                          <a:latin typeface="Franklin Gothic Book"/>
                        </a:rPr>
                        <a:t>9</a:t>
                      </a:r>
                    </a:p>
                  </a:txBody>
                  <a:tcPr marL="4142" marR="4142" marT="4142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6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bg-BG" sz="1000" b="1" i="0" u="none" strike="noStrike">
                          <a:solidFill>
                            <a:srgbClr val="FFFFFF"/>
                          </a:solidFill>
                          <a:effectLst/>
                          <a:latin typeface="Franklin Gothic Book"/>
                        </a:rPr>
                        <a:t>8</a:t>
                      </a:r>
                    </a:p>
                  </a:txBody>
                  <a:tcPr marL="4142" marR="4142" marT="4142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6699"/>
                    </a:solidFill>
                  </a:tcPr>
                </a:tc>
              </a:tr>
              <a:tr h="220653">
                <a:tc rowSpan="6">
                  <a:txBody>
                    <a:bodyPr/>
                    <a:lstStyle/>
                    <a:p>
                      <a:pPr algn="l" fontAlgn="t"/>
                      <a:r>
                        <a:rPr lang="bg-BG" sz="1000" b="0" i="0" u="none" strike="noStrike">
                          <a:effectLst/>
                          <a:latin typeface="Franklin Gothic Book"/>
                        </a:rPr>
                        <a:t>1.</a:t>
                      </a:r>
                    </a:p>
                  </a:txBody>
                  <a:tcPr marL="4142" marR="4142" marT="4142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l" fontAlgn="t"/>
                      <a:r>
                        <a:rPr lang="bg-BG" sz="1000" b="0" i="0" u="none" strike="noStrike">
                          <a:effectLst/>
                          <a:latin typeface="Franklin Gothic Book"/>
                        </a:rPr>
                        <a:t> </a:t>
                      </a:r>
                    </a:p>
                  </a:txBody>
                  <a:tcPr marL="4142" marR="4142" marT="4142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l" fontAlgn="t"/>
                      <a:r>
                        <a:rPr lang="bg-BG" sz="1000" b="0" i="0" u="none" strike="noStrike">
                          <a:effectLst/>
                          <a:latin typeface="Franklin Gothic Book"/>
                        </a:rPr>
                        <a:t>Мярка 1.1.</a:t>
                      </a:r>
                    </a:p>
                  </a:txBody>
                  <a:tcPr marL="4142" marR="4142" marT="4142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l" fontAlgn="t"/>
                      <a:r>
                        <a:rPr lang="bg-BG" sz="1000" b="0" i="0" u="none" strike="noStrike">
                          <a:effectLst/>
                          <a:latin typeface="Franklin Gothic Book"/>
                        </a:rPr>
                        <a:t> </a:t>
                      </a:r>
                    </a:p>
                  </a:txBody>
                  <a:tcPr marL="4142" marR="4142" marT="4142" marB="0">
                    <a:lnL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bg-BG" sz="1000" b="0" i="0" u="none" strike="noStrike">
                          <a:effectLst/>
                          <a:latin typeface="Franklin Gothic Book"/>
                        </a:rPr>
                        <a:t> </a:t>
                      </a:r>
                    </a:p>
                  </a:txBody>
                  <a:tcPr marL="4142" marR="4142" marT="4142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bg-BG" sz="1000" b="0" i="0" u="none" strike="noStrike">
                          <a:effectLst/>
                          <a:latin typeface="Franklin Gothic Book"/>
                        </a:rPr>
                        <a:t> </a:t>
                      </a:r>
                    </a:p>
                  </a:txBody>
                  <a:tcPr marL="4142" marR="4142" marT="4142" marB="0">
                    <a:lnL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bg-BG" sz="1000" b="0" i="0" u="none" strike="noStrike">
                          <a:effectLst/>
                          <a:latin typeface="Franklin Gothic Book"/>
                        </a:rPr>
                        <a:t> </a:t>
                      </a:r>
                    </a:p>
                  </a:txBody>
                  <a:tcPr marL="4142" marR="4142" marT="4142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3">
                  <a:txBody>
                    <a:bodyPr/>
                    <a:lstStyle/>
                    <a:p>
                      <a:pPr algn="l" fontAlgn="t"/>
                      <a:r>
                        <a:rPr lang="bg-BG" sz="1000" b="0" i="0" u="none" strike="noStrike">
                          <a:effectLst/>
                          <a:latin typeface="Franklin Gothic Book"/>
                        </a:rPr>
                        <a:t> </a:t>
                      </a:r>
                    </a:p>
                  </a:txBody>
                  <a:tcPr marL="4142" marR="4142" marT="4142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bg-BG" sz="1000" b="0" i="0" u="none" strike="noStrike">
                          <a:effectLst/>
                          <a:latin typeface="Franklin Gothic Book"/>
                        </a:rPr>
                        <a:t> </a:t>
                      </a:r>
                    </a:p>
                  </a:txBody>
                  <a:tcPr marL="4142" marR="4142" marT="4142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bg-BG" sz="1000" b="0" i="0" u="none" strike="noStrike">
                          <a:effectLst/>
                          <a:latin typeface="Franklin Gothic Book"/>
                        </a:rPr>
                        <a:t> </a:t>
                      </a:r>
                    </a:p>
                  </a:txBody>
                  <a:tcPr marL="4142" marR="4142" marT="4142" marB="0">
                    <a:lnL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bg-BG" sz="1000" b="0" i="0" u="none" strike="noStrike">
                          <a:effectLst/>
                          <a:latin typeface="Franklin Gothic Book"/>
                        </a:rPr>
                        <a:t> </a:t>
                      </a:r>
                    </a:p>
                  </a:txBody>
                  <a:tcPr marL="4142" marR="4142" marT="4142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bg-BG" sz="1000" b="0" i="0" u="none" strike="noStrike">
                          <a:effectLst/>
                          <a:latin typeface="Franklin Gothic Book"/>
                        </a:rPr>
                        <a:t> </a:t>
                      </a:r>
                    </a:p>
                  </a:txBody>
                  <a:tcPr marL="4142" marR="4142" marT="4142" marB="0">
                    <a:lnL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bg-BG" sz="1000" b="0" i="0" u="none" strike="noStrike">
                          <a:effectLst/>
                          <a:latin typeface="Franklin Gothic Book"/>
                        </a:rPr>
                        <a:t> </a:t>
                      </a:r>
                    </a:p>
                  </a:txBody>
                  <a:tcPr marL="4142" marR="4142" marT="4142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bg-BG" sz="1000" b="0" i="0" u="none" strike="noStrike">
                          <a:effectLst/>
                          <a:latin typeface="Franklin Gothic Book"/>
                        </a:rPr>
                        <a:t> </a:t>
                      </a:r>
                    </a:p>
                  </a:txBody>
                  <a:tcPr marL="4142" marR="4142" marT="4142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bg-BG" sz="1000" b="0" i="0" u="none" strike="noStrike">
                          <a:effectLst/>
                          <a:latin typeface="Franklin Gothic Book"/>
                        </a:rPr>
                        <a:t> </a:t>
                      </a:r>
                    </a:p>
                  </a:txBody>
                  <a:tcPr marL="4142" marR="4142" marT="4142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653"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bg-BG" sz="1000" b="0" i="0" u="none" strike="noStrike">
                          <a:effectLst/>
                          <a:latin typeface="Franklin Gothic Book"/>
                        </a:rPr>
                        <a:t> </a:t>
                      </a:r>
                    </a:p>
                  </a:txBody>
                  <a:tcPr marL="4142" marR="4142" marT="4142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bg-BG" sz="1000" b="0" i="0" u="none" strike="noStrike">
                          <a:effectLst/>
                          <a:latin typeface="Franklin Gothic Book"/>
                        </a:rPr>
                        <a:t> </a:t>
                      </a:r>
                    </a:p>
                  </a:txBody>
                  <a:tcPr marL="4142" marR="4142" marT="4142" marB="0">
                    <a:lnL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bg-BG" sz="1000" b="0" i="0" u="none" strike="noStrike">
                          <a:effectLst/>
                          <a:latin typeface="Franklin Gothic Book"/>
                        </a:rPr>
                        <a:t> </a:t>
                      </a:r>
                    </a:p>
                  </a:txBody>
                  <a:tcPr marL="4142" marR="4142" marT="4142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bg-BG" sz="1000" b="0" i="0" u="none" strike="noStrike">
                          <a:effectLst/>
                          <a:latin typeface="Franklin Gothic Book"/>
                        </a:rPr>
                        <a:t> </a:t>
                      </a:r>
                    </a:p>
                  </a:txBody>
                  <a:tcPr marL="4142" marR="4142" marT="4142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bg-BG" sz="1000" b="0" i="0" u="none" strike="noStrike">
                          <a:effectLst/>
                          <a:latin typeface="Franklin Gothic Book"/>
                        </a:rPr>
                        <a:t> </a:t>
                      </a:r>
                    </a:p>
                  </a:txBody>
                  <a:tcPr marL="4142" marR="4142" marT="4142" marB="0">
                    <a:lnL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bg-BG" sz="1000" b="0" i="0" u="none" strike="noStrike">
                          <a:effectLst/>
                          <a:latin typeface="Franklin Gothic Book"/>
                        </a:rPr>
                        <a:t> </a:t>
                      </a:r>
                    </a:p>
                  </a:txBody>
                  <a:tcPr marL="4142" marR="4142" marT="4142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bg-BG" sz="1000" b="0" i="0" u="none" strike="noStrike">
                          <a:effectLst/>
                          <a:latin typeface="Franklin Gothic Book"/>
                        </a:rPr>
                        <a:t> </a:t>
                      </a:r>
                    </a:p>
                  </a:txBody>
                  <a:tcPr marL="4142" marR="4142" marT="4142" marB="0">
                    <a:lnL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bg-BG" sz="1000" b="0" i="0" u="none" strike="noStrike">
                          <a:effectLst/>
                          <a:latin typeface="Franklin Gothic Book"/>
                        </a:rPr>
                        <a:t> </a:t>
                      </a:r>
                    </a:p>
                  </a:txBody>
                  <a:tcPr marL="4142" marR="4142" marT="4142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bg-BG" sz="1000" b="0" i="0" u="none" strike="noStrike">
                          <a:effectLst/>
                          <a:latin typeface="Franklin Gothic Book"/>
                        </a:rPr>
                        <a:t> </a:t>
                      </a:r>
                    </a:p>
                  </a:txBody>
                  <a:tcPr marL="4142" marR="4142" marT="4142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bg-BG" sz="1000" b="0" i="0" u="none" strike="noStrike">
                          <a:effectLst/>
                          <a:latin typeface="Franklin Gothic Book"/>
                        </a:rPr>
                        <a:t> </a:t>
                      </a:r>
                    </a:p>
                  </a:txBody>
                  <a:tcPr marL="4142" marR="4142" marT="4142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653"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bg-BG" sz="1000" b="0" i="0" u="none" strike="noStrike">
                          <a:effectLst/>
                          <a:latin typeface="Franklin Gothic Book"/>
                        </a:rPr>
                        <a:t> </a:t>
                      </a:r>
                    </a:p>
                  </a:txBody>
                  <a:tcPr marL="4142" marR="4142" marT="4142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bg-BG" sz="1000" b="0" i="0" u="none" strike="noStrike">
                          <a:effectLst/>
                          <a:latin typeface="Franklin Gothic Book"/>
                        </a:rPr>
                        <a:t> </a:t>
                      </a:r>
                    </a:p>
                  </a:txBody>
                  <a:tcPr marL="4142" marR="4142" marT="4142" marB="0">
                    <a:lnL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bg-BG" sz="1000" b="0" i="0" u="none" strike="noStrike">
                          <a:effectLst/>
                          <a:latin typeface="Franklin Gothic Book"/>
                        </a:rPr>
                        <a:t> </a:t>
                      </a:r>
                    </a:p>
                  </a:txBody>
                  <a:tcPr marL="4142" marR="4142" marT="4142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bg-BG" sz="1000" b="0" i="0" u="none" strike="noStrike">
                          <a:effectLst/>
                          <a:latin typeface="Franklin Gothic Book"/>
                        </a:rPr>
                        <a:t> </a:t>
                      </a:r>
                    </a:p>
                  </a:txBody>
                  <a:tcPr marL="4142" marR="4142" marT="4142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bg-BG" sz="1000" b="0" i="0" u="none" strike="noStrike">
                          <a:effectLst/>
                          <a:latin typeface="Franklin Gothic Book"/>
                        </a:rPr>
                        <a:t> </a:t>
                      </a:r>
                    </a:p>
                  </a:txBody>
                  <a:tcPr marL="4142" marR="4142" marT="4142" marB="0">
                    <a:lnL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bg-BG" sz="1000" b="0" i="0" u="none" strike="noStrike">
                          <a:effectLst/>
                          <a:latin typeface="Franklin Gothic Book"/>
                        </a:rPr>
                        <a:t> </a:t>
                      </a:r>
                    </a:p>
                  </a:txBody>
                  <a:tcPr marL="4142" marR="4142" marT="4142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bg-BG" sz="1000" b="0" i="0" u="none" strike="noStrike">
                          <a:effectLst/>
                          <a:latin typeface="Franklin Gothic Book"/>
                        </a:rPr>
                        <a:t> </a:t>
                      </a:r>
                    </a:p>
                  </a:txBody>
                  <a:tcPr marL="4142" marR="4142" marT="4142" marB="0">
                    <a:lnL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bg-BG" sz="1000" b="0" i="0" u="none" strike="noStrike">
                          <a:effectLst/>
                          <a:latin typeface="Franklin Gothic Book"/>
                        </a:rPr>
                        <a:t> </a:t>
                      </a:r>
                    </a:p>
                  </a:txBody>
                  <a:tcPr marL="4142" marR="4142" marT="4142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bg-BG" sz="1000" b="0" i="0" u="none" strike="noStrike">
                          <a:effectLst/>
                          <a:latin typeface="Franklin Gothic Book"/>
                        </a:rPr>
                        <a:t> </a:t>
                      </a:r>
                    </a:p>
                  </a:txBody>
                  <a:tcPr marL="4142" marR="4142" marT="4142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bg-BG" sz="1000" b="0" i="0" u="none" strike="noStrike">
                          <a:effectLst/>
                          <a:latin typeface="Franklin Gothic Book"/>
                        </a:rPr>
                        <a:t> </a:t>
                      </a:r>
                    </a:p>
                  </a:txBody>
                  <a:tcPr marL="4142" marR="4142" marT="4142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653"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l" fontAlgn="t"/>
                      <a:r>
                        <a:rPr lang="bg-BG" sz="1000" b="0" i="0" u="none" strike="noStrike">
                          <a:effectLst/>
                          <a:latin typeface="Franklin Gothic Book"/>
                        </a:rPr>
                        <a:t>Мярка 1.2.</a:t>
                      </a:r>
                    </a:p>
                  </a:txBody>
                  <a:tcPr marL="4142" marR="4142" marT="4142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l" fontAlgn="t"/>
                      <a:r>
                        <a:rPr lang="bg-BG" sz="1000" b="0" i="0" u="none" strike="noStrike">
                          <a:effectLst/>
                          <a:latin typeface="Franklin Gothic Book"/>
                        </a:rPr>
                        <a:t> </a:t>
                      </a:r>
                    </a:p>
                  </a:txBody>
                  <a:tcPr marL="4142" marR="4142" marT="4142" marB="0">
                    <a:lnL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bg-BG" sz="1000" b="0" i="0" u="none" strike="noStrike">
                          <a:effectLst/>
                          <a:latin typeface="Franklin Gothic Book"/>
                        </a:rPr>
                        <a:t> </a:t>
                      </a:r>
                    </a:p>
                  </a:txBody>
                  <a:tcPr marL="4142" marR="4142" marT="4142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bg-BG" sz="1000" b="0" i="0" u="none" strike="noStrike">
                          <a:effectLst/>
                          <a:latin typeface="Franklin Gothic Book"/>
                        </a:rPr>
                        <a:t> </a:t>
                      </a:r>
                    </a:p>
                  </a:txBody>
                  <a:tcPr marL="4142" marR="4142" marT="4142" marB="0">
                    <a:lnL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bg-BG" sz="1000" b="0" i="0" u="none" strike="noStrike">
                          <a:effectLst/>
                          <a:latin typeface="Franklin Gothic Book"/>
                        </a:rPr>
                        <a:t> </a:t>
                      </a:r>
                    </a:p>
                  </a:txBody>
                  <a:tcPr marL="4142" marR="4142" marT="4142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3">
                  <a:txBody>
                    <a:bodyPr/>
                    <a:lstStyle/>
                    <a:p>
                      <a:pPr algn="l" fontAlgn="t"/>
                      <a:r>
                        <a:rPr lang="bg-BG" sz="1000" b="0" i="0" u="none" strike="noStrike">
                          <a:effectLst/>
                          <a:latin typeface="Franklin Gothic Book"/>
                        </a:rPr>
                        <a:t> </a:t>
                      </a:r>
                    </a:p>
                  </a:txBody>
                  <a:tcPr marL="4142" marR="4142" marT="4142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bg-BG" sz="1000" b="0" i="0" u="none" strike="noStrike">
                          <a:effectLst/>
                          <a:latin typeface="Franklin Gothic Book"/>
                        </a:rPr>
                        <a:t> </a:t>
                      </a:r>
                    </a:p>
                  </a:txBody>
                  <a:tcPr marL="4142" marR="4142" marT="4142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bg-BG" sz="1000" b="0" i="0" u="none" strike="noStrike">
                          <a:effectLst/>
                          <a:latin typeface="Franklin Gothic Book"/>
                        </a:rPr>
                        <a:t> </a:t>
                      </a:r>
                    </a:p>
                  </a:txBody>
                  <a:tcPr marL="4142" marR="4142" marT="4142" marB="0">
                    <a:lnL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bg-BG" sz="1000" b="0" i="0" u="none" strike="noStrike">
                          <a:effectLst/>
                          <a:latin typeface="Franklin Gothic Book"/>
                        </a:rPr>
                        <a:t> </a:t>
                      </a:r>
                    </a:p>
                  </a:txBody>
                  <a:tcPr marL="4142" marR="4142" marT="4142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bg-BG" sz="1000" b="0" i="0" u="none" strike="noStrike">
                          <a:effectLst/>
                          <a:latin typeface="Franklin Gothic Book"/>
                        </a:rPr>
                        <a:t> </a:t>
                      </a:r>
                    </a:p>
                  </a:txBody>
                  <a:tcPr marL="4142" marR="4142" marT="4142" marB="0">
                    <a:lnL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bg-BG" sz="1000" b="0" i="0" u="none" strike="noStrike">
                          <a:effectLst/>
                          <a:latin typeface="Franklin Gothic Book"/>
                        </a:rPr>
                        <a:t> </a:t>
                      </a:r>
                    </a:p>
                  </a:txBody>
                  <a:tcPr marL="4142" marR="4142" marT="4142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bg-BG" sz="1000" b="0" i="0" u="none" strike="noStrike">
                          <a:effectLst/>
                          <a:latin typeface="Franklin Gothic Book"/>
                        </a:rPr>
                        <a:t> </a:t>
                      </a:r>
                    </a:p>
                  </a:txBody>
                  <a:tcPr marL="4142" marR="4142" marT="4142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bg-BG" sz="1000" b="0" i="0" u="none" strike="noStrike">
                          <a:effectLst/>
                          <a:latin typeface="Franklin Gothic Book"/>
                        </a:rPr>
                        <a:t> </a:t>
                      </a:r>
                    </a:p>
                  </a:txBody>
                  <a:tcPr marL="4142" marR="4142" marT="4142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653"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bg-BG" sz="1000" b="0" i="0" u="none" strike="noStrike">
                          <a:effectLst/>
                          <a:latin typeface="Franklin Gothic Book"/>
                        </a:rPr>
                        <a:t> </a:t>
                      </a:r>
                    </a:p>
                  </a:txBody>
                  <a:tcPr marL="4142" marR="4142" marT="4142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bg-BG" sz="1000" b="0" i="0" u="none" strike="noStrike">
                          <a:effectLst/>
                          <a:latin typeface="Franklin Gothic Book"/>
                        </a:rPr>
                        <a:t> </a:t>
                      </a:r>
                    </a:p>
                  </a:txBody>
                  <a:tcPr marL="4142" marR="4142" marT="4142" marB="0">
                    <a:lnL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bg-BG" sz="1000" b="0" i="0" u="none" strike="noStrike">
                          <a:effectLst/>
                          <a:latin typeface="Franklin Gothic Book"/>
                        </a:rPr>
                        <a:t> </a:t>
                      </a:r>
                    </a:p>
                  </a:txBody>
                  <a:tcPr marL="4142" marR="4142" marT="4142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bg-BG" sz="1000" b="0" i="0" u="none" strike="noStrike">
                          <a:effectLst/>
                          <a:latin typeface="Franklin Gothic Book"/>
                        </a:rPr>
                        <a:t> </a:t>
                      </a:r>
                    </a:p>
                  </a:txBody>
                  <a:tcPr marL="4142" marR="4142" marT="4142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bg-BG" sz="1000" b="0" i="0" u="none" strike="noStrike">
                          <a:effectLst/>
                          <a:latin typeface="Franklin Gothic Book"/>
                        </a:rPr>
                        <a:t> </a:t>
                      </a:r>
                    </a:p>
                  </a:txBody>
                  <a:tcPr marL="4142" marR="4142" marT="4142" marB="0">
                    <a:lnL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bg-BG" sz="1000" b="0" i="0" u="none" strike="noStrike">
                          <a:effectLst/>
                          <a:latin typeface="Franklin Gothic Book"/>
                        </a:rPr>
                        <a:t> </a:t>
                      </a:r>
                    </a:p>
                  </a:txBody>
                  <a:tcPr marL="4142" marR="4142" marT="4142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bg-BG" sz="1000" b="0" i="0" u="none" strike="noStrike">
                          <a:effectLst/>
                          <a:latin typeface="Franklin Gothic Book"/>
                        </a:rPr>
                        <a:t> </a:t>
                      </a:r>
                    </a:p>
                  </a:txBody>
                  <a:tcPr marL="4142" marR="4142" marT="4142" marB="0">
                    <a:lnL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bg-BG" sz="1000" b="0" i="0" u="none" strike="noStrike">
                          <a:effectLst/>
                          <a:latin typeface="Franklin Gothic Book"/>
                        </a:rPr>
                        <a:t> </a:t>
                      </a:r>
                    </a:p>
                  </a:txBody>
                  <a:tcPr marL="4142" marR="4142" marT="4142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bg-BG" sz="1000" b="0" i="0" u="none" strike="noStrike">
                          <a:effectLst/>
                          <a:latin typeface="Franklin Gothic Book"/>
                        </a:rPr>
                        <a:t> </a:t>
                      </a:r>
                    </a:p>
                  </a:txBody>
                  <a:tcPr marL="4142" marR="4142" marT="4142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bg-BG" sz="1000" b="0" i="0" u="none" strike="noStrike">
                          <a:effectLst/>
                          <a:latin typeface="Franklin Gothic Book"/>
                        </a:rPr>
                        <a:t> </a:t>
                      </a:r>
                    </a:p>
                  </a:txBody>
                  <a:tcPr marL="4142" marR="4142" marT="4142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653"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bg-BG" sz="1000" b="0" i="0" u="none" strike="noStrike">
                          <a:effectLst/>
                          <a:latin typeface="Franklin Gothic Book"/>
                        </a:rPr>
                        <a:t> </a:t>
                      </a:r>
                    </a:p>
                  </a:txBody>
                  <a:tcPr marL="4142" marR="4142" marT="4142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bg-BG" sz="1000" b="0" i="0" u="none" strike="noStrike">
                          <a:effectLst/>
                          <a:latin typeface="Franklin Gothic Book"/>
                        </a:rPr>
                        <a:t> </a:t>
                      </a:r>
                    </a:p>
                  </a:txBody>
                  <a:tcPr marL="4142" marR="4142" marT="4142" marB="0">
                    <a:lnL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bg-BG" sz="1000" b="0" i="0" u="none" strike="noStrike">
                          <a:effectLst/>
                          <a:latin typeface="Franklin Gothic Book"/>
                        </a:rPr>
                        <a:t> </a:t>
                      </a:r>
                    </a:p>
                  </a:txBody>
                  <a:tcPr marL="4142" marR="4142" marT="4142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bg-BG" sz="1000" b="0" i="0" u="none" strike="noStrike">
                          <a:effectLst/>
                          <a:latin typeface="Franklin Gothic Book"/>
                        </a:rPr>
                        <a:t> </a:t>
                      </a:r>
                    </a:p>
                  </a:txBody>
                  <a:tcPr marL="4142" marR="4142" marT="4142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bg-BG" sz="1000" b="0" i="0" u="none" strike="noStrike">
                          <a:effectLst/>
                          <a:latin typeface="Franklin Gothic Book"/>
                        </a:rPr>
                        <a:t> </a:t>
                      </a:r>
                    </a:p>
                  </a:txBody>
                  <a:tcPr marL="4142" marR="4142" marT="4142" marB="0">
                    <a:lnL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bg-BG" sz="1000" b="0" i="0" u="none" strike="noStrike">
                          <a:effectLst/>
                          <a:latin typeface="Franklin Gothic Book"/>
                        </a:rPr>
                        <a:t> </a:t>
                      </a:r>
                    </a:p>
                  </a:txBody>
                  <a:tcPr marL="4142" marR="4142" marT="4142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bg-BG" sz="1000" b="0" i="0" u="none" strike="noStrike">
                          <a:effectLst/>
                          <a:latin typeface="Franklin Gothic Book"/>
                        </a:rPr>
                        <a:t> </a:t>
                      </a:r>
                    </a:p>
                  </a:txBody>
                  <a:tcPr marL="4142" marR="4142" marT="4142" marB="0">
                    <a:lnL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bg-BG" sz="1000" b="0" i="0" u="none" strike="noStrike">
                          <a:effectLst/>
                          <a:latin typeface="Franklin Gothic Book"/>
                        </a:rPr>
                        <a:t> </a:t>
                      </a:r>
                    </a:p>
                  </a:txBody>
                  <a:tcPr marL="4142" marR="4142" marT="4142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bg-BG" sz="1000" b="0" i="0" u="none" strike="noStrike">
                          <a:effectLst/>
                          <a:latin typeface="Franklin Gothic Book"/>
                        </a:rPr>
                        <a:t> </a:t>
                      </a:r>
                    </a:p>
                  </a:txBody>
                  <a:tcPr marL="4142" marR="4142" marT="4142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bg-BG" sz="1000" b="0" i="0" u="none" strike="noStrike" dirty="0">
                          <a:effectLst/>
                          <a:latin typeface="Franklin Gothic Book"/>
                        </a:rPr>
                        <a:t> </a:t>
                      </a:r>
                    </a:p>
                  </a:txBody>
                  <a:tcPr marL="4142" marR="4142" marT="4142" marB="0">
                    <a:lnL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89" name="Title 1"/>
          <p:cNvSpPr>
            <a:spLocks noGrp="1"/>
          </p:cNvSpPr>
          <p:nvPr>
            <p:ph type="title" idx="4294967295"/>
          </p:nvPr>
        </p:nvSpPr>
        <p:spPr bwMode="auto">
          <a:xfrm>
            <a:off x="539750" y="2708275"/>
            <a:ext cx="8229600" cy="9271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bg-BG" sz="20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ea typeface="+mn-ea"/>
                <a:cs typeface="Arial" charset="0"/>
              </a:rPr>
              <a:t>БЛАГОДАРЯ ЗА ВНИМАНИЕТО!</a:t>
            </a:r>
            <a:endParaRPr lang="en-US" sz="2000" b="1" dirty="0" smtClean="0">
              <a:solidFill>
                <a:schemeClr val="accent1">
                  <a:lumMod val="50000"/>
                </a:schemeClr>
              </a:solidFill>
              <a:latin typeface="Cambria" pitchFamily="18" charset="0"/>
              <a:ea typeface="+mn-ea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2260</TotalTime>
  <Words>2516</Words>
  <Application>Microsoft Office PowerPoint</Application>
  <PresentationFormat>Презентация на цял екран (4:3)</PresentationFormat>
  <Paragraphs>479</Paragraphs>
  <Slides>45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2</vt:i4>
      </vt:variant>
      <vt:variant>
        <vt:lpstr>Вградени OLE сървъри</vt:lpstr>
      </vt:variant>
      <vt:variant>
        <vt:i4>1</vt:i4>
      </vt:variant>
      <vt:variant>
        <vt:lpstr>Заглавия на слайдовете</vt:lpstr>
      </vt:variant>
      <vt:variant>
        <vt:i4>45</vt:i4>
      </vt:variant>
    </vt:vector>
  </HeadingPairs>
  <TitlesOfParts>
    <vt:vector size="48" baseType="lpstr">
      <vt:lpstr>Office Theme</vt:lpstr>
      <vt:lpstr>1_Office Theme</vt:lpstr>
      <vt:lpstr>Clip</vt:lpstr>
      <vt:lpstr>  ПРОЦЕДУРА  за  планиране,  мониторинг и  отчитане на  дейности   </vt:lpstr>
      <vt:lpstr>Планиране</vt:lpstr>
      <vt:lpstr>Процедура за планиране и отчитане на дейността</vt:lpstr>
      <vt:lpstr>Стратегия за развитие на съд Х</vt:lpstr>
      <vt:lpstr>Оперативен годишен план на съд Х</vt:lpstr>
      <vt:lpstr>Оперативен годишен план на съд Х</vt:lpstr>
      <vt:lpstr> Правилно планиране и поставяне на цели</vt:lpstr>
      <vt:lpstr>Слайд 8</vt:lpstr>
      <vt:lpstr>Какво е ЦЕЛ?</vt:lpstr>
      <vt:lpstr>Формулиране на цели – чрез анализ на проблемите </vt:lpstr>
      <vt:lpstr>«Дърво на проблемите»</vt:lpstr>
      <vt:lpstr>Анализ на целите</vt:lpstr>
      <vt:lpstr>Трансформиране на негативните аспекти от съществуващата ситуация в положителни бъдещи тенденции, като се формират реалистични цели</vt:lpstr>
      <vt:lpstr>«Дърво на целите»</vt:lpstr>
      <vt:lpstr>Формулиране на целите</vt:lpstr>
      <vt:lpstr>Слайд 16</vt:lpstr>
      <vt:lpstr>СПР – съд Х </vt:lpstr>
      <vt:lpstr>СПР – съд Х </vt:lpstr>
      <vt:lpstr>СПР – съд Х</vt:lpstr>
      <vt:lpstr>Упражнение 1</vt:lpstr>
      <vt:lpstr>Упражнение 1</vt:lpstr>
      <vt:lpstr>Резултати</vt:lpstr>
      <vt:lpstr>Защо трябва да измерваме резултатите?</vt:lpstr>
      <vt:lpstr>Отчетност на резултатите</vt:lpstr>
      <vt:lpstr>Трудности с дефинирането на “Резултат”</vt:lpstr>
      <vt:lpstr>Слайд 26</vt:lpstr>
      <vt:lpstr>Индикатори </vt:lpstr>
      <vt:lpstr>Видове показатели за измерване на резултати</vt:lpstr>
      <vt:lpstr>Видове показатели за измерване на резултати</vt:lpstr>
      <vt:lpstr>Видове показатели за измерване на резултати</vt:lpstr>
      <vt:lpstr>Слайд 31</vt:lpstr>
      <vt:lpstr>Упражнение 2</vt:lpstr>
      <vt:lpstr>Оперативна цел</vt:lpstr>
      <vt:lpstr>ДЕЙНОСТИ</vt:lpstr>
      <vt:lpstr>График на дейностите</vt:lpstr>
      <vt:lpstr>Бюджет</vt:lpstr>
      <vt:lpstr>Индикатори за продукт/услуга</vt:lpstr>
      <vt:lpstr>Мониторинг и отчетност на изпълнението</vt:lpstr>
      <vt:lpstr>Мониторинг и отчетност на изпълнението</vt:lpstr>
      <vt:lpstr>Упражнение 3</vt:lpstr>
      <vt:lpstr>Процедурата  по планиране и отчитане е:</vt:lpstr>
      <vt:lpstr>Процедурата  по планиране и отчитане е:</vt:lpstr>
      <vt:lpstr>Оперативен годишен план на съд ХХХ</vt:lpstr>
      <vt:lpstr>Отчет по изпълнение на оперативен годишен план на съд  ХХХ</vt:lpstr>
      <vt:lpstr>БЛАГОДАРЯ ЗА ВНИМАНИЕТО!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ФУНКЦИОНАЛНИ АНАЛИЗИ ЗАЩО И КАК</dc:title>
  <dc:creator>Kamelia</dc:creator>
  <cp:lastModifiedBy>S</cp:lastModifiedBy>
  <cp:revision>229</cp:revision>
  <cp:lastPrinted>2013-06-17T05:31:29Z</cp:lastPrinted>
  <dcterms:created xsi:type="dcterms:W3CDTF">2013-06-07T05:10:29Z</dcterms:created>
  <dcterms:modified xsi:type="dcterms:W3CDTF">2014-03-12T10:56:15Z</dcterms:modified>
</cp:coreProperties>
</file>