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257" r:id="rId3"/>
    <p:sldId id="258" r:id="rId4"/>
    <p:sldId id="283" r:id="rId5"/>
    <p:sldId id="282" r:id="rId6"/>
    <p:sldId id="307" r:id="rId7"/>
    <p:sldId id="308" r:id="rId8"/>
    <p:sldId id="309" r:id="rId9"/>
    <p:sldId id="269" r:id="rId10"/>
    <p:sldId id="270" r:id="rId11"/>
    <p:sldId id="271" r:id="rId12"/>
    <p:sldId id="272" r:id="rId13"/>
    <p:sldId id="311" r:id="rId14"/>
    <p:sldId id="273" r:id="rId15"/>
    <p:sldId id="276" r:id="rId16"/>
    <p:sldId id="274" r:id="rId17"/>
    <p:sldId id="291" r:id="rId18"/>
    <p:sldId id="292" r:id="rId19"/>
    <p:sldId id="293" r:id="rId20"/>
    <p:sldId id="294" r:id="rId21"/>
    <p:sldId id="295" r:id="rId22"/>
    <p:sldId id="298" r:id="rId23"/>
    <p:sldId id="297" r:id="rId24"/>
    <p:sldId id="296" r:id="rId25"/>
    <p:sldId id="303" r:id="rId26"/>
    <p:sldId id="302" r:id="rId27"/>
    <p:sldId id="301" r:id="rId28"/>
    <p:sldId id="300" r:id="rId29"/>
    <p:sldId id="299" r:id="rId30"/>
    <p:sldId id="305" r:id="rId31"/>
    <p:sldId id="275" r:id="rId32"/>
    <p:sldId id="285" r:id="rId33"/>
    <p:sldId id="277" r:id="rId34"/>
    <p:sldId id="281" r:id="rId35"/>
    <p:sldId id="280" r:id="rId36"/>
    <p:sldId id="259" r:id="rId37"/>
    <p:sldId id="260" r:id="rId38"/>
    <p:sldId id="261" r:id="rId39"/>
    <p:sldId id="310" r:id="rId40"/>
    <p:sldId id="286" r:id="rId41"/>
    <p:sldId id="287" r:id="rId42"/>
    <p:sldId id="290" r:id="rId43"/>
    <p:sldId id="289" r:id="rId44"/>
    <p:sldId id="288" r:id="rId45"/>
    <p:sldId id="312" r:id="rId46"/>
    <p:sldId id="313" r:id="rId47"/>
    <p:sldId id="314" r:id="rId48"/>
    <p:sldId id="316" r:id="rId49"/>
    <p:sldId id="318" r:id="rId50"/>
    <p:sldId id="315" r:id="rId51"/>
    <p:sldId id="262" r:id="rId52"/>
    <p:sldId id="284" r:id="rId53"/>
    <p:sldId id="268" r:id="rId54"/>
    <p:sldId id="319" r:id="rId55"/>
    <p:sldId id="320" r:id="rId56"/>
    <p:sldId id="321" r:id="rId57"/>
  </p:sldIdLst>
  <p:sldSz cx="9144000" cy="6858000" type="screen4x3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6E508"/>
    <a:srgbClr val="FFFF00"/>
    <a:srgbClr val="FFFF99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76" autoAdjust="0"/>
  </p:normalViewPr>
  <p:slideViewPr>
    <p:cSldViewPr>
      <p:cViewPr varScale="1">
        <p:scale>
          <a:sx n="82" d="100"/>
          <a:sy n="82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3402" y="-84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38688-00CB-4012-97FF-7C41D97879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0331353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FA177-3EA3-452A-BE3D-4381C0AB072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7026311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FA177-3EA3-452A-BE3D-4381C0AB0723}" type="slidenum">
              <a:rPr lang="bg-BG" smtClean="0"/>
              <a:pPr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74083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0B830-1FE8-4B0D-9AE3-3460118D058E}" type="datetimeFigureOut">
              <a:rPr lang="bg-BG" smtClean="0"/>
              <a:pPr/>
              <a:t>12.3.2014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9DDEBF-A372-4EF0-B5C9-A86A8718F1D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Rectangle 8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Rectangle 15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Rectangle 16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Rectangle 20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1100" cap="small" noProof="0" dirty="0" smtClean="0">
                <a:latin typeface="Cambria" pitchFamily="18" charset="0"/>
              </a:rPr>
              <a:t> </a:t>
            </a:r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noProof="0" dirty="0">
              <a:latin typeface="Cambria" pitchFamily="18" charset="0"/>
            </a:endParaRPr>
          </a:p>
        </p:txBody>
      </p:sp>
      <p:pic>
        <p:nvPicPr>
          <p:cNvPr id="1036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483495" cy="109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8366" y="125189"/>
            <a:ext cx="1557963" cy="121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7"/>
            <a:ext cx="1742578" cy="117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582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21476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21145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65208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1932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244253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96961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2545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3025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0534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71869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5078"/>
            <a:ext cx="1457248" cy="64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25189"/>
            <a:ext cx="914171" cy="71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8"/>
            <a:ext cx="1022498" cy="68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029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ustice.bg/bg/register.php?sender=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lnao.government.bg/files/_bg/&#1052;&#1057;&#1042;&#1054;&#1048;_1003.doc" TargetMode="External"/><Relationship Id="rId7" Type="http://schemas.openxmlformats.org/officeDocument/2006/relationships/hyperlink" Target="http://www.bulnao.government.bg/files/_bg/&#1052;&#1057;&#1042;&#1054;&#1048;_1230.doc" TargetMode="External"/><Relationship Id="rId2" Type="http://schemas.openxmlformats.org/officeDocument/2006/relationships/hyperlink" Target="http://www.bulnao.government.bg/files/_bg/&#1052;&#1057;&#1042;&#1054;&#1048;_1000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lnao.government.bg/files/_bg/&#1052;&#1057;&#1042;&#1054;&#1048;_1220.doc" TargetMode="External"/><Relationship Id="rId5" Type="http://schemas.openxmlformats.org/officeDocument/2006/relationships/hyperlink" Target="http://www.bulnao.government.bg/files/_bg/&#1052;&#1057;&#1042;&#1054;&#1048;_1210.doc" TargetMode="External"/><Relationship Id="rId4" Type="http://schemas.openxmlformats.org/officeDocument/2006/relationships/hyperlink" Target="http://www.bulnao.government.bg/files/_bg/&#1052;&#1057;&#1042;&#1054;&#1048;_1200.doc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lnao.government.bg/files/_bg/&#1052;&#1057;&#1042;&#1054;&#1048;_1250.doc" TargetMode="External"/><Relationship Id="rId7" Type="http://schemas.openxmlformats.org/officeDocument/2006/relationships/hyperlink" Target="http://www.bulnao.government.bg/files/_bg/&#1052;&#1057;&#1042;&#1054;&#1048;_1315.doc" TargetMode="External"/><Relationship Id="rId2" Type="http://schemas.openxmlformats.org/officeDocument/2006/relationships/hyperlink" Target="http://www.bulnao.government.bg/files/_bg/&#1052;&#1057;&#1042;&#1054;&#1048;_1240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lnao.government.bg/files/_bg/&#1052;&#1057;&#1042;&#1054;&#1048;_1300.doc" TargetMode="External"/><Relationship Id="rId5" Type="http://schemas.openxmlformats.org/officeDocument/2006/relationships/hyperlink" Target="http://www.bulnao.government.bg/files/_bg/&#1052;&#1057;&#1042;&#1054;&#1048;_1265.doc" TargetMode="External"/><Relationship Id="rId4" Type="http://schemas.openxmlformats.org/officeDocument/2006/relationships/hyperlink" Target="http://www.bulnao.government.bg/files/_bg/&#1052;&#1057;&#1042;&#1054;&#1048;_1260.doc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lnao.government.bg/files/_bg/&#1052;&#1057;&#1042;&#1054;&#1048;_1330.doc" TargetMode="External"/><Relationship Id="rId7" Type="http://schemas.openxmlformats.org/officeDocument/2006/relationships/hyperlink" Target="http://www.bulnao.government.bg/files/_bg/&#1052;&#1057;&#1042;&#1054;&#1048;_1501.doc" TargetMode="External"/><Relationship Id="rId2" Type="http://schemas.openxmlformats.org/officeDocument/2006/relationships/hyperlink" Target="http://www.bulnao.government.bg/files/_bg/&#1052;&#1057;&#1042;&#1054;&#1048;_1320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lnao.government.bg/files/_bg/&#1052;&#1057;&#1042;&#1054;&#1048;_1500.doc" TargetMode="External"/><Relationship Id="rId5" Type="http://schemas.openxmlformats.org/officeDocument/2006/relationships/hyperlink" Target="http://www.bulnao.government.bg/files/_bg/&#1052;&#1057;&#1042;&#1054;&#1048;_1450.doc" TargetMode="External"/><Relationship Id="rId4" Type="http://schemas.openxmlformats.org/officeDocument/2006/relationships/hyperlink" Target="http://www.bulnao.government.bg/files/_bg/&#1052;&#1057;&#1042;&#1054;&#1048;_1402.doc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ulnao.government.bg/files/_bg/&#1052;&#1057;&#1042;&#1054;&#1048;_1560.doc" TargetMode="External"/><Relationship Id="rId3" Type="http://schemas.openxmlformats.org/officeDocument/2006/relationships/hyperlink" Target="http://www.bulnao.government.bg/files/_bg/&#1052;&#1057;&#1042;&#1054;&#1048;_1510.doc" TargetMode="External"/><Relationship Id="rId7" Type="http://schemas.openxmlformats.org/officeDocument/2006/relationships/hyperlink" Target="http://www.bulnao.government.bg/files/_bg/&#1052;&#1057;&#1042;&#1054;&#1048;_1550.doc" TargetMode="External"/><Relationship Id="rId2" Type="http://schemas.openxmlformats.org/officeDocument/2006/relationships/hyperlink" Target="http://www.bulnao.government.bg/files/_bg/&#1052;&#1057;&#1042;&#1054;&#1048;_1505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lnao.government.bg/files/_bg/&#1052;&#1057;&#1042;&#1054;&#1048;_1540.doc" TargetMode="External"/><Relationship Id="rId5" Type="http://schemas.openxmlformats.org/officeDocument/2006/relationships/hyperlink" Target="http://www.bulnao.government.bg/files/_bg/&#1052;&#1057;&#1042;&#1054;&#1048;_1530.doc" TargetMode="External"/><Relationship Id="rId4" Type="http://schemas.openxmlformats.org/officeDocument/2006/relationships/hyperlink" Target="http://www.bulnao.government.bg/files/_bg/&#1052;&#1057;&#1042;&#1054;&#1048;_1520.doc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lnao.government.bg/files/_bg/&#1052;&#1057;&#1042;&#1054;&#1048;_1580.doc" TargetMode="External"/><Relationship Id="rId7" Type="http://schemas.openxmlformats.org/officeDocument/2006/relationships/hyperlink" Target="http://www.bulnao.government.bg/files/_bg/&#1052;&#1057;&#1042;&#1054;&#1048;_1700.doc" TargetMode="External"/><Relationship Id="rId2" Type="http://schemas.openxmlformats.org/officeDocument/2006/relationships/hyperlink" Target="http://www.bulnao.government.bg/files/_bg/&#1052;&#1057;&#1042;&#1054;&#1048;_1570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lnao.government.bg/files/_bg/&#1052;&#1057;&#1042;&#1054;&#1048;_1620.doc" TargetMode="External"/><Relationship Id="rId5" Type="http://schemas.openxmlformats.org/officeDocument/2006/relationships/hyperlink" Target="http://www.bulnao.government.bg/files/_bg/&#1052;&#1057;&#1042;&#1054;&#1048;_1610.doc" TargetMode="External"/><Relationship Id="rId4" Type="http://schemas.openxmlformats.org/officeDocument/2006/relationships/hyperlink" Target="http://www.bulnao.government.bg/files/_bg/&#1052;&#1057;&#1042;&#1054;&#1048;_1600.doc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lnao.government.bg/files/_bg/&#1052;&#1057;&#1042;&#1054;&#1048;_1706.doc" TargetMode="External"/><Relationship Id="rId2" Type="http://schemas.openxmlformats.org/officeDocument/2006/relationships/hyperlink" Target="http://www.bulnao.government.bg/files/_bg/&#1052;&#1057;&#1042;&#1054;&#1048;_1705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lnao.government.bg/files/_bg/&#1052;&#1057;&#1042;&#1054;&#1048;_1800.doc" TargetMode="External"/><Relationship Id="rId5" Type="http://schemas.openxmlformats.org/officeDocument/2006/relationships/hyperlink" Target="http://www.bulnao.government.bg/files/_bg/&#1052;&#1057;&#1042;&#1054;&#1048;_1720.doc" TargetMode="External"/><Relationship Id="rId4" Type="http://schemas.openxmlformats.org/officeDocument/2006/relationships/hyperlink" Target="http://www.bulnao.government.bg/files/_bg/&#1052;&#1057;&#1042;&#1054;&#1048;_1710.doc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lnao.government.bg/files/_bg/&#1052;&#1057;&#1042;&#1054;&#1048;_1810.doc" TargetMode="External"/><Relationship Id="rId7" Type="http://schemas.openxmlformats.org/officeDocument/2006/relationships/hyperlink" Target="http://www.bulnao.government.bg/files/_bg/&#1052;&#1057;&#1042;&#1054;&#1048;_4000.doc" TargetMode="External"/><Relationship Id="rId2" Type="http://schemas.openxmlformats.org/officeDocument/2006/relationships/hyperlink" Target="http://www.bulnao.government.bg/files/_bg/&#1052;&#1057;&#1042;&#1054;&#1048;_1805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lnao.government.bg/files/_bg/&#1052;&#1057;&#1042;&#1054;&#1048;_3100.&#1055;&#1088;&#1080;&#1083;.doc" TargetMode="External"/><Relationship Id="rId5" Type="http://schemas.openxmlformats.org/officeDocument/2006/relationships/hyperlink" Target="http://www.bulnao.government.bg/files/_bg/&#1052;&#1057;&#1042;&#1054;&#1048;_3100.doc" TargetMode="External"/><Relationship Id="rId4" Type="http://schemas.openxmlformats.org/officeDocument/2006/relationships/hyperlink" Target="http://www.bulnao.government.bg/files/_bg/&#1052;&#1057;&#1042;&#1054;&#1048;_3000.doc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lnao.government.bg/files/_bg/&#1052;&#1057;&#1042;&#1054;&#1048;_4200.doc" TargetMode="External"/><Relationship Id="rId2" Type="http://schemas.openxmlformats.org/officeDocument/2006/relationships/hyperlink" Target="http://www.bulnao.government.bg/files/_bg/&#1052;&#1057;&#1042;&#1054;&#1048;_4100_.doc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5724128" y="1700808"/>
            <a:ext cx="2615869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Съдът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и </a:t>
            </a:r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Arial" charset="0"/>
            </a:endParaRPr>
          </a:p>
          <a:p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неговият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бюджет</a:t>
            </a:r>
            <a:endParaRPr lang="bg-BG" sz="2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44008" y="566124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ЛЕКТОР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Петко Димитров, ДЕС, </a:t>
            </a:r>
            <a:r>
              <a:rPr lang="en-GB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FCCA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76256" y="566951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13 - 15 </a:t>
            </a:r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март 2014 г.</a:t>
            </a:r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endParaRPr lang="bg-BG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гр.  Севлиево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371600"/>
            <a:ext cx="5638800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ОБУЧЕНИЕ НА ТЕМА</a:t>
            </a:r>
            <a:b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n-ea"/>
                <a:cs typeface="Arial" charset="0"/>
              </a:rPr>
              <a:t>„Вътрешен контрол - приложимо законодателство. Елементи на СФУК и практическо приложение; отговорности, свързани с въвеждането на СФУК. Специфика на дейността на съдилищата.“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Cambria" pitchFamily="18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5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484784"/>
            <a:ext cx="78488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НА КАКВО ПРЕДЛАГАМ ДА СЕ СПРЕМ</a:t>
            </a:r>
          </a:p>
          <a:p>
            <a:endParaRPr lang="ru-RU" b="1" i="1" dirty="0"/>
          </a:p>
          <a:p>
            <a:r>
              <a:rPr lang="ru-RU" b="1" i="1" dirty="0" smtClean="0"/>
              <a:t>Вместо увод</a:t>
            </a:r>
          </a:p>
          <a:p>
            <a:r>
              <a:rPr lang="ru-RU" b="1" i="1" dirty="0" err="1" smtClean="0"/>
              <a:t>Съдът</a:t>
            </a:r>
            <a:r>
              <a:rPr lang="ru-RU" b="1" i="1" dirty="0" smtClean="0"/>
              <a:t> </a:t>
            </a:r>
            <a:r>
              <a:rPr lang="ru-RU" b="1" i="1" dirty="0"/>
              <a:t>и </a:t>
            </a:r>
            <a:r>
              <a:rPr lang="ru-RU" b="1" i="1" dirty="0" err="1"/>
              <a:t>неговият</a:t>
            </a:r>
            <a:r>
              <a:rPr lang="ru-RU" b="1" i="1" dirty="0"/>
              <a:t> </a:t>
            </a:r>
            <a:r>
              <a:rPr lang="ru-RU" b="1" i="1" dirty="0" smtClean="0"/>
              <a:t>бюджет</a:t>
            </a:r>
          </a:p>
          <a:p>
            <a:r>
              <a:rPr lang="ru-RU" b="1" i="1" dirty="0"/>
              <a:t>«</a:t>
            </a:r>
            <a:r>
              <a:rPr lang="ru-RU" b="1" i="1" dirty="0" err="1"/>
              <a:t>Програмното</a:t>
            </a:r>
            <a:r>
              <a:rPr lang="ru-RU" b="1" i="1" dirty="0"/>
              <a:t> </a:t>
            </a:r>
            <a:r>
              <a:rPr lang="ru-RU" b="1" i="1" dirty="0" err="1"/>
              <a:t>бюждетиране</a:t>
            </a:r>
            <a:r>
              <a:rPr lang="bg-BG" b="1" i="1" dirty="0"/>
              <a:t>“ срещу „</a:t>
            </a:r>
            <a:r>
              <a:rPr lang="bg-BG" b="1" i="1" dirty="0" err="1"/>
              <a:t>разходо-ориентирано</a:t>
            </a:r>
            <a:r>
              <a:rPr lang="bg-BG" b="1" i="1" dirty="0" smtClean="0"/>
              <a:t>“</a:t>
            </a:r>
          </a:p>
          <a:p>
            <a:r>
              <a:rPr lang="bg-BG" b="1" i="1" dirty="0"/>
              <a:t>Доклад за финансовото управление и </a:t>
            </a:r>
            <a:r>
              <a:rPr lang="bg-BG" b="1" i="1" dirty="0" smtClean="0"/>
              <a:t>контрол </a:t>
            </a:r>
          </a:p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</a:t>
            </a:r>
          </a:p>
          <a:p>
            <a:r>
              <a:rPr lang="bg-BG" b="1" i="1" dirty="0"/>
              <a:t>Комисия „Бюджет и финанси” – типични сценарии на искания и </a:t>
            </a:r>
            <a:r>
              <a:rPr lang="bg-BG" b="1" i="1" dirty="0" smtClean="0"/>
              <a:t>решения</a:t>
            </a:r>
          </a:p>
          <a:p>
            <a:r>
              <a:rPr lang="bg-BG" b="1" i="1" dirty="0" smtClean="0"/>
              <a:t>Формиране </a:t>
            </a:r>
            <a:r>
              <a:rPr lang="ru-RU" b="1" i="1" dirty="0" smtClean="0"/>
              <a:t>и </a:t>
            </a:r>
            <a:r>
              <a:rPr lang="bg-BG" b="1" i="1" dirty="0" smtClean="0"/>
              <a:t>използване </a:t>
            </a:r>
            <a:r>
              <a:rPr lang="ru-RU" b="1" i="1" dirty="0" smtClean="0"/>
              <a:t>на </a:t>
            </a:r>
            <a:r>
              <a:rPr lang="bg-BG" b="1" i="1" dirty="0" smtClean="0"/>
              <a:t>средствата </a:t>
            </a:r>
            <a:r>
              <a:rPr lang="ru-RU" b="1" i="1" dirty="0" smtClean="0"/>
              <a:t>от фонд „СБКО" за </a:t>
            </a:r>
            <a:r>
              <a:rPr lang="bg-BG" b="1" i="1" dirty="0" smtClean="0"/>
              <a:t>подпомагане </a:t>
            </a:r>
            <a:r>
              <a:rPr lang="ru-RU" b="1" i="1" dirty="0" smtClean="0"/>
              <a:t>на </a:t>
            </a:r>
            <a:r>
              <a:rPr lang="bg-BG" b="1" i="1" dirty="0" smtClean="0"/>
              <a:t>магистрати </a:t>
            </a:r>
            <a:r>
              <a:rPr lang="ru-RU" b="1" i="1" dirty="0" smtClean="0"/>
              <a:t>и </a:t>
            </a:r>
            <a:r>
              <a:rPr lang="bg-BG" b="1" i="1" dirty="0" smtClean="0"/>
              <a:t>съдебни </a:t>
            </a:r>
            <a:r>
              <a:rPr lang="ru-RU" b="1" i="1" dirty="0" smtClean="0"/>
              <a:t>служители</a:t>
            </a:r>
          </a:p>
          <a:p>
            <a:r>
              <a:rPr lang="ru-RU" b="1" i="1" dirty="0" err="1" smtClean="0"/>
              <a:t>Какво</a:t>
            </a:r>
            <a:r>
              <a:rPr lang="ru-RU" b="1" i="1" dirty="0" smtClean="0"/>
              <a:t> и как </a:t>
            </a:r>
            <a:r>
              <a:rPr lang="ru-RU" b="1" i="1" dirty="0" err="1" smtClean="0"/>
              <a:t>проверяват</a:t>
            </a:r>
            <a:r>
              <a:rPr lang="ru-RU" b="1" i="1" dirty="0" smtClean="0"/>
              <a:t> </a:t>
            </a:r>
            <a:r>
              <a:rPr lang="ru-RU" b="1" i="1" dirty="0" err="1" smtClean="0"/>
              <a:t>одиторите</a:t>
            </a:r>
            <a:r>
              <a:rPr lang="ru-RU" b="1" i="1" dirty="0" smtClean="0"/>
              <a:t> – </a:t>
            </a:r>
            <a:r>
              <a:rPr lang="ru-RU" b="1" i="1" dirty="0" err="1" smtClean="0"/>
              <a:t>полезни</a:t>
            </a:r>
            <a:r>
              <a:rPr lang="ru-RU" b="1" i="1" dirty="0" smtClean="0"/>
              <a:t> знания 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методология</a:t>
            </a:r>
            <a:r>
              <a:rPr lang="ru-RU" i="1" dirty="0" smtClean="0"/>
              <a:t> </a:t>
            </a:r>
            <a:r>
              <a:rPr lang="en-GB" i="1" dirty="0" smtClean="0"/>
              <a:t> - </a:t>
            </a:r>
            <a:r>
              <a:rPr lang="bg-BG" b="1" i="1" dirty="0" smtClean="0"/>
              <a:t>международни стандарти</a:t>
            </a:r>
          </a:p>
          <a:p>
            <a:r>
              <a:rPr lang="bg-BG" b="1" i="1" dirty="0"/>
              <a:t>Типични оптимизации в контекста на СФУК</a:t>
            </a:r>
            <a:endParaRPr lang="bg-BG" i="1" dirty="0"/>
          </a:p>
          <a:p>
            <a:r>
              <a:rPr lang="bg-BG" b="1" i="1" dirty="0" smtClean="0"/>
              <a:t>Новият програмен период</a:t>
            </a:r>
            <a:endParaRPr lang="ru-RU" b="1" i="1" dirty="0" smtClean="0"/>
          </a:p>
          <a:p>
            <a:r>
              <a:rPr lang="ru-RU" b="1" i="1" dirty="0" err="1" smtClean="0"/>
              <a:t>Други</a:t>
            </a:r>
            <a:r>
              <a:rPr lang="ru-RU" b="1" i="1" dirty="0" smtClean="0"/>
              <a:t> теми и </a:t>
            </a:r>
            <a:r>
              <a:rPr lang="ru-RU" b="1" i="1" dirty="0" err="1" smtClean="0"/>
              <a:t>въпроси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83740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3529" y="1412775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/>
              <a:t>Съдебната</a:t>
            </a:r>
            <a:r>
              <a:rPr lang="ru-RU" b="1" i="1" dirty="0" smtClean="0"/>
              <a:t> система и </a:t>
            </a:r>
            <a:r>
              <a:rPr lang="ru-RU" b="1" i="1" dirty="0" err="1" smtClean="0"/>
              <a:t>нейният</a:t>
            </a:r>
            <a:r>
              <a:rPr lang="ru-RU" b="1" i="1" dirty="0" smtClean="0"/>
              <a:t> бюджет</a:t>
            </a:r>
          </a:p>
          <a:p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625427" y="2059106"/>
            <a:ext cx="79609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Бюджетът се </a:t>
            </a:r>
            <a:r>
              <a:rPr lang="bg-BG" dirty="0"/>
              <a:t>състои </a:t>
            </a:r>
            <a:r>
              <a:rPr lang="bg-BG" dirty="0" smtClean="0"/>
              <a:t>от бюджетите на: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Висшия </a:t>
            </a:r>
            <a:r>
              <a:rPr lang="bg-BG" dirty="0"/>
              <a:t>съдебен </a:t>
            </a:r>
            <a:r>
              <a:rPr lang="bg-BG" dirty="0" smtClean="0"/>
              <a:t>съвет;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Инспектората </a:t>
            </a:r>
            <a:r>
              <a:rPr lang="bg-BG" dirty="0"/>
              <a:t>към Висшия съдебен </a:t>
            </a:r>
            <a:r>
              <a:rPr lang="bg-BG" dirty="0" smtClean="0"/>
              <a:t>съвет;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органите </a:t>
            </a:r>
            <a:r>
              <a:rPr lang="bg-BG" dirty="0"/>
              <a:t>на съдебната </a:t>
            </a:r>
            <a:r>
              <a:rPr lang="bg-BG" dirty="0" smtClean="0"/>
              <a:t>власт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Националния </a:t>
            </a:r>
            <a:r>
              <a:rPr lang="bg-BG" dirty="0"/>
              <a:t>институт на </a:t>
            </a:r>
            <a:r>
              <a:rPr lang="bg-BG" dirty="0" smtClean="0"/>
              <a:t>правосъдието.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593529" y="3536434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При неизпълнение  - </a:t>
            </a:r>
            <a:r>
              <a:rPr lang="bg-BG" dirty="0"/>
              <a:t>неизползвани наличности </a:t>
            </a:r>
            <a:r>
              <a:rPr lang="bg-BG" dirty="0" smtClean="0"/>
              <a:t>и </a:t>
            </a:r>
            <a:r>
              <a:rPr lang="bg-BG" dirty="0"/>
              <a:t>допълнителна </a:t>
            </a:r>
            <a:r>
              <a:rPr lang="bg-BG" dirty="0" smtClean="0"/>
              <a:t>субсидия – </a:t>
            </a:r>
            <a:r>
              <a:rPr lang="bg-BG" dirty="0" err="1" smtClean="0"/>
              <a:t>прибл</a:t>
            </a:r>
            <a:r>
              <a:rPr lang="bg-BG" dirty="0" smtClean="0"/>
              <a:t>. 300 млн. за 2013 г.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655429" y="4293096"/>
            <a:ext cx="5897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/>
              <a:t>Министърът на </a:t>
            </a:r>
            <a:r>
              <a:rPr lang="bg-BG" dirty="0" smtClean="0"/>
              <a:t>правосъдието – проект с разчети за 2 год. </a:t>
            </a:r>
            <a:endParaRPr lang="bg-BG" dirty="0"/>
          </a:p>
        </p:txBody>
      </p:sp>
      <p:sp>
        <p:nvSpPr>
          <p:cNvPr id="8" name="Rectangle 7"/>
          <p:cNvSpPr/>
          <p:nvPr/>
        </p:nvSpPr>
        <p:spPr>
          <a:xfrm>
            <a:off x="655429" y="4662428"/>
            <a:ext cx="81549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ВСС </a:t>
            </a:r>
            <a:r>
              <a:rPr lang="ru-RU" dirty="0" err="1" smtClean="0"/>
              <a:t>организира</a:t>
            </a:r>
            <a:r>
              <a:rPr lang="ru-RU" dirty="0" smtClean="0"/>
              <a:t> </a:t>
            </a:r>
            <a:r>
              <a:rPr lang="ru-RU" dirty="0" err="1"/>
              <a:t>изпълнението</a:t>
            </a:r>
            <a:r>
              <a:rPr lang="ru-RU" dirty="0"/>
              <a:t> </a:t>
            </a:r>
            <a:r>
              <a:rPr lang="ru-RU" dirty="0" smtClean="0"/>
              <a:t>чрез </a:t>
            </a:r>
            <a:r>
              <a:rPr lang="ru-RU" dirty="0"/>
              <a:t>Инспектората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Висшия</a:t>
            </a:r>
            <a:r>
              <a:rPr lang="ru-RU" dirty="0"/>
              <a:t> </a:t>
            </a:r>
            <a:r>
              <a:rPr lang="ru-RU" dirty="0" err="1"/>
              <a:t>съдебен</a:t>
            </a:r>
            <a:r>
              <a:rPr lang="ru-RU" dirty="0"/>
              <a:t> </a:t>
            </a:r>
            <a:r>
              <a:rPr lang="ru-RU" dirty="0" err="1"/>
              <a:t>съвет</a:t>
            </a:r>
            <a:r>
              <a:rPr lang="ru-RU" dirty="0"/>
              <a:t>, </a:t>
            </a:r>
            <a:r>
              <a:rPr lang="ru-RU" dirty="0" err="1"/>
              <a:t>Върховния</a:t>
            </a:r>
            <a:r>
              <a:rPr lang="ru-RU" dirty="0"/>
              <a:t> </a:t>
            </a:r>
            <a:r>
              <a:rPr lang="ru-RU" dirty="0" err="1"/>
              <a:t>касационен</a:t>
            </a:r>
            <a:r>
              <a:rPr lang="ru-RU" dirty="0"/>
              <a:t> </a:t>
            </a:r>
            <a:r>
              <a:rPr lang="ru-RU" dirty="0" err="1"/>
              <a:t>съд</a:t>
            </a:r>
            <a:r>
              <a:rPr lang="ru-RU" dirty="0"/>
              <a:t>, </a:t>
            </a:r>
            <a:r>
              <a:rPr lang="ru-RU" dirty="0" err="1"/>
              <a:t>Върховния</a:t>
            </a:r>
            <a:r>
              <a:rPr lang="ru-RU" dirty="0"/>
              <a:t> </a:t>
            </a:r>
            <a:r>
              <a:rPr lang="ru-RU" dirty="0" err="1"/>
              <a:t>административен</a:t>
            </a:r>
            <a:r>
              <a:rPr lang="ru-RU" dirty="0"/>
              <a:t> </a:t>
            </a:r>
            <a:r>
              <a:rPr lang="ru-RU" dirty="0" err="1"/>
              <a:t>съд</a:t>
            </a:r>
            <a:r>
              <a:rPr lang="ru-RU" dirty="0"/>
              <a:t>, </a:t>
            </a:r>
            <a:r>
              <a:rPr lang="ru-RU" dirty="0" err="1"/>
              <a:t>съдилищата</a:t>
            </a:r>
            <a:r>
              <a:rPr lang="ru-RU" dirty="0"/>
              <a:t>, </a:t>
            </a:r>
            <a:r>
              <a:rPr lang="ru-RU" dirty="0" err="1"/>
              <a:t>главния</a:t>
            </a:r>
            <a:r>
              <a:rPr lang="ru-RU" dirty="0"/>
              <a:t> прокурор и </a:t>
            </a:r>
            <a:r>
              <a:rPr lang="ru-RU" dirty="0" err="1"/>
              <a:t>Националния</a:t>
            </a:r>
            <a:r>
              <a:rPr lang="ru-RU" dirty="0"/>
              <a:t> институт на </a:t>
            </a:r>
            <a:r>
              <a:rPr lang="ru-RU" dirty="0" err="1"/>
              <a:t>правосъдието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17337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5557" y="2799433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ВСС съставя </a:t>
            </a:r>
            <a:r>
              <a:rPr lang="bg-BG" dirty="0"/>
              <a:t>годишен отчет за касовото изпълнение на бюджета на съдебната власт по пълна бюджетна </a:t>
            </a:r>
            <a:r>
              <a:rPr lang="bg-BG" dirty="0" smtClean="0"/>
              <a:t>класификация – припомням ви я – сметкоплан и </a:t>
            </a:r>
            <a:r>
              <a:rPr lang="bg-BG" dirty="0" err="1" smtClean="0"/>
              <a:t>табличка</a:t>
            </a:r>
            <a:r>
              <a:rPr lang="bg-BG" dirty="0" smtClean="0"/>
              <a:t>!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593529" y="1412775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/>
              <a:t>Съдебната</a:t>
            </a:r>
            <a:r>
              <a:rPr lang="ru-RU" b="1" i="1" dirty="0" smtClean="0"/>
              <a:t> система и </a:t>
            </a:r>
            <a:r>
              <a:rPr lang="ru-RU" b="1" i="1" dirty="0" err="1" smtClean="0"/>
              <a:t>нейният</a:t>
            </a:r>
            <a:r>
              <a:rPr lang="ru-RU" b="1" i="1" dirty="0" smtClean="0"/>
              <a:t> бюджет - </a:t>
            </a:r>
            <a:r>
              <a:rPr lang="ru-RU" b="1" i="1" dirty="0" err="1" smtClean="0"/>
              <a:t>продължение</a:t>
            </a:r>
            <a:endParaRPr lang="ru-RU" b="1" i="1" dirty="0" smtClean="0"/>
          </a:p>
          <a:p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811020" y="3722763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О</a:t>
            </a:r>
            <a:r>
              <a:rPr lang="bg-BG" dirty="0" smtClean="0"/>
              <a:t>рганизира </a:t>
            </a:r>
            <a:r>
              <a:rPr lang="bg-BG" dirty="0"/>
              <a:t>изграждането и осигурява функционирането на система за финансово управление и контрол в органите на съдебната власт и вътрешния одит при усвояването и администрирането на бюджетните ресурси</a:t>
            </a:r>
          </a:p>
        </p:txBody>
      </p:sp>
      <p:sp>
        <p:nvSpPr>
          <p:cNvPr id="5" name="Rectangle 4"/>
          <p:cNvSpPr/>
          <p:nvPr/>
        </p:nvSpPr>
        <p:spPr>
          <a:xfrm>
            <a:off x="811020" y="501317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Интегрирана част от общото управление и функциониране – мит е, че е отделна от съдебната дейност и е работа на счетоводството</a:t>
            </a:r>
          </a:p>
        </p:txBody>
      </p:sp>
      <p:sp>
        <p:nvSpPr>
          <p:cNvPr id="6" name="Rectangle 5"/>
          <p:cNvSpPr/>
          <p:nvPr/>
        </p:nvSpPr>
        <p:spPr>
          <a:xfrm>
            <a:off x="819758" y="1973919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Администрация на ВСС, 186 второстепенни разпоредители с бюджетни кредити и 157 разпоредители към </a:t>
            </a:r>
            <a:r>
              <a:rPr lang="bg-BG" dirty="0" smtClean="0"/>
              <a:t>Прокуратурата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01636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8741" y="1412776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/>
              <a:t>Съдът</a:t>
            </a:r>
            <a:r>
              <a:rPr lang="ru-RU" b="1" i="1" dirty="0" smtClean="0"/>
              <a:t> и </a:t>
            </a:r>
            <a:r>
              <a:rPr lang="ru-RU" b="1" i="1" dirty="0" err="1" smtClean="0"/>
              <a:t>неговият</a:t>
            </a:r>
            <a:r>
              <a:rPr lang="ru-RU" b="1" i="1" dirty="0" smtClean="0"/>
              <a:t> бюджет - </a:t>
            </a:r>
            <a:r>
              <a:rPr lang="ru-RU" b="1" i="1" dirty="0" err="1" smtClean="0"/>
              <a:t>продължение</a:t>
            </a:r>
            <a:endParaRPr lang="ru-RU" b="1" i="1" dirty="0" smtClean="0"/>
          </a:p>
          <a:p>
            <a:endParaRPr lang="ru-RU" dirty="0"/>
          </a:p>
          <a:p>
            <a:r>
              <a:rPr lang="ru-RU" dirty="0" err="1" smtClean="0"/>
              <a:t>Съдът</a:t>
            </a:r>
            <a:r>
              <a:rPr lang="ru-RU" dirty="0" smtClean="0"/>
              <a:t> </a:t>
            </a:r>
            <a:r>
              <a:rPr lang="ru-RU" dirty="0" err="1"/>
              <a:t>планира</a:t>
            </a:r>
            <a:r>
              <a:rPr lang="ru-RU" dirty="0"/>
              <a:t>, </a:t>
            </a:r>
            <a:r>
              <a:rPr lang="ru-RU" dirty="0" err="1"/>
              <a:t>взема</a:t>
            </a:r>
            <a:r>
              <a:rPr lang="ru-RU" dirty="0"/>
              <a:t> </a:t>
            </a:r>
            <a:r>
              <a:rPr lang="ru-RU" dirty="0" err="1"/>
              <a:t>управленски</a:t>
            </a:r>
            <a:r>
              <a:rPr lang="ru-RU" dirty="0"/>
              <a:t> решения и </a:t>
            </a:r>
            <a:r>
              <a:rPr lang="ru-RU" dirty="0" err="1"/>
              <a:t>изготвя</a:t>
            </a:r>
            <a:r>
              <a:rPr lang="ru-RU" dirty="0"/>
              <a:t> бюджет </a:t>
            </a:r>
            <a:r>
              <a:rPr lang="ru-RU" dirty="0" err="1"/>
              <a:t>въз</a:t>
            </a:r>
            <a:r>
              <a:rPr lang="ru-RU" dirty="0"/>
              <a:t> основа на </a:t>
            </a:r>
            <a:r>
              <a:rPr lang="ru-RU" dirty="0" err="1"/>
              <a:t>статистическата</a:t>
            </a:r>
            <a:r>
              <a:rPr lang="ru-RU" dirty="0"/>
              <a:t> информация; </a:t>
            </a:r>
            <a:r>
              <a:rPr lang="ru-RU" dirty="0" err="1"/>
              <a:t>разработва</a:t>
            </a:r>
            <a:r>
              <a:rPr lang="ru-RU" dirty="0"/>
              <a:t> </a:t>
            </a:r>
            <a:r>
              <a:rPr lang="ru-RU" dirty="0" err="1"/>
              <a:t>бюджетни</a:t>
            </a:r>
            <a:r>
              <a:rPr lang="ru-RU" dirty="0"/>
              <a:t> </a:t>
            </a:r>
            <a:r>
              <a:rPr lang="ru-RU" dirty="0" err="1"/>
              <a:t>прогнози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обезпечават</a:t>
            </a:r>
            <a:r>
              <a:rPr lang="ru-RU" dirty="0"/>
              <a:t> </a:t>
            </a:r>
            <a:r>
              <a:rPr lang="ru-RU" dirty="0" err="1"/>
              <a:t>изпълнението</a:t>
            </a:r>
            <a:r>
              <a:rPr lang="ru-RU" dirty="0"/>
              <a:t> на </a:t>
            </a:r>
            <a:r>
              <a:rPr lang="ru-RU" dirty="0" err="1"/>
              <a:t>стратегическия</a:t>
            </a:r>
            <a:r>
              <a:rPr lang="ru-RU" dirty="0"/>
              <a:t> план </a:t>
            </a:r>
          </a:p>
          <a:p>
            <a:endParaRPr lang="ru-RU" dirty="0"/>
          </a:p>
          <a:p>
            <a:r>
              <a:rPr lang="ru-RU" dirty="0"/>
              <a:t>	</a:t>
            </a:r>
          </a:p>
        </p:txBody>
      </p:sp>
      <p:sp>
        <p:nvSpPr>
          <p:cNvPr id="3" name="Rectangle 2"/>
          <p:cNvSpPr/>
          <p:nvPr/>
        </p:nvSpPr>
        <p:spPr>
          <a:xfrm>
            <a:off x="776841" y="2996952"/>
            <a:ext cx="7560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СТРАТЕГИЧЕСКА ЦЕЛ - </a:t>
            </a:r>
            <a:r>
              <a:rPr lang="ru-RU" dirty="0" err="1"/>
              <a:t>по-добро</a:t>
            </a:r>
            <a:r>
              <a:rPr lang="ru-RU" dirty="0"/>
              <a:t> управление на </a:t>
            </a:r>
            <a:r>
              <a:rPr lang="ru-RU" dirty="0" err="1"/>
              <a:t>съдебната</a:t>
            </a:r>
            <a:r>
              <a:rPr lang="ru-RU" dirty="0"/>
              <a:t> система </a:t>
            </a:r>
          </a:p>
          <a:p>
            <a:r>
              <a:rPr lang="ru-RU" dirty="0" err="1" smtClean="0"/>
              <a:t>Подобряване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управлението</a:t>
            </a:r>
            <a:r>
              <a:rPr lang="ru-RU" dirty="0"/>
              <a:t> на </a:t>
            </a:r>
            <a:r>
              <a:rPr lang="ru-RU" dirty="0" err="1"/>
              <a:t>органите</a:t>
            </a:r>
            <a:r>
              <a:rPr lang="ru-RU" dirty="0"/>
              <a:t> на </a:t>
            </a:r>
            <a:r>
              <a:rPr lang="ru-RU" dirty="0" err="1"/>
              <a:t>съдебната</a:t>
            </a:r>
            <a:r>
              <a:rPr lang="ru-RU" dirty="0"/>
              <a:t> </a:t>
            </a:r>
            <a:r>
              <a:rPr lang="ru-RU" dirty="0" err="1"/>
              <a:t>власт</a:t>
            </a:r>
            <a:endParaRPr lang="ru-RU" dirty="0"/>
          </a:p>
          <a:p>
            <a:r>
              <a:rPr lang="ru-RU" dirty="0"/>
              <a:t>▶ </a:t>
            </a:r>
            <a:r>
              <a:rPr lang="ru-RU" dirty="0" err="1" smtClean="0"/>
              <a:t>Мярка</a:t>
            </a:r>
            <a:r>
              <a:rPr lang="ru-RU" dirty="0" smtClean="0"/>
              <a:t> 1.1. </a:t>
            </a:r>
            <a:r>
              <a:rPr lang="ru-RU" dirty="0" err="1" smtClean="0"/>
              <a:t>Превръщане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бюджетната</a:t>
            </a:r>
            <a:r>
              <a:rPr lang="ru-RU" dirty="0"/>
              <a:t> процедура в реален </a:t>
            </a:r>
            <a:r>
              <a:rPr lang="ru-RU" dirty="0" err="1"/>
              <a:t>механизъм</a:t>
            </a:r>
            <a:r>
              <a:rPr lang="ru-RU" dirty="0"/>
              <a:t> за обществен </a:t>
            </a:r>
            <a:r>
              <a:rPr lang="ru-RU" dirty="0" err="1"/>
              <a:t>контрол</a:t>
            </a:r>
            <a:endParaRPr lang="ru-RU" dirty="0"/>
          </a:p>
          <a:p>
            <a:r>
              <a:rPr lang="ru-RU" dirty="0"/>
              <a:t>▶ </a:t>
            </a:r>
            <a:r>
              <a:rPr lang="ru-RU" dirty="0" err="1"/>
              <a:t>Мярка</a:t>
            </a:r>
            <a:r>
              <a:rPr lang="ru-RU" dirty="0"/>
              <a:t> 1.3. Активно управление на </a:t>
            </a:r>
            <a:r>
              <a:rPr lang="ru-RU" dirty="0" err="1"/>
              <a:t>натовареността</a:t>
            </a:r>
            <a:r>
              <a:rPr lang="ru-RU" dirty="0"/>
              <a:t>, </a:t>
            </a:r>
            <a:r>
              <a:rPr lang="ru-RU" dirty="0" err="1"/>
              <a:t>условията</a:t>
            </a:r>
            <a:r>
              <a:rPr lang="ru-RU" dirty="0"/>
              <a:t> на труд и </a:t>
            </a:r>
            <a:r>
              <a:rPr lang="ru-RU" dirty="0" err="1"/>
              <a:t>броя</a:t>
            </a:r>
            <a:r>
              <a:rPr lang="ru-RU" dirty="0"/>
              <a:t> на </a:t>
            </a:r>
            <a:r>
              <a:rPr lang="ru-RU" dirty="0" err="1"/>
              <a:t>магистратите</a:t>
            </a:r>
            <a:endParaRPr lang="ru-RU" dirty="0"/>
          </a:p>
          <a:p>
            <a:r>
              <a:rPr lang="ru-RU" dirty="0"/>
              <a:t>▶ </a:t>
            </a:r>
            <a:r>
              <a:rPr lang="ru-RU" dirty="0" err="1"/>
              <a:t>Мярка</a:t>
            </a:r>
            <a:r>
              <a:rPr lang="ru-RU" dirty="0"/>
              <a:t> 1.7. </a:t>
            </a:r>
            <a:r>
              <a:rPr lang="ru-RU" dirty="0" err="1"/>
              <a:t>Ефективна</a:t>
            </a:r>
            <a:r>
              <a:rPr lang="ru-RU" dirty="0"/>
              <a:t> </a:t>
            </a:r>
            <a:r>
              <a:rPr lang="ru-RU" dirty="0" err="1"/>
              <a:t>отчетност</a:t>
            </a:r>
            <a:r>
              <a:rPr lang="ru-RU" dirty="0"/>
              <a:t> и </a:t>
            </a:r>
            <a:r>
              <a:rPr lang="ru-RU" dirty="0" err="1"/>
              <a:t>надеждна</a:t>
            </a:r>
            <a:r>
              <a:rPr lang="ru-RU" dirty="0"/>
              <a:t> </a:t>
            </a:r>
            <a:r>
              <a:rPr lang="ru-RU" dirty="0" smtClean="0"/>
              <a:t>статистика</a:t>
            </a:r>
            <a:r>
              <a:rPr lang="ru-RU" dirty="0"/>
              <a:t>	</a:t>
            </a:r>
          </a:p>
        </p:txBody>
      </p:sp>
      <p:sp>
        <p:nvSpPr>
          <p:cNvPr id="4" name="Rectangle 3"/>
          <p:cNvSpPr/>
          <p:nvPr/>
        </p:nvSpPr>
        <p:spPr>
          <a:xfrm>
            <a:off x="776841" y="5183311"/>
            <a:ext cx="77847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Съдът</a:t>
            </a:r>
            <a:r>
              <a:rPr lang="ru-RU" dirty="0"/>
              <a:t> </a:t>
            </a:r>
            <a:r>
              <a:rPr lang="ru-RU" dirty="0" err="1"/>
              <a:t>управлява</a:t>
            </a:r>
            <a:r>
              <a:rPr lang="ru-RU" dirty="0"/>
              <a:t> </a:t>
            </a:r>
            <a:r>
              <a:rPr lang="ru-RU" dirty="0" err="1"/>
              <a:t>финансовите</a:t>
            </a:r>
            <a:r>
              <a:rPr lang="ru-RU" dirty="0"/>
              <a:t> </a:t>
            </a:r>
            <a:r>
              <a:rPr lang="ru-RU" dirty="0" err="1"/>
              <a:t>ресурси</a:t>
            </a:r>
            <a:r>
              <a:rPr lang="ru-RU" dirty="0"/>
              <a:t> и </a:t>
            </a:r>
            <a:r>
              <a:rPr lang="ru-RU" dirty="0" err="1"/>
              <a:t>изготвя</a:t>
            </a:r>
            <a:r>
              <a:rPr lang="ru-RU" dirty="0"/>
              <a:t> </a:t>
            </a:r>
            <a:r>
              <a:rPr lang="ru-RU" dirty="0" err="1" smtClean="0"/>
              <a:t>програмно</a:t>
            </a:r>
            <a:r>
              <a:rPr lang="ru-RU" dirty="0" err="1"/>
              <a:t>-</a:t>
            </a:r>
            <a:r>
              <a:rPr lang="ru-RU" dirty="0" err="1" smtClean="0"/>
              <a:t>ориентиран</a:t>
            </a:r>
            <a:r>
              <a:rPr lang="ru-RU" dirty="0" smtClean="0"/>
              <a:t> </a:t>
            </a:r>
            <a:r>
              <a:rPr lang="ru-RU" dirty="0"/>
              <a:t>бюджет	</a:t>
            </a:r>
            <a:r>
              <a:rPr lang="en-GB" dirty="0" smtClean="0"/>
              <a:t>- </a:t>
            </a:r>
            <a:r>
              <a:rPr lang="bg-BG" dirty="0" smtClean="0"/>
              <a:t>всичко това си спомняте от </a:t>
            </a:r>
            <a:r>
              <a:rPr lang="ru-RU" b="1" dirty="0" smtClean="0"/>
              <a:t>„</a:t>
            </a:r>
            <a:r>
              <a:rPr lang="ru-RU" b="1" dirty="0" err="1"/>
              <a:t>Усъвършенстване</a:t>
            </a:r>
            <a:r>
              <a:rPr lang="ru-RU" b="1" dirty="0"/>
              <a:t> на работните </a:t>
            </a:r>
            <a:r>
              <a:rPr lang="ru-RU" b="1" dirty="0" err="1"/>
              <a:t>процеси</a:t>
            </a:r>
            <a:r>
              <a:rPr lang="ru-RU" b="1" dirty="0"/>
              <a:t> в </a:t>
            </a:r>
            <a:r>
              <a:rPr lang="ru-RU" b="1" dirty="0" err="1"/>
              <a:t>съда</a:t>
            </a:r>
            <a:r>
              <a:rPr lang="ru-RU" b="1" dirty="0"/>
              <a:t>“, </a:t>
            </a:r>
            <a:r>
              <a:rPr lang="ru-RU" b="1" dirty="0" err="1"/>
              <a:t>финансиран</a:t>
            </a:r>
            <a:r>
              <a:rPr lang="ru-RU" b="1" dirty="0"/>
              <a:t> от </a:t>
            </a:r>
            <a:r>
              <a:rPr lang="ru-RU" b="1" dirty="0" err="1"/>
              <a:t>Фондация</a:t>
            </a:r>
            <a:r>
              <a:rPr lang="ru-RU" b="1" dirty="0"/>
              <a:t> „Америка за </a:t>
            </a:r>
            <a:r>
              <a:rPr lang="ru-RU" b="1" dirty="0" err="1"/>
              <a:t>България</a:t>
            </a:r>
            <a:r>
              <a:rPr lang="ru-RU" b="1" dirty="0"/>
              <a:t>“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468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2204864"/>
            <a:ext cx="77048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Програмният</a:t>
            </a:r>
            <a:r>
              <a:rPr lang="ru-RU" dirty="0"/>
              <a:t> бюджет </a:t>
            </a:r>
            <a:r>
              <a:rPr lang="ru-RU" dirty="0" err="1" smtClean="0"/>
              <a:t>отразява</a:t>
            </a:r>
            <a:r>
              <a:rPr lang="ru-RU" dirty="0" smtClean="0"/>
              <a:t> - </a:t>
            </a:r>
            <a:r>
              <a:rPr lang="ru-RU" dirty="0"/>
              <a:t>целите, </a:t>
            </a:r>
            <a:r>
              <a:rPr lang="ru-RU" dirty="0" err="1" smtClean="0"/>
              <a:t>очакваните</a:t>
            </a:r>
            <a:r>
              <a:rPr lang="ru-RU" dirty="0" smtClean="0"/>
              <a:t> </a:t>
            </a:r>
            <a:r>
              <a:rPr lang="ru-RU" dirty="0" err="1"/>
              <a:t>резултати</a:t>
            </a:r>
            <a:r>
              <a:rPr lang="ru-RU" dirty="0"/>
              <a:t> и </a:t>
            </a:r>
            <a:r>
              <a:rPr lang="ru-RU" dirty="0" err="1"/>
              <a:t>продукти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необходимите</a:t>
            </a:r>
            <a:r>
              <a:rPr lang="ru-RU" dirty="0" smtClean="0"/>
              <a:t> </a:t>
            </a:r>
            <a:r>
              <a:rPr lang="ru-RU" dirty="0" err="1"/>
              <a:t>ресурси</a:t>
            </a:r>
            <a:r>
              <a:rPr lang="ru-RU" dirty="0"/>
              <a:t> </a:t>
            </a:r>
            <a:r>
              <a:rPr lang="ru-RU" dirty="0" err="1" smtClean="0"/>
              <a:t>сстойностени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на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от </a:t>
            </a:r>
            <a:r>
              <a:rPr lang="ru-RU" dirty="0" err="1"/>
              <a:t>изпълнението</a:t>
            </a:r>
            <a:r>
              <a:rPr lang="ru-RU" dirty="0"/>
              <a:t> да </a:t>
            </a:r>
            <a:r>
              <a:rPr lang="ru-RU" dirty="0" err="1"/>
              <a:t>може</a:t>
            </a:r>
            <a:r>
              <a:rPr lang="ru-RU" dirty="0"/>
              <a:t> да се проследи </a:t>
            </a:r>
            <a:r>
              <a:rPr lang="ru-RU" dirty="0" err="1" smtClean="0"/>
              <a:t>какво</a:t>
            </a:r>
            <a:r>
              <a:rPr lang="ru-RU" dirty="0" smtClean="0"/>
              <a:t> </a:t>
            </a:r>
            <a:r>
              <a:rPr lang="ru-RU" dirty="0" err="1"/>
              <a:t>ще</a:t>
            </a:r>
            <a:r>
              <a:rPr lang="ru-RU" dirty="0"/>
              <a:t> се </a:t>
            </a:r>
            <a:r>
              <a:rPr lang="ru-RU" dirty="0" err="1"/>
              <a:t>осъществи</a:t>
            </a:r>
            <a:r>
              <a:rPr lang="ru-RU" dirty="0"/>
              <a:t>, </a:t>
            </a:r>
            <a:r>
              <a:rPr lang="ru-RU" dirty="0" smtClean="0"/>
              <a:t>цена </a:t>
            </a:r>
            <a:r>
              <a:rPr lang="ru-RU" dirty="0"/>
              <a:t>и </a:t>
            </a:r>
            <a:r>
              <a:rPr lang="ru-RU" dirty="0" err="1" smtClean="0"/>
              <a:t>резултат</a:t>
            </a:r>
            <a:r>
              <a:rPr lang="ru-RU" dirty="0" smtClean="0"/>
              <a:t>/продукт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Не </a:t>
            </a:r>
            <a:r>
              <a:rPr lang="ru-RU" dirty="0"/>
              <a:t>само </a:t>
            </a:r>
            <a:r>
              <a:rPr lang="ru-RU" dirty="0" err="1"/>
              <a:t>обезпечаването</a:t>
            </a:r>
            <a:r>
              <a:rPr lang="ru-RU" dirty="0"/>
              <a:t> на </a:t>
            </a:r>
            <a:r>
              <a:rPr lang="ru-RU" dirty="0" err="1"/>
              <a:t>пряката</a:t>
            </a:r>
            <a:r>
              <a:rPr lang="ru-RU" dirty="0"/>
              <a:t> </a:t>
            </a:r>
            <a:r>
              <a:rPr lang="ru-RU" dirty="0" err="1" smtClean="0"/>
              <a:t>дейност</a:t>
            </a:r>
            <a:r>
              <a:rPr lang="ru-RU" dirty="0" smtClean="0"/>
              <a:t>, </a:t>
            </a:r>
            <a:r>
              <a:rPr lang="ru-RU" dirty="0"/>
              <a:t>но и </a:t>
            </a:r>
            <a:r>
              <a:rPr lang="ru-RU" dirty="0" err="1"/>
              <a:t>планирането</a:t>
            </a:r>
            <a:r>
              <a:rPr lang="ru-RU" dirty="0"/>
              <a:t> и </a:t>
            </a:r>
            <a:r>
              <a:rPr lang="ru-RU" dirty="0" err="1"/>
              <a:t>изпълнението</a:t>
            </a:r>
            <a:r>
              <a:rPr lang="ru-RU" dirty="0"/>
              <a:t> на </a:t>
            </a:r>
            <a:r>
              <a:rPr lang="ru-RU" dirty="0" err="1"/>
              <a:t>бъдещите</a:t>
            </a:r>
            <a:r>
              <a:rPr lang="ru-RU" dirty="0"/>
              <a:t> </a:t>
            </a:r>
            <a:r>
              <a:rPr lang="ru-RU" dirty="0" smtClean="0"/>
              <a:t>и цели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По-висока</a:t>
            </a:r>
            <a:r>
              <a:rPr lang="ru-RU" dirty="0" smtClean="0"/>
              <a:t> </a:t>
            </a:r>
            <a:r>
              <a:rPr lang="ru-RU" dirty="0" err="1"/>
              <a:t>ефективност</a:t>
            </a:r>
            <a:r>
              <a:rPr lang="ru-RU" dirty="0"/>
              <a:t> на </a:t>
            </a:r>
            <a:r>
              <a:rPr lang="ru-RU" dirty="0" err="1"/>
              <a:t>управлението</a:t>
            </a:r>
            <a:r>
              <a:rPr lang="ru-RU" dirty="0"/>
              <a:t> чрез </a:t>
            </a:r>
            <a:r>
              <a:rPr lang="ru-RU" dirty="0" err="1"/>
              <a:t>по-точна</a:t>
            </a:r>
            <a:r>
              <a:rPr lang="ru-RU" dirty="0"/>
              <a:t> </a:t>
            </a:r>
            <a:r>
              <a:rPr lang="ru-RU" dirty="0" err="1"/>
              <a:t>отчетност</a:t>
            </a:r>
            <a:r>
              <a:rPr lang="ru-RU" dirty="0"/>
              <a:t> и </a:t>
            </a:r>
            <a:r>
              <a:rPr lang="ru-RU" dirty="0" err="1"/>
              <a:t>прозрачност</a:t>
            </a:r>
            <a:r>
              <a:rPr lang="ru-RU" dirty="0"/>
              <a:t>, и </a:t>
            </a:r>
            <a:r>
              <a:rPr lang="ru-RU" dirty="0" err="1"/>
              <a:t>по-добра</a:t>
            </a:r>
            <a:r>
              <a:rPr lang="ru-RU" dirty="0"/>
              <a:t> </a:t>
            </a:r>
            <a:r>
              <a:rPr lang="ru-RU" dirty="0" err="1"/>
              <a:t>обосновка</a:t>
            </a:r>
            <a:r>
              <a:rPr lang="ru-RU" dirty="0"/>
              <a:t> на </a:t>
            </a:r>
            <a:r>
              <a:rPr lang="ru-RU" dirty="0" err="1"/>
              <a:t>разходите</a:t>
            </a:r>
            <a:r>
              <a:rPr lang="ru-RU" dirty="0"/>
              <a:t> по </a:t>
            </a:r>
            <a:r>
              <a:rPr lang="ru-RU" dirty="0" err="1"/>
              <a:t>стратегическите</a:t>
            </a:r>
            <a:r>
              <a:rPr lang="ru-RU" dirty="0"/>
              <a:t> цели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3" name="Rectangle 2"/>
          <p:cNvSpPr/>
          <p:nvPr/>
        </p:nvSpPr>
        <p:spPr>
          <a:xfrm>
            <a:off x="827584" y="1412776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Съдът</a:t>
            </a:r>
            <a:r>
              <a:rPr lang="ru-RU" b="1" i="1" dirty="0"/>
              <a:t> и </a:t>
            </a:r>
            <a:r>
              <a:rPr lang="ru-RU" b="1" i="1" dirty="0" err="1"/>
              <a:t>неговият</a:t>
            </a:r>
            <a:r>
              <a:rPr lang="ru-RU" b="1" i="1" dirty="0"/>
              <a:t> бюджет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253592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1859340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„</a:t>
            </a:r>
            <a:r>
              <a:rPr lang="ru-RU" b="1" dirty="0" err="1"/>
              <a:t>Усъвършенстване</a:t>
            </a:r>
            <a:r>
              <a:rPr lang="ru-RU" b="1" dirty="0"/>
              <a:t> на работните </a:t>
            </a:r>
            <a:r>
              <a:rPr lang="ru-RU" b="1" dirty="0" err="1"/>
              <a:t>процеси</a:t>
            </a:r>
            <a:r>
              <a:rPr lang="ru-RU" b="1" dirty="0"/>
              <a:t> в </a:t>
            </a:r>
            <a:r>
              <a:rPr lang="ru-RU" b="1" dirty="0" err="1" smtClean="0"/>
              <a:t>съда</a:t>
            </a:r>
            <a:r>
              <a:rPr lang="ru-RU" b="1" dirty="0" smtClean="0"/>
              <a:t>“: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 err="1"/>
              <a:t>Бюджетът</a:t>
            </a:r>
            <a:r>
              <a:rPr lang="ru-RU" dirty="0"/>
              <a:t> на </a:t>
            </a:r>
            <a:r>
              <a:rPr lang="ru-RU" dirty="0" err="1"/>
              <a:t>съдебната</a:t>
            </a:r>
            <a:r>
              <a:rPr lang="ru-RU" dirty="0"/>
              <a:t> </a:t>
            </a:r>
            <a:r>
              <a:rPr lang="ru-RU" dirty="0" err="1"/>
              <a:t>власт</a:t>
            </a:r>
            <a:r>
              <a:rPr lang="ru-RU" dirty="0"/>
              <a:t>  не се </a:t>
            </a:r>
            <a:r>
              <a:rPr lang="ru-RU" dirty="0" err="1"/>
              <a:t>формира</a:t>
            </a:r>
            <a:r>
              <a:rPr lang="ru-RU" dirty="0"/>
              <a:t> на </a:t>
            </a:r>
            <a:r>
              <a:rPr lang="ru-RU" dirty="0" err="1"/>
              <a:t>пропрограмен</a:t>
            </a:r>
            <a:r>
              <a:rPr lang="ru-RU" dirty="0"/>
              <a:t> принцип – </a:t>
            </a:r>
            <a:r>
              <a:rPr lang="ru-RU" dirty="0" err="1"/>
              <a:t>програмно-ориентирано</a:t>
            </a:r>
            <a:r>
              <a:rPr lang="ru-RU" dirty="0"/>
              <a:t> </a:t>
            </a:r>
            <a:r>
              <a:rPr lang="ru-RU" dirty="0" err="1"/>
              <a:t>бюджетиране</a:t>
            </a:r>
            <a:r>
              <a:rPr lang="ru-RU" dirty="0"/>
              <a:t> при не е </a:t>
            </a:r>
            <a:r>
              <a:rPr lang="ru-RU" dirty="0" err="1"/>
              <a:t>възможно</a:t>
            </a:r>
            <a:r>
              <a:rPr lang="ru-RU" dirty="0"/>
              <a:t>, но </a:t>
            </a:r>
            <a:r>
              <a:rPr lang="ru-RU" dirty="0" err="1"/>
              <a:t>програмният</a:t>
            </a:r>
            <a:r>
              <a:rPr lang="ru-RU" dirty="0"/>
              <a:t> принцип при </a:t>
            </a:r>
            <a:r>
              <a:rPr lang="ru-RU" dirty="0" err="1"/>
              <a:t>целеполагането</a:t>
            </a:r>
            <a:r>
              <a:rPr lang="ru-RU" dirty="0"/>
              <a:t> и при </a:t>
            </a:r>
            <a:r>
              <a:rPr lang="ru-RU" dirty="0" err="1"/>
              <a:t>обезпечаването</a:t>
            </a:r>
            <a:r>
              <a:rPr lang="ru-RU" dirty="0"/>
              <a:t> на </a:t>
            </a:r>
            <a:r>
              <a:rPr lang="ru-RU" dirty="0" err="1"/>
              <a:t>финансирането</a:t>
            </a:r>
            <a:r>
              <a:rPr lang="ru-RU" dirty="0"/>
              <a:t> на </a:t>
            </a:r>
            <a:r>
              <a:rPr lang="ru-RU" dirty="0" err="1"/>
              <a:t>някои</a:t>
            </a:r>
            <a:r>
              <a:rPr lang="ru-RU" dirty="0"/>
              <a:t> от </a:t>
            </a:r>
            <a:r>
              <a:rPr lang="ru-RU" dirty="0" err="1"/>
              <a:t>стратегическите</a:t>
            </a:r>
            <a:r>
              <a:rPr lang="ru-RU" dirty="0"/>
              <a:t> цели е приложим. </a:t>
            </a:r>
            <a:r>
              <a:rPr lang="ru-RU" dirty="0" err="1"/>
              <a:t>Важното</a:t>
            </a:r>
            <a:r>
              <a:rPr lang="ru-RU" dirty="0"/>
              <a:t> е </a:t>
            </a:r>
            <a:r>
              <a:rPr lang="ru-RU" dirty="0" err="1"/>
              <a:t>съдът</a:t>
            </a:r>
            <a:r>
              <a:rPr lang="ru-RU" dirty="0"/>
              <a:t> да </a:t>
            </a:r>
            <a:r>
              <a:rPr lang="ru-RU" dirty="0" err="1"/>
              <a:t>идентифицира</a:t>
            </a:r>
            <a:r>
              <a:rPr lang="ru-RU" dirty="0"/>
              <a:t> </a:t>
            </a:r>
            <a:r>
              <a:rPr lang="ru-RU" dirty="0" err="1"/>
              <a:t>нуждата</a:t>
            </a:r>
            <a:r>
              <a:rPr lang="ru-RU" dirty="0"/>
              <a:t> и </a:t>
            </a:r>
            <a:r>
              <a:rPr lang="ru-RU" dirty="0" err="1"/>
              <a:t>ползата</a:t>
            </a:r>
            <a:r>
              <a:rPr lang="ru-RU" dirty="0"/>
              <a:t> от </a:t>
            </a:r>
            <a:r>
              <a:rPr lang="ru-RU" dirty="0" err="1"/>
              <a:t>допълнителни</a:t>
            </a:r>
            <a:r>
              <a:rPr lang="ru-RU" dirty="0"/>
              <a:t> </a:t>
            </a:r>
            <a:r>
              <a:rPr lang="ru-RU" dirty="0" err="1"/>
              <a:t>дейности</a:t>
            </a:r>
            <a:r>
              <a:rPr lang="ru-RU" dirty="0"/>
              <a:t> по </a:t>
            </a:r>
            <a:r>
              <a:rPr lang="ru-RU" dirty="0" err="1"/>
              <a:t>изпълнение</a:t>
            </a:r>
            <a:r>
              <a:rPr lang="ru-RU" dirty="0"/>
              <a:t> на целите си, да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дефинира</a:t>
            </a:r>
            <a:r>
              <a:rPr lang="ru-RU" dirty="0"/>
              <a:t> и </a:t>
            </a:r>
            <a:r>
              <a:rPr lang="ru-RU" dirty="0" err="1"/>
              <a:t>мотивира</a:t>
            </a:r>
            <a:r>
              <a:rPr lang="ru-RU" dirty="0"/>
              <a:t> точно</a:t>
            </a:r>
            <a:r>
              <a:rPr lang="ru-RU" dirty="0" smtClean="0"/>
              <a:t>»</a:t>
            </a:r>
          </a:p>
          <a:p>
            <a:endParaRPr lang="ru-RU" dirty="0"/>
          </a:p>
          <a:p>
            <a:r>
              <a:rPr lang="ru-RU" dirty="0"/>
              <a:t>«…</a:t>
            </a:r>
            <a:r>
              <a:rPr lang="ru-RU" dirty="0" err="1"/>
              <a:t>придържат</a:t>
            </a:r>
            <a:r>
              <a:rPr lang="ru-RU" dirty="0"/>
              <a:t> се </a:t>
            </a:r>
            <a:r>
              <a:rPr lang="ru-RU" dirty="0" err="1"/>
              <a:t>по-скоро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принципите</a:t>
            </a:r>
            <a:r>
              <a:rPr lang="ru-RU" dirty="0"/>
              <a:t> на </a:t>
            </a:r>
            <a:r>
              <a:rPr lang="ru-RU" dirty="0" err="1"/>
              <a:t>разходно</a:t>
            </a:r>
            <a:r>
              <a:rPr lang="ru-RU" dirty="0"/>
              <a:t> </a:t>
            </a:r>
            <a:r>
              <a:rPr lang="ru-RU" dirty="0" err="1"/>
              <a:t>ориентираното</a:t>
            </a:r>
            <a:r>
              <a:rPr lang="ru-RU" dirty="0"/>
              <a:t> </a:t>
            </a:r>
            <a:r>
              <a:rPr lang="ru-RU" dirty="0" err="1"/>
              <a:t>бюджетиране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прилагат</a:t>
            </a:r>
            <a:r>
              <a:rPr lang="ru-RU" dirty="0"/>
              <a:t> на база </a:t>
            </a:r>
            <a:r>
              <a:rPr lang="ru-RU" dirty="0" err="1"/>
              <a:t>обезпечаване</a:t>
            </a:r>
            <a:r>
              <a:rPr lang="ru-RU" dirty="0"/>
              <a:t> </a:t>
            </a:r>
            <a:r>
              <a:rPr lang="ru-RU" dirty="0" err="1"/>
              <a:t>пряката</a:t>
            </a:r>
            <a:r>
              <a:rPr lang="ru-RU" dirty="0"/>
              <a:t> им </a:t>
            </a:r>
            <a:r>
              <a:rPr lang="ru-RU" dirty="0" err="1"/>
              <a:t>дейност</a:t>
            </a:r>
            <a:r>
              <a:rPr lang="ru-RU" dirty="0"/>
              <a:t> при </a:t>
            </a:r>
            <a:r>
              <a:rPr lang="ru-RU" dirty="0" err="1"/>
              <a:t>отчитане</a:t>
            </a:r>
            <a:r>
              <a:rPr lang="ru-RU" dirty="0"/>
              <a:t> на </a:t>
            </a:r>
            <a:r>
              <a:rPr lang="ru-RU" dirty="0" err="1"/>
              <a:t>предходни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натовареността</a:t>
            </a:r>
            <a:r>
              <a:rPr lang="ru-RU" dirty="0"/>
              <a:t> на </a:t>
            </a:r>
            <a:r>
              <a:rPr lang="ru-RU" dirty="0" err="1"/>
              <a:t>магистрати</a:t>
            </a:r>
            <a:r>
              <a:rPr lang="ru-RU" dirty="0"/>
              <a:t> и </a:t>
            </a:r>
            <a:r>
              <a:rPr lang="ru-RU" dirty="0" err="1"/>
              <a:t>съдебни</a:t>
            </a:r>
            <a:r>
              <a:rPr lang="ru-RU" dirty="0"/>
              <a:t> служители, за </a:t>
            </a:r>
            <a:r>
              <a:rPr lang="ru-RU" dirty="0" err="1"/>
              <a:t>увеличаването</a:t>
            </a:r>
            <a:r>
              <a:rPr lang="ru-RU" dirty="0"/>
              <a:t> или </a:t>
            </a:r>
            <a:r>
              <a:rPr lang="ru-RU" dirty="0" err="1"/>
              <a:t>намаляването</a:t>
            </a:r>
            <a:r>
              <a:rPr lang="ru-RU" dirty="0"/>
              <a:t> на </a:t>
            </a:r>
            <a:r>
              <a:rPr lang="ru-RU" dirty="0" err="1"/>
              <a:t>броя</a:t>
            </a:r>
            <a:r>
              <a:rPr lang="ru-RU" dirty="0"/>
              <a:t> дела и </a:t>
            </a:r>
            <a:r>
              <a:rPr lang="ru-RU" dirty="0" err="1"/>
              <a:t>техния</a:t>
            </a:r>
            <a:r>
              <a:rPr lang="ru-RU" dirty="0"/>
              <a:t> вид, за </a:t>
            </a:r>
            <a:r>
              <a:rPr lang="ru-RU" dirty="0" err="1"/>
              <a:t>очакваните</a:t>
            </a:r>
            <a:r>
              <a:rPr lang="ru-RU" dirty="0"/>
              <a:t> приходи от </a:t>
            </a:r>
            <a:r>
              <a:rPr lang="ru-RU" dirty="0" err="1"/>
              <a:t>държавни</a:t>
            </a:r>
            <a:r>
              <a:rPr lang="ru-RU" dirty="0"/>
              <a:t> </a:t>
            </a:r>
            <a:r>
              <a:rPr lang="ru-RU" dirty="0" smtClean="0"/>
              <a:t>такси»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755576" y="1052736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Съдът</a:t>
            </a:r>
            <a:r>
              <a:rPr lang="ru-RU" b="1" i="1" dirty="0"/>
              <a:t> и </a:t>
            </a:r>
            <a:r>
              <a:rPr lang="ru-RU" b="1" i="1" dirty="0" err="1"/>
              <a:t>неговият</a:t>
            </a:r>
            <a:r>
              <a:rPr lang="ru-RU" b="1" i="1" dirty="0"/>
              <a:t> бюджет - </a:t>
            </a:r>
            <a:r>
              <a:rPr lang="ru-RU" b="1" i="1" dirty="0" err="1"/>
              <a:t>продължение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142600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823913"/>
            <a:ext cx="75608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«… </a:t>
            </a:r>
            <a:r>
              <a:rPr lang="ru-RU" dirty="0" err="1"/>
              <a:t>съдилищата</a:t>
            </a:r>
            <a:r>
              <a:rPr lang="ru-RU" dirty="0"/>
              <a:t> </a:t>
            </a:r>
            <a:r>
              <a:rPr lang="ru-RU" dirty="0" err="1"/>
              <a:t>изготвят</a:t>
            </a:r>
            <a:r>
              <a:rPr lang="ru-RU" dirty="0"/>
              <a:t> </a:t>
            </a:r>
            <a:r>
              <a:rPr lang="ru-RU" dirty="0" err="1"/>
              <a:t>проектобюджети</a:t>
            </a:r>
            <a:r>
              <a:rPr lang="ru-RU" dirty="0"/>
              <a:t> и </a:t>
            </a:r>
            <a:r>
              <a:rPr lang="ru-RU" dirty="0" err="1"/>
              <a:t>няколкогодишни</a:t>
            </a:r>
            <a:r>
              <a:rPr lang="ru-RU" dirty="0"/>
              <a:t> </a:t>
            </a:r>
            <a:r>
              <a:rPr lang="ru-RU" dirty="0" err="1"/>
              <a:t>бюджетни</a:t>
            </a:r>
            <a:r>
              <a:rPr lang="ru-RU" dirty="0"/>
              <a:t> </a:t>
            </a:r>
            <a:r>
              <a:rPr lang="ru-RU" dirty="0" err="1"/>
              <a:t>прогнози</a:t>
            </a:r>
            <a:r>
              <a:rPr lang="ru-RU" dirty="0"/>
              <a:t>, </a:t>
            </a:r>
            <a:r>
              <a:rPr lang="ru-RU" dirty="0" err="1"/>
              <a:t>съобразени</a:t>
            </a:r>
            <a:r>
              <a:rPr lang="ru-RU" dirty="0"/>
              <a:t> с </a:t>
            </a:r>
            <a:r>
              <a:rPr lang="ru-RU" dirty="0" err="1"/>
              <a:t>определените</a:t>
            </a:r>
            <a:r>
              <a:rPr lang="ru-RU" dirty="0"/>
              <a:t> в </a:t>
            </a:r>
            <a:r>
              <a:rPr lang="ru-RU" dirty="0" err="1"/>
              <a:t>Стратегическия</a:t>
            </a:r>
            <a:r>
              <a:rPr lang="ru-RU" dirty="0"/>
              <a:t> план цели на </a:t>
            </a:r>
            <a:r>
              <a:rPr lang="ru-RU" dirty="0" err="1"/>
              <a:t>съда</a:t>
            </a:r>
            <a:r>
              <a:rPr lang="ru-RU" dirty="0"/>
              <a:t> и с </a:t>
            </a:r>
            <a:r>
              <a:rPr lang="ru-RU" dirty="0" err="1"/>
              <a:t>предвидените</a:t>
            </a:r>
            <a:r>
              <a:rPr lang="ru-RU" dirty="0"/>
              <a:t> в </a:t>
            </a:r>
            <a:r>
              <a:rPr lang="ru-RU" dirty="0" err="1"/>
              <a:t>Оперативния</a:t>
            </a:r>
            <a:r>
              <a:rPr lang="ru-RU" dirty="0"/>
              <a:t> план </a:t>
            </a:r>
            <a:r>
              <a:rPr lang="ru-RU" dirty="0" err="1"/>
              <a:t>дейности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отразяват</a:t>
            </a:r>
            <a:r>
              <a:rPr lang="ru-RU" dirty="0"/>
              <a:t> </a:t>
            </a:r>
            <a:r>
              <a:rPr lang="ru-RU" dirty="0" err="1" smtClean="0"/>
              <a:t>най</a:t>
            </a:r>
            <a:r>
              <a:rPr lang="ru-RU" dirty="0" smtClean="0"/>
              <a:t>-вече </a:t>
            </a:r>
            <a:r>
              <a:rPr lang="ru-RU" dirty="0" err="1" smtClean="0"/>
              <a:t>предвижданията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необходимите</a:t>
            </a:r>
            <a:r>
              <a:rPr lang="ru-RU" dirty="0"/>
              <a:t> </a:t>
            </a:r>
            <a:r>
              <a:rPr lang="ru-RU" dirty="0" err="1"/>
              <a:t>разходи</a:t>
            </a:r>
            <a:r>
              <a:rPr lang="ru-RU" dirty="0"/>
              <a:t> по </a:t>
            </a:r>
            <a:r>
              <a:rPr lang="ru-RU" dirty="0" err="1"/>
              <a:t>съответните</a:t>
            </a:r>
            <a:r>
              <a:rPr lang="ru-RU" dirty="0"/>
              <a:t> пера. 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Този</a:t>
            </a:r>
            <a:r>
              <a:rPr lang="ru-RU" dirty="0" smtClean="0"/>
              <a:t> </a:t>
            </a:r>
            <a:r>
              <a:rPr lang="ru-RU" dirty="0"/>
              <a:t>метод </a:t>
            </a:r>
            <a:r>
              <a:rPr lang="ru-RU" dirty="0" smtClean="0"/>
              <a:t>… </a:t>
            </a:r>
            <a:r>
              <a:rPr lang="ru-RU" dirty="0"/>
              <a:t>не </a:t>
            </a:r>
            <a:r>
              <a:rPr lang="ru-RU" dirty="0" err="1"/>
              <a:t>отразява</a:t>
            </a:r>
            <a:r>
              <a:rPr lang="ru-RU" dirty="0"/>
              <a:t> </a:t>
            </a:r>
            <a:r>
              <a:rPr lang="ru-RU" dirty="0" err="1"/>
              <a:t>работата</a:t>
            </a:r>
            <a:r>
              <a:rPr lang="ru-RU" dirty="0"/>
              <a:t> на </a:t>
            </a:r>
            <a:r>
              <a:rPr lang="ru-RU" dirty="0" err="1"/>
              <a:t>съда</a:t>
            </a:r>
            <a:r>
              <a:rPr lang="ru-RU" dirty="0"/>
              <a:t> в </a:t>
            </a:r>
            <a:r>
              <a:rPr lang="ru-RU" dirty="0" err="1"/>
              <a:t>бъдещо</a:t>
            </a:r>
            <a:r>
              <a:rPr lang="ru-RU" dirty="0"/>
              <a:t> развитие, </a:t>
            </a:r>
            <a:r>
              <a:rPr lang="ru-RU" dirty="0" err="1"/>
              <a:t>нито</a:t>
            </a:r>
            <a:r>
              <a:rPr lang="ru-RU" dirty="0"/>
              <a:t> </a:t>
            </a:r>
            <a:r>
              <a:rPr lang="ru-RU" dirty="0" err="1"/>
              <a:t>поощрява</a:t>
            </a:r>
            <a:r>
              <a:rPr lang="ru-RU" dirty="0"/>
              <a:t> </a:t>
            </a:r>
            <a:r>
              <a:rPr lang="ru-RU" dirty="0" err="1"/>
              <a:t>модернизирането</a:t>
            </a:r>
            <a:r>
              <a:rPr lang="ru-RU" dirty="0"/>
              <a:t> и </a:t>
            </a:r>
            <a:r>
              <a:rPr lang="ru-RU" dirty="0" err="1"/>
              <a:t>внедряването</a:t>
            </a:r>
            <a:r>
              <a:rPr lang="ru-RU" dirty="0"/>
              <a:t> на </a:t>
            </a:r>
            <a:r>
              <a:rPr lang="ru-RU" dirty="0" err="1"/>
              <a:t>нововъведения</a:t>
            </a:r>
            <a:r>
              <a:rPr lang="ru-RU" dirty="0"/>
              <a:t>, а само </a:t>
            </a:r>
            <a:r>
              <a:rPr lang="ru-RU" dirty="0" err="1"/>
              <a:t>обезпечава</a:t>
            </a:r>
            <a:r>
              <a:rPr lang="ru-RU" dirty="0"/>
              <a:t> </a:t>
            </a:r>
            <a:r>
              <a:rPr lang="ru-RU" dirty="0" err="1"/>
              <a:t>продължаването</a:t>
            </a:r>
            <a:r>
              <a:rPr lang="ru-RU" dirty="0"/>
              <a:t> на </a:t>
            </a:r>
            <a:r>
              <a:rPr lang="ru-RU" dirty="0" err="1"/>
              <a:t>текущата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, без </a:t>
            </a:r>
            <a:r>
              <a:rPr lang="ru-RU" dirty="0" smtClean="0"/>
              <a:t>…. </a:t>
            </a:r>
            <a:r>
              <a:rPr lang="ru-RU" dirty="0"/>
              <a:t>да се </a:t>
            </a:r>
            <a:r>
              <a:rPr lang="ru-RU" dirty="0" err="1"/>
              <a:t>вземат</a:t>
            </a:r>
            <a:r>
              <a:rPr lang="ru-RU" dirty="0"/>
              <a:t> под внимание </a:t>
            </a:r>
            <a:r>
              <a:rPr lang="ru-RU" dirty="0" err="1"/>
              <a:t>ефективността</a:t>
            </a:r>
            <a:r>
              <a:rPr lang="ru-RU" dirty="0"/>
              <a:t> и </a:t>
            </a:r>
            <a:r>
              <a:rPr lang="ru-RU" dirty="0" err="1"/>
              <a:t>резултатността</a:t>
            </a:r>
            <a:r>
              <a:rPr lang="ru-RU" dirty="0"/>
              <a:t>.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трудността</a:t>
            </a:r>
            <a:r>
              <a:rPr lang="ru-RU" dirty="0"/>
              <a:t> да се получат </a:t>
            </a:r>
            <a:r>
              <a:rPr lang="ru-RU" dirty="0" err="1"/>
              <a:t>достатъчно</a:t>
            </a:r>
            <a:r>
              <a:rPr lang="ru-RU" dirty="0"/>
              <a:t> средства от бюджета на </a:t>
            </a:r>
            <a:r>
              <a:rPr lang="ru-RU" dirty="0" err="1"/>
              <a:t>съдебната</a:t>
            </a:r>
            <a:r>
              <a:rPr lang="ru-RU" dirty="0"/>
              <a:t> </a:t>
            </a:r>
            <a:r>
              <a:rPr lang="ru-RU" dirty="0" err="1"/>
              <a:t>власт</a:t>
            </a:r>
            <a:r>
              <a:rPr lang="ru-RU" dirty="0"/>
              <a:t> за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заложени</a:t>
            </a:r>
            <a:r>
              <a:rPr lang="ru-RU" dirty="0"/>
              <a:t> стратегически цели </a:t>
            </a:r>
            <a:r>
              <a:rPr lang="ru-RU" dirty="0" err="1"/>
              <a:t>Комитетът</a:t>
            </a:r>
            <a:r>
              <a:rPr lang="ru-RU" dirty="0"/>
              <a:t> по оценка в свое решение от 17.09.2012 г. </a:t>
            </a:r>
            <a:r>
              <a:rPr lang="ru-RU" dirty="0" err="1"/>
              <a:t>препоръча</a:t>
            </a:r>
            <a:r>
              <a:rPr lang="ru-RU" dirty="0"/>
              <a:t> </a:t>
            </a:r>
            <a:r>
              <a:rPr lang="ru-RU" dirty="0" err="1"/>
              <a:t>съдилищата</a:t>
            </a:r>
            <a:r>
              <a:rPr lang="ru-RU" dirty="0"/>
              <a:t> да </a:t>
            </a:r>
            <a:r>
              <a:rPr lang="ru-RU" dirty="0" err="1"/>
              <a:t>проявяват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ru-RU" dirty="0" err="1" smtClean="0"/>
              <a:t>инициативност</a:t>
            </a:r>
            <a:r>
              <a:rPr lang="ru-RU" dirty="0" smtClean="0"/>
              <a:t>» …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827584" y="1209003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Съдът</a:t>
            </a:r>
            <a:r>
              <a:rPr lang="ru-RU" b="1" i="1" dirty="0"/>
              <a:t> и </a:t>
            </a:r>
            <a:r>
              <a:rPr lang="ru-RU" b="1" i="1" dirty="0" err="1"/>
              <a:t>неговият</a:t>
            </a:r>
            <a:r>
              <a:rPr lang="ru-RU" b="1" i="1" dirty="0"/>
              <a:t> бюджет - </a:t>
            </a:r>
            <a:r>
              <a:rPr lang="ru-RU" b="1" i="1" dirty="0" err="1"/>
              <a:t>продължение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174187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888" y="908720"/>
            <a:ext cx="7920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Съдът</a:t>
            </a:r>
            <a:r>
              <a:rPr lang="ru-RU" b="1" i="1" dirty="0"/>
              <a:t> и </a:t>
            </a:r>
            <a:r>
              <a:rPr lang="ru-RU" b="1" i="1" dirty="0" err="1"/>
              <a:t>неговият</a:t>
            </a:r>
            <a:r>
              <a:rPr lang="ru-RU" b="1" i="1" dirty="0"/>
              <a:t> </a:t>
            </a:r>
            <a:r>
              <a:rPr lang="ru-RU" b="1" i="1" dirty="0" smtClean="0"/>
              <a:t>бюджет - </a:t>
            </a:r>
            <a:r>
              <a:rPr lang="ru-RU" b="1" i="1" dirty="0" err="1" smtClean="0"/>
              <a:t>продължение</a:t>
            </a:r>
            <a:endParaRPr lang="ru-RU" b="1" i="1" dirty="0"/>
          </a:p>
          <a:p>
            <a:endParaRPr lang="ru-RU" dirty="0" smtClean="0"/>
          </a:p>
          <a:p>
            <a:r>
              <a:rPr lang="ru-RU" dirty="0" smtClean="0"/>
              <a:t>Бюджет - </a:t>
            </a:r>
            <a:r>
              <a:rPr lang="ru-RU" dirty="0" err="1"/>
              <a:t>елементи</a:t>
            </a:r>
            <a:r>
              <a:rPr lang="ru-RU" dirty="0"/>
              <a:t>: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стратегически </a:t>
            </a:r>
            <a:r>
              <a:rPr lang="ru-RU" dirty="0"/>
              <a:t>и </a:t>
            </a:r>
            <a:r>
              <a:rPr lang="ru-RU" dirty="0" err="1"/>
              <a:t>оперативни</a:t>
            </a:r>
            <a:r>
              <a:rPr lang="ru-RU" dirty="0"/>
              <a:t> цели, </a:t>
            </a:r>
            <a:r>
              <a:rPr lang="ru-RU" dirty="0" err="1"/>
              <a:t>програми</a:t>
            </a:r>
            <a:r>
              <a:rPr lang="ru-RU" dirty="0"/>
              <a:t> и </a:t>
            </a:r>
            <a:r>
              <a:rPr lang="ru-RU" dirty="0" err="1"/>
              <a:t>предоставяни</a:t>
            </a:r>
            <a:r>
              <a:rPr lang="ru-RU" dirty="0"/>
              <a:t> на </a:t>
            </a:r>
            <a:r>
              <a:rPr lang="ru-RU" dirty="0" err="1"/>
              <a:t>обществото</a:t>
            </a:r>
            <a:r>
              <a:rPr lang="ru-RU" dirty="0"/>
              <a:t> услуги,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показатели </a:t>
            </a:r>
            <a:r>
              <a:rPr lang="ru-RU" dirty="0"/>
              <a:t>за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изпълнение</a:t>
            </a:r>
            <a:r>
              <a:rPr lang="ru-RU" dirty="0"/>
              <a:t>,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планирани</a:t>
            </a:r>
            <a:r>
              <a:rPr lang="ru-RU" dirty="0" smtClean="0"/>
              <a:t> </a:t>
            </a:r>
            <a:r>
              <a:rPr lang="ru-RU" dirty="0" err="1"/>
              <a:t>целеви</a:t>
            </a:r>
            <a:r>
              <a:rPr lang="ru-RU" dirty="0"/>
              <a:t> </a:t>
            </a:r>
            <a:r>
              <a:rPr lang="ru-RU" dirty="0" err="1"/>
              <a:t>стойности</a:t>
            </a:r>
            <a:r>
              <a:rPr lang="ru-RU" dirty="0"/>
              <a:t> по </a:t>
            </a:r>
            <a:r>
              <a:rPr lang="ru-RU" dirty="0" err="1"/>
              <a:t>показателите</a:t>
            </a:r>
            <a:r>
              <a:rPr lang="ru-RU" dirty="0"/>
              <a:t> за </a:t>
            </a:r>
            <a:r>
              <a:rPr lang="ru-RU" dirty="0" err="1"/>
              <a:t>изпълнението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491893" y="2940045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използва</a:t>
            </a:r>
            <a:r>
              <a:rPr lang="ru-RU" dirty="0" smtClean="0"/>
              <a:t> </a:t>
            </a:r>
            <a:r>
              <a:rPr lang="ru-RU" dirty="0" err="1"/>
              <a:t>резултатите</a:t>
            </a:r>
            <a:r>
              <a:rPr lang="ru-RU" dirty="0"/>
              <a:t> от </a:t>
            </a:r>
            <a:r>
              <a:rPr lang="ru-RU" dirty="0" err="1" smtClean="0"/>
              <a:t>одитите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изготвянето</a:t>
            </a:r>
            <a:r>
              <a:rPr lang="ru-RU" dirty="0"/>
              <a:t> и </a:t>
            </a:r>
            <a:r>
              <a:rPr lang="ru-RU" dirty="0" err="1" smtClean="0"/>
              <a:t>изпълнението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програмно</a:t>
            </a:r>
            <a:r>
              <a:rPr lang="ru-RU" dirty="0"/>
              <a:t> </a:t>
            </a:r>
            <a:r>
              <a:rPr lang="ru-RU" dirty="0" err="1"/>
              <a:t>ориентирания</a:t>
            </a:r>
            <a:r>
              <a:rPr lang="ru-RU" dirty="0"/>
              <a:t> бюджет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17907" y="3717032"/>
            <a:ext cx="7452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изготвя</a:t>
            </a:r>
            <a:r>
              <a:rPr lang="ru-RU" dirty="0"/>
              <a:t> система за </a:t>
            </a:r>
            <a:r>
              <a:rPr lang="ru-RU" dirty="0" err="1"/>
              <a:t>измерване</a:t>
            </a:r>
            <a:r>
              <a:rPr lang="ru-RU" dirty="0"/>
              <a:t> на </a:t>
            </a:r>
            <a:r>
              <a:rPr lang="ru-RU" dirty="0" err="1"/>
              <a:t>изпълнението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502168" y="4137234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отчита</a:t>
            </a:r>
            <a:r>
              <a:rPr lang="ru-RU" dirty="0"/>
              <a:t> </a:t>
            </a:r>
            <a:r>
              <a:rPr lang="ru-RU" dirty="0" err="1"/>
              <a:t>степента</a:t>
            </a:r>
            <a:r>
              <a:rPr lang="ru-RU" dirty="0"/>
              <a:t> на </a:t>
            </a:r>
            <a:r>
              <a:rPr lang="ru-RU" dirty="0" err="1"/>
              <a:t>изпълнение</a:t>
            </a:r>
            <a:r>
              <a:rPr lang="ru-RU" dirty="0"/>
              <a:t> на </a:t>
            </a:r>
            <a:r>
              <a:rPr lang="ru-RU" dirty="0" err="1"/>
              <a:t>провежданите</a:t>
            </a:r>
            <a:r>
              <a:rPr lang="ru-RU" dirty="0"/>
              <a:t> политики и </a:t>
            </a:r>
            <a:r>
              <a:rPr lang="ru-RU" dirty="0" err="1" smtClean="0"/>
              <a:t>програми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разходите</a:t>
            </a:r>
            <a:r>
              <a:rPr lang="ru-RU" dirty="0"/>
              <a:t> за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изпълнение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617907" y="4869160"/>
            <a:ext cx="808824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/>
              <a:t>Дали става точно така? Защо не</a:t>
            </a:r>
            <a:r>
              <a:rPr lang="bg-BG" dirty="0" smtClean="0"/>
              <a:t>? </a:t>
            </a:r>
          </a:p>
          <a:p>
            <a:r>
              <a:rPr lang="ru-RU" dirty="0" err="1" smtClean="0"/>
              <a:t>Съдилищата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Република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юридически лица и </a:t>
            </a:r>
            <a:r>
              <a:rPr lang="ru-RU" dirty="0" err="1"/>
              <a:t>второстепенни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 smtClean="0"/>
              <a:t>разпоредители</a:t>
            </a:r>
            <a:r>
              <a:rPr lang="ru-RU" dirty="0" smtClean="0"/>
              <a:t> </a:t>
            </a:r>
            <a:r>
              <a:rPr lang="ru-RU" dirty="0"/>
              <a:t>с </a:t>
            </a:r>
            <a:r>
              <a:rPr lang="ru-RU" dirty="0" err="1"/>
              <a:t>бюджетни</a:t>
            </a:r>
            <a:r>
              <a:rPr lang="ru-RU" dirty="0"/>
              <a:t> </a:t>
            </a:r>
            <a:r>
              <a:rPr lang="ru-RU" dirty="0" err="1"/>
              <a:t>кредити</a:t>
            </a:r>
            <a:r>
              <a:rPr lang="ru-RU" dirty="0"/>
              <a:t>, </a:t>
            </a:r>
            <a:r>
              <a:rPr lang="ru-RU" dirty="0" err="1"/>
              <a:t>разходващи</a:t>
            </a:r>
            <a:r>
              <a:rPr lang="ru-RU" dirty="0"/>
              <a:t> </a:t>
            </a:r>
            <a:r>
              <a:rPr lang="ru-RU" dirty="0" err="1"/>
              <a:t>утвърдения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Закона за </a:t>
            </a:r>
            <a:endParaRPr lang="ru-RU" dirty="0" smtClean="0"/>
          </a:p>
          <a:p>
            <a:r>
              <a:rPr lang="ru-RU" dirty="0" err="1" smtClean="0"/>
              <a:t>държавния</a:t>
            </a:r>
            <a:r>
              <a:rPr lang="ru-RU" dirty="0" smtClean="0"/>
              <a:t> </a:t>
            </a:r>
            <a:r>
              <a:rPr lang="ru-RU" dirty="0"/>
              <a:t>бюджет финансов лимит в </a:t>
            </a:r>
            <a:r>
              <a:rPr lang="ru-RU" dirty="0" err="1"/>
              <a:t>рамките</a:t>
            </a:r>
            <a:r>
              <a:rPr lang="ru-RU" dirty="0"/>
              <a:t> на бюджета на </a:t>
            </a:r>
            <a:r>
              <a:rPr lang="ru-RU" dirty="0" err="1"/>
              <a:t>съдебната</a:t>
            </a:r>
            <a:r>
              <a:rPr lang="ru-RU" dirty="0"/>
              <a:t> </a:t>
            </a:r>
            <a:r>
              <a:rPr lang="ru-RU" dirty="0" err="1"/>
              <a:t>власт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33766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344" y="1196752"/>
            <a:ext cx="82089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«</a:t>
            </a:r>
            <a:r>
              <a:rPr lang="ru-RU" b="1" i="1" dirty="0" err="1" smtClean="0"/>
              <a:t>Програмното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бюждетиране</a:t>
            </a:r>
            <a:r>
              <a:rPr lang="bg-BG" b="1" i="1" dirty="0" smtClean="0"/>
              <a:t>“ срещу „</a:t>
            </a:r>
            <a:r>
              <a:rPr lang="bg-BG" b="1" i="1" dirty="0" err="1" smtClean="0"/>
              <a:t>разходо-ориентирано</a:t>
            </a:r>
            <a:r>
              <a:rPr lang="bg-BG" b="1" i="1" dirty="0" smtClean="0"/>
              <a:t>“</a:t>
            </a:r>
          </a:p>
          <a:p>
            <a:endParaRPr lang="en-GB" dirty="0" smtClean="0"/>
          </a:p>
          <a:p>
            <a:r>
              <a:rPr lang="ru-RU" dirty="0" err="1" smtClean="0"/>
              <a:t>Програмното</a:t>
            </a:r>
            <a:r>
              <a:rPr lang="ru-RU" dirty="0" smtClean="0"/>
              <a:t> </a:t>
            </a:r>
            <a:r>
              <a:rPr lang="ru-RU" dirty="0" err="1"/>
              <a:t>бюждетиране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 err="1"/>
              <a:t>резултатно</a:t>
            </a:r>
            <a:r>
              <a:rPr lang="ru-RU" dirty="0"/>
              <a:t> </a:t>
            </a:r>
            <a:r>
              <a:rPr lang="ru-RU" dirty="0" err="1"/>
              <a:t>ориентирано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през</a:t>
            </a:r>
            <a:r>
              <a:rPr lang="ru-RU" dirty="0" smtClean="0"/>
              <a:t> </a:t>
            </a:r>
            <a:r>
              <a:rPr lang="ru-RU" dirty="0" err="1"/>
              <a:t>стратегическите</a:t>
            </a:r>
            <a:r>
              <a:rPr lang="ru-RU" dirty="0"/>
              <a:t> </a:t>
            </a:r>
            <a:r>
              <a:rPr lang="ru-RU" dirty="0" smtClean="0"/>
              <a:t>цели </a:t>
            </a:r>
            <a:r>
              <a:rPr lang="ru-RU" dirty="0"/>
              <a:t>в </a:t>
            </a:r>
            <a:r>
              <a:rPr lang="ru-RU" dirty="0" err="1"/>
              <a:t>концепцията</a:t>
            </a:r>
            <a:r>
              <a:rPr lang="ru-RU" dirty="0"/>
              <a:t> за управление на </a:t>
            </a:r>
            <a:r>
              <a:rPr lang="ru-RU" dirty="0" err="1" smtClean="0"/>
              <a:t>ръководството</a:t>
            </a:r>
            <a:r>
              <a:rPr lang="ru-RU" dirty="0" smtClean="0"/>
              <a:t>, </a:t>
            </a:r>
            <a:r>
              <a:rPr lang="ru-RU" dirty="0" err="1"/>
              <a:t>стратегическия</a:t>
            </a:r>
            <a:r>
              <a:rPr lang="ru-RU" dirty="0"/>
              <a:t> </a:t>
            </a:r>
            <a:r>
              <a:rPr lang="ru-RU" dirty="0" smtClean="0"/>
              <a:t>план и </a:t>
            </a:r>
            <a:r>
              <a:rPr lang="ru-RU" dirty="0" err="1"/>
              <a:t>оперативните</a:t>
            </a:r>
            <a:r>
              <a:rPr lang="ru-RU" dirty="0"/>
              <a:t> </a:t>
            </a:r>
            <a:r>
              <a:rPr lang="ru-RU" dirty="0" smtClean="0"/>
              <a:t>цели </a:t>
            </a:r>
            <a:r>
              <a:rPr lang="ru-RU" dirty="0"/>
              <a:t>в </a:t>
            </a:r>
            <a:r>
              <a:rPr lang="ru-RU" dirty="0" err="1" smtClean="0"/>
              <a:t>ежегодни</a:t>
            </a:r>
            <a:r>
              <a:rPr lang="ru-RU" dirty="0" smtClean="0"/>
              <a:t> </a:t>
            </a:r>
            <a:r>
              <a:rPr lang="ru-RU" dirty="0" err="1" smtClean="0"/>
              <a:t>планове</a:t>
            </a:r>
            <a:endParaRPr lang="ru-RU" dirty="0"/>
          </a:p>
          <a:p>
            <a:endParaRPr lang="ru-RU" dirty="0" smtClean="0"/>
          </a:p>
          <a:p>
            <a:r>
              <a:rPr lang="ru-RU" dirty="0" err="1" smtClean="0"/>
              <a:t>съдържа</a:t>
            </a:r>
            <a:r>
              <a:rPr lang="ru-RU" dirty="0" smtClean="0"/>
              <a:t> </a:t>
            </a:r>
            <a:r>
              <a:rPr lang="ru-RU" dirty="0"/>
              <a:t>показатели за </a:t>
            </a:r>
            <a:r>
              <a:rPr lang="ru-RU" dirty="0" err="1"/>
              <a:t>изпълнението</a:t>
            </a:r>
            <a:r>
              <a:rPr lang="ru-RU" dirty="0"/>
              <a:t> на </a:t>
            </a:r>
            <a:r>
              <a:rPr lang="ru-RU" dirty="0" smtClean="0"/>
              <a:t>целите по </a:t>
            </a:r>
            <a:r>
              <a:rPr lang="ru-RU" dirty="0" err="1" smtClean="0"/>
              <a:t>стойност</a:t>
            </a:r>
            <a:r>
              <a:rPr lang="ru-RU" dirty="0" smtClean="0"/>
              <a:t> </a:t>
            </a:r>
            <a:r>
              <a:rPr lang="ru-RU" dirty="0"/>
              <a:t>на всяка </a:t>
            </a:r>
            <a:r>
              <a:rPr lang="ru-RU" dirty="0" err="1" smtClean="0"/>
              <a:t>дейност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349344" y="3428999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от </a:t>
            </a:r>
            <a:r>
              <a:rPr lang="ru-RU" dirty="0" err="1"/>
              <a:t>изпълнението</a:t>
            </a:r>
            <a:r>
              <a:rPr lang="ru-RU" dirty="0"/>
              <a:t> </a:t>
            </a:r>
            <a:r>
              <a:rPr lang="ru-RU" dirty="0" smtClean="0"/>
              <a:t>да </a:t>
            </a:r>
            <a:r>
              <a:rPr lang="ru-RU" dirty="0"/>
              <a:t>се проследи </a:t>
            </a:r>
            <a:r>
              <a:rPr lang="ru-RU" dirty="0" smtClean="0"/>
              <a:t>цел, цена, </a:t>
            </a:r>
            <a:r>
              <a:rPr lang="ru-RU" dirty="0" err="1" smtClean="0"/>
              <a:t>очакван</a:t>
            </a:r>
            <a:r>
              <a:rPr lang="ru-RU" dirty="0" smtClean="0"/>
              <a:t> </a:t>
            </a:r>
            <a:r>
              <a:rPr lang="ru-RU" dirty="0" err="1" smtClean="0"/>
              <a:t>резултат</a:t>
            </a:r>
            <a:r>
              <a:rPr lang="ru-RU" dirty="0" smtClean="0"/>
              <a:t>/продукт 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349344" y="4221088"/>
            <a:ext cx="78889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бюджетът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съдебната</a:t>
            </a:r>
            <a:r>
              <a:rPr lang="ru-RU" dirty="0"/>
              <a:t> </a:t>
            </a:r>
            <a:r>
              <a:rPr lang="ru-RU" dirty="0" err="1"/>
              <a:t>власт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цяло</a:t>
            </a:r>
            <a:r>
              <a:rPr lang="ru-RU" dirty="0"/>
              <a:t> не се </a:t>
            </a:r>
            <a:r>
              <a:rPr lang="ru-RU" dirty="0" err="1"/>
              <a:t>формира</a:t>
            </a:r>
            <a:r>
              <a:rPr lang="ru-RU" dirty="0"/>
              <a:t> на </a:t>
            </a:r>
            <a:r>
              <a:rPr lang="ru-RU" dirty="0" err="1"/>
              <a:t>програмен</a:t>
            </a:r>
            <a:r>
              <a:rPr lang="ru-RU" dirty="0"/>
              <a:t> принцип, </a:t>
            </a:r>
            <a:r>
              <a:rPr lang="ru-RU" dirty="0" err="1"/>
              <a:t>програмно</a:t>
            </a:r>
            <a:r>
              <a:rPr lang="ru-RU" dirty="0"/>
              <a:t> </a:t>
            </a:r>
            <a:r>
              <a:rPr lang="ru-RU" dirty="0" err="1"/>
              <a:t>ориентирано</a:t>
            </a:r>
            <a:r>
              <a:rPr lang="ru-RU" dirty="0"/>
              <a:t> </a:t>
            </a:r>
            <a:r>
              <a:rPr lang="ru-RU" dirty="0" err="1"/>
              <a:t>бюджетиране</a:t>
            </a:r>
            <a:r>
              <a:rPr lang="ru-RU" dirty="0"/>
              <a:t> при </a:t>
            </a:r>
            <a:r>
              <a:rPr lang="ru-RU" dirty="0" err="1"/>
              <a:t>съдилищата</a:t>
            </a:r>
            <a:r>
              <a:rPr lang="ru-RU" dirty="0"/>
              <a:t> в </a:t>
            </a:r>
            <a:r>
              <a:rPr lang="ru-RU" dirty="0" err="1"/>
              <a:t>пълния</a:t>
            </a:r>
            <a:r>
              <a:rPr lang="ru-RU" dirty="0"/>
              <a:t> </a:t>
            </a:r>
            <a:r>
              <a:rPr lang="ru-RU" dirty="0" err="1"/>
              <a:t>смисъл</a:t>
            </a:r>
            <a:r>
              <a:rPr lang="ru-RU" dirty="0"/>
              <a:t> на </a:t>
            </a:r>
            <a:r>
              <a:rPr lang="ru-RU" dirty="0" err="1"/>
              <a:t>думата</a:t>
            </a:r>
            <a:r>
              <a:rPr lang="ru-RU" dirty="0"/>
              <a:t> не е </a:t>
            </a:r>
            <a:r>
              <a:rPr lang="ru-RU" dirty="0" err="1" smtClean="0"/>
              <a:t>възможно</a:t>
            </a:r>
            <a:r>
              <a:rPr lang="ru-RU" dirty="0" smtClean="0"/>
              <a:t>, НО!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59587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268760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«</a:t>
            </a:r>
            <a:r>
              <a:rPr lang="ru-RU" b="1" i="1" dirty="0" err="1"/>
              <a:t>Програмното</a:t>
            </a:r>
            <a:r>
              <a:rPr lang="ru-RU" b="1" i="1" dirty="0"/>
              <a:t> </a:t>
            </a:r>
            <a:r>
              <a:rPr lang="ru-RU" b="1" i="1" dirty="0" err="1"/>
              <a:t>бюждетиране</a:t>
            </a:r>
            <a:r>
              <a:rPr lang="bg-BG" b="1" i="1" dirty="0"/>
              <a:t>“ срещу „</a:t>
            </a:r>
            <a:r>
              <a:rPr lang="bg-BG" b="1" i="1" dirty="0" err="1"/>
              <a:t>разходо-ориентирано</a:t>
            </a:r>
            <a:r>
              <a:rPr lang="bg-BG" b="1" i="1" dirty="0" smtClean="0"/>
              <a:t>“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827584" y="2044005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Може би се губи дългосрочната визия, къде е стремежът към усъвършенстване – губи ли се в борбата за „запълване на дупки“?</a:t>
            </a:r>
          </a:p>
        </p:txBody>
      </p:sp>
      <p:sp>
        <p:nvSpPr>
          <p:cNvPr id="5" name="Rectangle 4"/>
          <p:cNvSpPr/>
          <p:nvPr/>
        </p:nvSpPr>
        <p:spPr>
          <a:xfrm>
            <a:off x="848848" y="2782669"/>
            <a:ext cx="68915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Година за година – как се измерва добавената стойност?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576" y="3429000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Бюджетът не стига – следователно – проекти и партньорства, например с общините</a:t>
            </a:r>
          </a:p>
        </p:txBody>
      </p:sp>
      <p:sp>
        <p:nvSpPr>
          <p:cNvPr id="7" name="Rectangle 6"/>
          <p:cNvSpPr/>
          <p:nvPr/>
        </p:nvSpPr>
        <p:spPr>
          <a:xfrm>
            <a:off x="827583" y="4266953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Засяга ли се независимостта на съда от партньорствата?</a:t>
            </a:r>
          </a:p>
        </p:txBody>
      </p:sp>
      <p:sp>
        <p:nvSpPr>
          <p:cNvPr id="8" name="Rectangle 7"/>
          <p:cNvSpPr/>
          <p:nvPr/>
        </p:nvSpPr>
        <p:spPr>
          <a:xfrm>
            <a:off x="827583" y="4842503"/>
            <a:ext cx="6614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Публично-частни партньорства и банково финансиране – в новия програмен период</a:t>
            </a:r>
          </a:p>
        </p:txBody>
      </p:sp>
    </p:spTree>
    <p:extLst>
      <p:ext uri="{BB962C8B-B14F-4D97-AF65-F5344CB8AC3E}">
        <p14:creationId xmlns:p14="http://schemas.microsoft.com/office/powerpoint/2010/main" xmlns="" val="38537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26876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«</a:t>
            </a:r>
            <a:r>
              <a:rPr lang="ru-RU" b="1" i="1" dirty="0" err="1"/>
              <a:t>Програмното</a:t>
            </a:r>
            <a:r>
              <a:rPr lang="ru-RU" b="1" i="1" dirty="0"/>
              <a:t> </a:t>
            </a:r>
            <a:r>
              <a:rPr lang="ru-RU" b="1" i="1" dirty="0" err="1"/>
              <a:t>бюждетиране</a:t>
            </a:r>
            <a:r>
              <a:rPr lang="bg-BG" b="1" i="1" dirty="0"/>
              <a:t>“ срещу „</a:t>
            </a:r>
            <a:r>
              <a:rPr lang="bg-BG" b="1" i="1" dirty="0" err="1"/>
              <a:t>разходо-ориентирано</a:t>
            </a:r>
            <a:r>
              <a:rPr lang="bg-BG" b="1" i="1" dirty="0"/>
              <a:t>“ - продължение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827584" y="2132856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ПРОЕКТИ</a:t>
            </a:r>
            <a:br>
              <a:rPr lang="ru-RU" b="1" dirty="0"/>
            </a:br>
            <a:r>
              <a:rPr lang="ru-RU" b="1" dirty="0"/>
              <a:t>ИЗПЪЛНЯВАНИ ОТ ОРГАНИТЕ НА СЪДЕБНАТА </a:t>
            </a:r>
            <a:r>
              <a:rPr lang="ru-RU" b="1" dirty="0" smtClean="0"/>
              <a:t>ВЛАСТ – </a:t>
            </a:r>
            <a:r>
              <a:rPr lang="ru-RU" b="1" dirty="0" err="1" smtClean="0"/>
              <a:t>текущи</a:t>
            </a:r>
            <a:r>
              <a:rPr lang="ru-RU" b="1" dirty="0" smtClean="0"/>
              <a:t> и </a:t>
            </a:r>
            <a:r>
              <a:rPr lang="ru-RU" b="1" dirty="0" err="1" smtClean="0"/>
              <a:t>усешно</a:t>
            </a:r>
            <a:r>
              <a:rPr lang="ru-RU" b="1" dirty="0" smtClean="0"/>
              <a:t> </a:t>
            </a:r>
            <a:r>
              <a:rPr lang="ru-RU" b="1" dirty="0" err="1" smtClean="0"/>
              <a:t>завършение</a:t>
            </a:r>
            <a:endParaRPr lang="bg-BG" dirty="0" smtClean="0"/>
          </a:p>
          <a:p>
            <a:endParaRPr lang="bg-BG" dirty="0"/>
          </a:p>
          <a:p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www.justice.bg/bg/register.php?sender=1</a:t>
            </a:r>
            <a:endParaRPr lang="bg-BG" dirty="0" smtClean="0"/>
          </a:p>
          <a:p>
            <a:endParaRPr lang="bg-BG" dirty="0"/>
          </a:p>
          <a:p>
            <a:r>
              <a:rPr lang="bg-BG" dirty="0" smtClean="0"/>
              <a:t>Капацитет, компетентност, взаимодействие, електронно правосъдие, добри практики,  инфраструктура – какво друго?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39844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2274838"/>
            <a:ext cx="76328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Способи</a:t>
            </a:r>
            <a:r>
              <a:rPr lang="ru-RU" b="1" dirty="0" smtClean="0"/>
              <a:t> за </a:t>
            </a:r>
            <a:r>
              <a:rPr lang="ru-RU" b="1" dirty="0"/>
              <a:t>оценка на </a:t>
            </a:r>
            <a:r>
              <a:rPr lang="ru-RU" b="1" dirty="0" err="1"/>
              <a:t>постигнатите</a:t>
            </a:r>
            <a:r>
              <a:rPr lang="ru-RU" b="1" dirty="0"/>
              <a:t> </a:t>
            </a:r>
            <a:r>
              <a:rPr lang="ru-RU" b="1" dirty="0" err="1"/>
              <a:t>резултати</a:t>
            </a:r>
            <a:r>
              <a:rPr lang="ru-RU" b="1" dirty="0"/>
              <a:t> по </a:t>
            </a:r>
            <a:r>
              <a:rPr lang="ru-RU" b="1" dirty="0" err="1"/>
              <a:t>този</a:t>
            </a:r>
            <a:r>
              <a:rPr lang="ru-RU" b="1" dirty="0"/>
              <a:t> приоритет </a:t>
            </a:r>
            <a:r>
              <a:rPr lang="ru-RU" b="1" dirty="0" err="1"/>
              <a:t>могат</a:t>
            </a:r>
            <a:r>
              <a:rPr lang="ru-RU" b="1" dirty="0"/>
              <a:t> да </a:t>
            </a:r>
            <a:r>
              <a:rPr lang="ru-RU" b="1" dirty="0" err="1"/>
              <a:t>бъдат</a:t>
            </a:r>
            <a:r>
              <a:rPr lang="ru-RU" b="1" dirty="0"/>
              <a:t>: </a:t>
            </a:r>
            <a:r>
              <a:rPr lang="ru-RU" dirty="0" err="1"/>
              <a:t>периодичната</a:t>
            </a:r>
            <a:r>
              <a:rPr lang="ru-RU" dirty="0"/>
              <a:t> проверка на </a:t>
            </a:r>
            <a:r>
              <a:rPr lang="ru-RU" dirty="0" err="1"/>
              <a:t>обществената</a:t>
            </a:r>
            <a:r>
              <a:rPr lang="ru-RU" dirty="0"/>
              <a:t> оценка за </a:t>
            </a:r>
            <a:r>
              <a:rPr lang="ru-RU" dirty="0" err="1"/>
              <a:t>работата</a:t>
            </a:r>
            <a:r>
              <a:rPr lang="ru-RU" dirty="0"/>
              <a:t> на </a:t>
            </a:r>
            <a:r>
              <a:rPr lang="ru-RU" dirty="0" err="1"/>
              <a:t>съда</a:t>
            </a:r>
            <a:r>
              <a:rPr lang="ru-RU" dirty="0"/>
              <a:t> в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насока</a:t>
            </a:r>
            <a:r>
              <a:rPr lang="ru-RU" dirty="0"/>
              <a:t> и </a:t>
            </a:r>
            <a:r>
              <a:rPr lang="ru-RU" dirty="0" err="1"/>
              <a:t>мнението</a:t>
            </a:r>
            <a:r>
              <a:rPr lang="ru-RU" dirty="0"/>
              <a:t> на </a:t>
            </a:r>
            <a:r>
              <a:rPr lang="ru-RU" dirty="0" err="1"/>
              <a:t>съответните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и институции,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дейността</a:t>
            </a:r>
            <a:r>
              <a:rPr lang="ru-RU" dirty="0"/>
              <a:t> на </a:t>
            </a:r>
            <a:r>
              <a:rPr lang="ru-RU" dirty="0" err="1"/>
              <a:t>съдиите</a:t>
            </a:r>
            <a:r>
              <a:rPr lang="ru-RU" dirty="0"/>
              <a:t> и </a:t>
            </a:r>
            <a:r>
              <a:rPr lang="ru-RU" dirty="0" err="1"/>
              <a:t>служителите</a:t>
            </a:r>
            <a:r>
              <a:rPr lang="ru-RU" dirty="0"/>
              <a:t> по </a:t>
            </a:r>
            <a:r>
              <a:rPr lang="ru-RU" dirty="0" err="1"/>
              <a:t>този</a:t>
            </a:r>
            <a:r>
              <a:rPr lang="ru-RU" dirty="0"/>
              <a:t> приоритет. </a:t>
            </a:r>
            <a:r>
              <a:rPr lang="ru-RU" dirty="0" err="1"/>
              <a:t>Доклади</a:t>
            </a:r>
            <a:r>
              <a:rPr lang="ru-RU" dirty="0"/>
              <a:t> на </a:t>
            </a:r>
            <a:r>
              <a:rPr lang="ru-RU" dirty="0" err="1"/>
              <a:t>съответните</a:t>
            </a:r>
            <a:r>
              <a:rPr lang="ru-RU" dirty="0"/>
              <a:t> </a:t>
            </a:r>
            <a:r>
              <a:rPr lang="ru-RU" dirty="0" err="1"/>
              <a:t>комисии</a:t>
            </a:r>
            <a:r>
              <a:rPr lang="ru-RU" dirty="0"/>
              <a:t> при ВСС при проверка и </a:t>
            </a:r>
            <a:r>
              <a:rPr lang="ru-RU" dirty="0" err="1"/>
              <a:t>писмено</a:t>
            </a:r>
            <a:r>
              <a:rPr lang="ru-RU" dirty="0"/>
              <a:t> становище в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насока</a:t>
            </a:r>
            <a:r>
              <a:rPr lang="ru-RU" dirty="0"/>
              <a:t>, </a:t>
            </a:r>
            <a:r>
              <a:rPr lang="ru-RU" dirty="0" err="1"/>
              <a:t>периодични</a:t>
            </a:r>
            <a:r>
              <a:rPr lang="ru-RU" dirty="0"/>
              <a:t> </a:t>
            </a:r>
            <a:r>
              <a:rPr lang="ru-RU" dirty="0" err="1"/>
              <a:t>доклади</a:t>
            </a:r>
            <a:r>
              <a:rPr lang="ru-RU" dirty="0"/>
              <a:t> на </a:t>
            </a:r>
            <a:r>
              <a:rPr lang="ru-RU" dirty="0" err="1"/>
              <a:t>Комисиите</a:t>
            </a:r>
            <a:r>
              <a:rPr lang="ru-RU" dirty="0"/>
              <a:t> по </a:t>
            </a:r>
            <a:r>
              <a:rPr lang="ru-RU" dirty="0" err="1"/>
              <a:t>професионална</a:t>
            </a:r>
            <a:r>
              <a:rPr lang="ru-RU" dirty="0"/>
              <a:t> </a:t>
            </a:r>
            <a:r>
              <a:rPr lang="ru-RU" dirty="0" err="1"/>
              <a:t>етика</a:t>
            </a:r>
            <a:r>
              <a:rPr lang="ru-RU" dirty="0"/>
              <a:t> при </a:t>
            </a:r>
            <a:r>
              <a:rPr lang="ru-RU" dirty="0" err="1"/>
              <a:t>съдилищата</a:t>
            </a:r>
            <a:r>
              <a:rPr lang="ru-RU" dirty="0"/>
              <a:t>, </a:t>
            </a:r>
            <a:r>
              <a:rPr lang="ru-RU" dirty="0" err="1"/>
              <a:t>доклади</a:t>
            </a:r>
            <a:r>
              <a:rPr lang="ru-RU" dirty="0"/>
              <a:t> за </a:t>
            </a:r>
            <a:r>
              <a:rPr lang="ru-RU" dirty="0" err="1"/>
              <a:t>подадени</a:t>
            </a:r>
            <a:r>
              <a:rPr lang="ru-RU" dirty="0"/>
              <a:t> </a:t>
            </a:r>
            <a:r>
              <a:rPr lang="ru-RU" dirty="0" err="1"/>
              <a:t>жалби</a:t>
            </a:r>
            <a:r>
              <a:rPr lang="ru-RU" dirty="0"/>
              <a:t> и </a:t>
            </a:r>
            <a:r>
              <a:rPr lang="ru-RU" dirty="0" err="1"/>
              <a:t>сигнали</a:t>
            </a:r>
            <a:r>
              <a:rPr lang="ru-RU" dirty="0"/>
              <a:t> </a:t>
            </a:r>
            <a:r>
              <a:rPr lang="ru-RU" dirty="0" err="1"/>
              <a:t>срещу</a:t>
            </a:r>
            <a:r>
              <a:rPr lang="ru-RU" dirty="0"/>
              <a:t> </a:t>
            </a:r>
            <a:r>
              <a:rPr lang="ru-RU" dirty="0" err="1"/>
              <a:t>магистрати</a:t>
            </a:r>
            <a:r>
              <a:rPr lang="ru-RU" dirty="0"/>
              <a:t> и служители, </a:t>
            </a:r>
            <a:r>
              <a:rPr lang="ru-RU" dirty="0" err="1"/>
              <a:t>резултати</a:t>
            </a:r>
            <a:r>
              <a:rPr lang="ru-RU" dirty="0"/>
              <a:t> от </a:t>
            </a:r>
            <a:r>
              <a:rPr lang="ru-RU" dirty="0" err="1"/>
              <a:t>използуването</a:t>
            </a:r>
            <a:r>
              <a:rPr lang="ru-RU" dirty="0"/>
              <a:t> на </a:t>
            </a:r>
            <a:r>
              <a:rPr lang="ru-RU" dirty="0" err="1"/>
              <a:t>антикорупционните</a:t>
            </a:r>
            <a:r>
              <a:rPr lang="ru-RU" dirty="0"/>
              <a:t> </a:t>
            </a:r>
            <a:r>
              <a:rPr lang="ru-RU" dirty="0" err="1"/>
              <a:t>кутии</a:t>
            </a:r>
            <a:r>
              <a:rPr lang="ru-RU" dirty="0"/>
              <a:t>, </a:t>
            </a:r>
            <a:r>
              <a:rPr lang="ru-RU" dirty="0" err="1"/>
              <a:t>резултати</a:t>
            </a:r>
            <a:r>
              <a:rPr lang="ru-RU" dirty="0"/>
              <a:t> от </a:t>
            </a:r>
            <a:r>
              <a:rPr lang="ru-RU" dirty="0" err="1"/>
              <a:t>дисциплинарни</a:t>
            </a:r>
            <a:r>
              <a:rPr lang="ru-RU" dirty="0"/>
              <a:t> производства и др. 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827584" y="1268760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Стратегически план – как да се </a:t>
            </a:r>
            <a:r>
              <a:rPr lang="ru-RU" b="1" i="1" dirty="0" err="1"/>
              <a:t>измерва</a:t>
            </a:r>
            <a:r>
              <a:rPr lang="ru-RU" b="1" i="1" dirty="0"/>
              <a:t> </a:t>
            </a:r>
            <a:r>
              <a:rPr lang="ru-RU" b="1" i="1" dirty="0" err="1"/>
              <a:t>постигането</a:t>
            </a:r>
            <a:r>
              <a:rPr lang="ru-RU" b="1" i="1" dirty="0"/>
              <a:t> на  целите</a:t>
            </a:r>
            <a:r>
              <a:rPr lang="ru-RU" b="1" i="1" dirty="0" smtClean="0"/>
              <a:t>? </a:t>
            </a:r>
            <a:endParaRPr lang="bg-BG" i="1" dirty="0"/>
          </a:p>
        </p:txBody>
      </p:sp>
    </p:spTree>
    <p:extLst>
      <p:ext uri="{BB962C8B-B14F-4D97-AF65-F5344CB8AC3E}">
        <p14:creationId xmlns:p14="http://schemas.microsoft.com/office/powerpoint/2010/main" xmlns="" val="141042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26876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Доклад за финансовото управление и контрол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2136339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чл. 20, ал. 3 от Закона за финансовото управление и контрол в публичния </a:t>
            </a:r>
            <a:r>
              <a:rPr lang="bg-BG" dirty="0" smtClean="0"/>
              <a:t>сектор</a:t>
            </a:r>
          </a:p>
        </p:txBody>
      </p:sp>
      <p:sp>
        <p:nvSpPr>
          <p:cNvPr id="4" name="Rectangle 3"/>
          <p:cNvSpPr/>
          <p:nvPr/>
        </p:nvSpPr>
        <p:spPr>
          <a:xfrm>
            <a:off x="725076" y="357301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информация за състоянието на системите на финансово управление и </a:t>
            </a:r>
            <a:r>
              <a:rPr lang="bg-BG" dirty="0" smtClean="0"/>
              <a:t>контрол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719572" y="436510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резултатите от извършен преглед на съществуващите правила и процедури -  ФУК </a:t>
            </a:r>
          </a:p>
        </p:txBody>
      </p:sp>
      <p:sp>
        <p:nvSpPr>
          <p:cNvPr id="6" name="Rectangle 5"/>
          <p:cNvSpPr/>
          <p:nvPr/>
        </p:nvSpPr>
        <p:spPr>
          <a:xfrm>
            <a:off x="638329" y="54452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dirty="0"/>
              <a:t>стратегическата и оперативните цели </a:t>
            </a:r>
          </a:p>
        </p:txBody>
      </p:sp>
      <p:sp>
        <p:nvSpPr>
          <p:cNvPr id="7" name="Rectangle 6"/>
          <p:cNvSpPr/>
          <p:nvPr/>
        </p:nvSpPr>
        <p:spPr>
          <a:xfrm>
            <a:off x="638328" y="2787033"/>
            <a:ext cx="7282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утвърдени писмени политики и процедури за осъществяването на ефективни контролни дейности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21514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772816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областите на финансово управление и контрол, които се нуждаят от развитие и подобрение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83568" y="980728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Доклад за финансовото управление и </a:t>
            </a:r>
            <a:r>
              <a:rPr lang="bg-BG" b="1" i="1" dirty="0" smtClean="0"/>
              <a:t>контрол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683568" y="263691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Годишни оперативни планове за дейността на ВСС и второстепенните разпоредители с бюджетни кредити</a:t>
            </a:r>
          </a:p>
        </p:txBody>
      </p:sp>
      <p:sp>
        <p:nvSpPr>
          <p:cNvPr id="5" name="Rectangle 4"/>
          <p:cNvSpPr/>
          <p:nvPr/>
        </p:nvSpPr>
        <p:spPr>
          <a:xfrm>
            <a:off x="740712" y="3547653"/>
            <a:ext cx="352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/>
              <a:t>Стратегия за управление на риска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937" y="4077072"/>
            <a:ext cx="3988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/>
              <a:t>Програма за обучение на служителите</a:t>
            </a:r>
          </a:p>
        </p:txBody>
      </p:sp>
      <p:sp>
        <p:nvSpPr>
          <p:cNvPr id="7" name="Rectangle 6"/>
          <p:cNvSpPr/>
          <p:nvPr/>
        </p:nvSpPr>
        <p:spPr>
          <a:xfrm>
            <a:off x="740712" y="4604260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Правилник за оценка на работата на магистратите с ясно определени критерии за оценка на качеството</a:t>
            </a:r>
          </a:p>
        </p:txBody>
      </p:sp>
      <p:sp>
        <p:nvSpPr>
          <p:cNvPr id="8" name="Rectangle 7"/>
          <p:cNvSpPr/>
          <p:nvPr/>
        </p:nvSpPr>
        <p:spPr>
          <a:xfrm>
            <a:off x="740712" y="525194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Тригодишен стратегически план за развитие на дейността на вътрешния одит и годишен план, съдържащ конкретни </a:t>
            </a:r>
            <a:r>
              <a:rPr lang="bg-BG" dirty="0" err="1"/>
              <a:t>одитни</a:t>
            </a:r>
            <a:r>
              <a:rPr lang="bg-BG" dirty="0"/>
              <a:t> ангажименти</a:t>
            </a:r>
          </a:p>
        </p:txBody>
      </p:sp>
    </p:spTree>
    <p:extLst>
      <p:ext uri="{BB962C8B-B14F-4D97-AF65-F5344CB8AC3E}">
        <p14:creationId xmlns:p14="http://schemas.microsoft.com/office/powerpoint/2010/main" xmlns="" val="272078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582341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самооценка относно функциониране на СФУК, на база извършените одити от вътрешния контрол и чрез попълване на </a:t>
            </a:r>
            <a:r>
              <a:rPr lang="bg-BG" dirty="0" smtClean="0"/>
              <a:t>въпросници – ето пример!</a:t>
            </a:r>
            <a:endParaRPr lang="bg-BG" dirty="0"/>
          </a:p>
          <a:p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1041049" y="3717032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Становища на Сметната палата за спазване на законовите изисквания при изготвянето на доклада и вътрешния одит </a:t>
            </a:r>
          </a:p>
          <a:p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1041049" y="4797152"/>
            <a:ext cx="71223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съответствие на структурата и съдържанието му с указанията и насоките, дадени от Министерството на финансите. </a:t>
            </a:r>
            <a:br>
              <a:rPr lang="bg-BG" dirty="0"/>
            </a:b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971600" y="959219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Доклад за финансовото управление и </a:t>
            </a:r>
            <a:r>
              <a:rPr lang="bg-BG" b="1" i="1" dirty="0" smtClean="0"/>
              <a:t>контрол - продължение</a:t>
            </a:r>
            <a:endParaRPr lang="bg-BG" b="1" i="1" dirty="0"/>
          </a:p>
        </p:txBody>
      </p:sp>
      <p:sp>
        <p:nvSpPr>
          <p:cNvPr id="6" name="Rectangle 5"/>
          <p:cNvSpPr/>
          <p:nvPr/>
        </p:nvSpPr>
        <p:spPr>
          <a:xfrm>
            <a:off x="1115616" y="2505671"/>
            <a:ext cx="5465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 smtClean="0"/>
              <a:t>МИТОВЕ? АКО </a:t>
            </a:r>
            <a:r>
              <a:rPr lang="bg-BG" dirty="0"/>
              <a:t>АЗ НЕ СЕ ОЦЕНЯ - КОЙ ЩЕ МЕ ОЦЕНИ</a:t>
            </a:r>
            <a:r>
              <a:rPr lang="bg-BG" dirty="0" smtClean="0"/>
              <a:t>? 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1115616" y="2844096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ДА НЕ КАЗВАМ НА ЧЕРНОТО - БЯЛО, НО И ДА НЕ СЕ "ПРЕДАВАМ"</a:t>
            </a:r>
            <a:endParaRPr lang="bg-BG" dirty="0"/>
          </a:p>
        </p:txBody>
      </p:sp>
      <p:sp>
        <p:nvSpPr>
          <p:cNvPr id="8" name="Rectangle 7"/>
          <p:cNvSpPr/>
          <p:nvPr/>
        </p:nvSpPr>
        <p:spPr>
          <a:xfrm>
            <a:off x="1147664" y="3240009"/>
            <a:ext cx="4483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ТОВА МОЖЕ ДА СЕ ИЗПОЛЗУВА СРЕЩУ МЕН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55891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Годишният финансов отчет за </a:t>
            </a:r>
            <a:r>
              <a:rPr lang="bg-BG" dirty="0" smtClean="0"/>
              <a:t>съдържа </a:t>
            </a:r>
            <a:r>
              <a:rPr lang="bg-BG" dirty="0"/>
              <a:t>елементите, определени със заповед на министъра на финансите – баланс, отчет за касово изпълнение на бюджета </a:t>
            </a:r>
            <a:r>
              <a:rPr lang="ru-RU" dirty="0"/>
              <a:t>(</a:t>
            </a:r>
            <a:r>
              <a:rPr lang="bg-BG" dirty="0"/>
              <a:t>ОКИБ</a:t>
            </a:r>
            <a:r>
              <a:rPr lang="ru-RU" dirty="0"/>
              <a:t>)</a:t>
            </a:r>
            <a:r>
              <a:rPr lang="bg-BG" dirty="0"/>
              <a:t> </a:t>
            </a:r>
            <a:r>
              <a:rPr lang="bg-BG" dirty="0" smtClean="0"/>
              <a:t>, </a:t>
            </a:r>
            <a:r>
              <a:rPr lang="bg-BG" dirty="0"/>
              <a:t>и приложенията към него.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палата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82080" y="3084093"/>
            <a:ext cx="7734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Указания на </a:t>
            </a:r>
            <a:r>
              <a:rPr lang="bg-BG" dirty="0"/>
              <a:t>МФ, дадени с ДДС</a:t>
            </a:r>
            <a:r>
              <a:rPr lang="en-US" dirty="0"/>
              <a:t> </a:t>
            </a:r>
            <a:r>
              <a:rPr lang="bg-BG" dirty="0"/>
              <a:t>№ 12 от 21.12.2012 г. за</a:t>
            </a:r>
            <a:r>
              <a:rPr lang="en-US" dirty="0"/>
              <a:t> </a:t>
            </a:r>
            <a:r>
              <a:rPr lang="bg-BG" dirty="0" err="1"/>
              <a:t>комплектоване</a:t>
            </a:r>
            <a:r>
              <a:rPr lang="bg-BG" dirty="0"/>
              <a:t> на отчета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683568" y="3933056"/>
            <a:ext cx="787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обобщен формуляр НАЛ-3 </a:t>
            </a:r>
            <a:r>
              <a:rPr lang="bg-BG" dirty="0" smtClean="0"/>
              <a:t>по </a:t>
            </a:r>
            <a:r>
              <a:rPr lang="bg-BG" dirty="0"/>
              <a:t>всички депозитни, текущи, бюджетни и извънбюджетни </a:t>
            </a:r>
            <a:r>
              <a:rPr lang="bg-BG" dirty="0" smtClean="0"/>
              <a:t>сметки, </a:t>
            </a:r>
            <a:r>
              <a:rPr lang="bg-BG" dirty="0"/>
              <a:t>на основание т. 45 - 47 от ДДС № 02 от 2009 г. Наличностите по сметките на </a:t>
            </a:r>
            <a:r>
              <a:rPr lang="en-US" dirty="0"/>
              <a:t>BCC</a:t>
            </a:r>
            <a:r>
              <a:rPr lang="bg-BG" dirty="0"/>
              <a:t> към 3</a:t>
            </a:r>
            <a:r>
              <a:rPr lang="ru-RU" dirty="0"/>
              <a:t>1</a:t>
            </a:r>
            <a:r>
              <a:rPr lang="bg-BG" dirty="0"/>
              <a:t>.</a:t>
            </a:r>
            <a:r>
              <a:rPr lang="ru-RU" dirty="0"/>
              <a:t>12</a:t>
            </a:r>
            <a:r>
              <a:rPr lang="bg-BG" dirty="0"/>
              <a:t>.2012 г. </a:t>
            </a:r>
            <a:r>
              <a:rPr lang="bg-BG" dirty="0" smtClean="0"/>
              <a:t>се заверяват  </a:t>
            </a:r>
            <a:r>
              <a:rPr lang="bg-BG" dirty="0"/>
              <a:t>от управление „Фискални услуги” при БНБ</a:t>
            </a:r>
          </a:p>
        </p:txBody>
      </p:sp>
    </p:spTree>
    <p:extLst>
      <p:ext uri="{BB962C8B-B14F-4D97-AF65-F5344CB8AC3E}">
        <p14:creationId xmlns:p14="http://schemas.microsoft.com/office/powerpoint/2010/main" xmlns="" val="232895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Типични грешки в отчетите  </a:t>
            </a:r>
            <a:r>
              <a:rPr lang="en-GB" dirty="0" smtClean="0"/>
              <a:t>- </a:t>
            </a:r>
            <a:r>
              <a:rPr lang="bg-BG" dirty="0" smtClean="0"/>
              <a:t>не само за нас!</a:t>
            </a:r>
          </a:p>
          <a:p>
            <a:endParaRPr lang="bg-BG" dirty="0"/>
          </a:p>
          <a:p>
            <a:r>
              <a:rPr lang="bg-BG" dirty="0"/>
              <a:t>Просрочени вземания и </a:t>
            </a:r>
            <a:r>
              <a:rPr lang="bg-BG" dirty="0" smtClean="0"/>
              <a:t>задължения – неоповестяване</a:t>
            </a:r>
          </a:p>
          <a:p>
            <a:endParaRPr lang="bg-BG" dirty="0"/>
          </a:p>
          <a:p>
            <a:r>
              <a:rPr lang="bg-BG" dirty="0" smtClean="0"/>
              <a:t>Сборни </a:t>
            </a:r>
            <a:r>
              <a:rPr lang="bg-BG" dirty="0"/>
              <a:t>оборотни </a:t>
            </a:r>
            <a:r>
              <a:rPr lang="bg-BG" dirty="0" smtClean="0"/>
              <a:t>ведомости – невнасяне</a:t>
            </a:r>
          </a:p>
          <a:p>
            <a:endParaRPr lang="bg-BG" dirty="0"/>
          </a:p>
          <a:p>
            <a:r>
              <a:rPr lang="bg-BG" dirty="0"/>
              <a:t>24-04 „Нетни приходи от продажби на услуги стоки и продукция</a:t>
            </a:r>
            <a:r>
              <a:rPr lang="bg-BG" dirty="0" smtClean="0"/>
              <a:t>” – нето! </a:t>
            </a:r>
            <a:r>
              <a:rPr lang="en-GB" dirty="0" smtClean="0"/>
              <a:t>(</a:t>
            </a:r>
            <a:r>
              <a:rPr lang="bg-BG" dirty="0"/>
              <a:t>ДДС № 20 от 2004 г. на МФ</a:t>
            </a:r>
            <a:r>
              <a:rPr lang="en-GB" dirty="0" smtClean="0"/>
              <a:t>) - </a:t>
            </a:r>
            <a:r>
              <a:rPr lang="bg-BG" dirty="0"/>
              <a:t>стопанска дейност</a:t>
            </a:r>
            <a:endParaRPr lang="bg-BG" dirty="0" smtClean="0"/>
          </a:p>
          <a:p>
            <a:endParaRPr lang="en-GB" dirty="0" smtClean="0"/>
          </a:p>
          <a:p>
            <a:r>
              <a:rPr lang="bg-BG" dirty="0"/>
              <a:t>26-00 „Съдебни такси” </a:t>
            </a:r>
            <a:r>
              <a:rPr lang="en-GB" dirty="0" smtClean="0"/>
              <a:t>- </a:t>
            </a:r>
            <a:r>
              <a:rPr lang="bg-BG" dirty="0" smtClean="0"/>
              <a:t>по </a:t>
            </a:r>
            <a:r>
              <a:rPr lang="bg-BG" dirty="0"/>
              <a:t>счетоводна сметка 7051 „Приходи от държавни такси</a:t>
            </a:r>
            <a:r>
              <a:rPr lang="bg-BG" dirty="0" smtClean="0"/>
              <a:t>”</a:t>
            </a:r>
            <a:r>
              <a:rPr lang="en-GB" dirty="0" smtClean="0"/>
              <a:t> (</a:t>
            </a:r>
            <a:r>
              <a:rPr lang="bg-BG" dirty="0" smtClean="0"/>
              <a:t> ок. </a:t>
            </a:r>
            <a:r>
              <a:rPr lang="en-GB" dirty="0" smtClean="0"/>
              <a:t>120 </a:t>
            </a:r>
            <a:r>
              <a:rPr lang="bg-BG" dirty="0" smtClean="0"/>
              <a:t>млн. лв.</a:t>
            </a:r>
            <a:r>
              <a:rPr lang="en-GB" dirty="0" smtClean="0"/>
              <a:t>)</a:t>
            </a:r>
            <a:endParaRPr lang="bg-BG" dirty="0"/>
          </a:p>
          <a:p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</p:spTree>
    <p:extLst>
      <p:ext uri="{BB962C8B-B14F-4D97-AF65-F5344CB8AC3E}">
        <p14:creationId xmlns:p14="http://schemas.microsoft.com/office/powerpoint/2010/main" xmlns="" val="378368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err="1"/>
              <a:t>подпараграф</a:t>
            </a:r>
            <a:r>
              <a:rPr lang="bg-BG" dirty="0"/>
              <a:t> 28-01 „Конфискувани средства и приходи от продажби на конфискувани и придобити в залог вещи” </a:t>
            </a:r>
            <a:r>
              <a:rPr lang="bg-BG" dirty="0" smtClean="0"/>
              <a:t>– 1.6 млн.</a:t>
            </a:r>
            <a:r>
              <a:rPr lang="bg-BG" dirty="0"/>
              <a:t> лв. </a:t>
            </a:r>
            <a:r>
              <a:rPr lang="bg-BG" dirty="0" smtClean="0"/>
              <a:t>- </a:t>
            </a:r>
            <a:r>
              <a:rPr lang="bg-BG" dirty="0"/>
              <a:t>по сметки 7161 „Приходи от продажби на конфискувани дълготрайни активи”, 7163 „Приходи от продажби на конфискувани финансови активи” и 7925 „Конфискувани парични </a:t>
            </a:r>
            <a:r>
              <a:rPr lang="bg-BG" dirty="0" smtClean="0"/>
              <a:t>средства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683567" y="3573016"/>
            <a:ext cx="7272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по </a:t>
            </a:r>
            <a:r>
              <a:rPr lang="bg-BG" dirty="0" err="1"/>
              <a:t>подпараграф</a:t>
            </a:r>
            <a:r>
              <a:rPr lang="bg-BG" dirty="0"/>
              <a:t> 28-02 „Глоби, санкции, неустойки, наказателни лихви, обезщетения и начети” отчетените </a:t>
            </a:r>
            <a:r>
              <a:rPr lang="bg-BG" dirty="0" smtClean="0"/>
              <a:t>0.8 млн. </a:t>
            </a:r>
            <a:r>
              <a:rPr lang="bg-BG" dirty="0"/>
              <a:t> лв., </a:t>
            </a:r>
            <a:r>
              <a:rPr lang="bg-BG" dirty="0" smtClean="0"/>
              <a:t>по </a:t>
            </a:r>
            <a:r>
              <a:rPr lang="bg-BG" dirty="0"/>
              <a:t>сметки </a:t>
            </a:r>
            <a:br>
              <a:rPr lang="bg-BG" dirty="0"/>
            </a:br>
            <a:r>
              <a:rPr lang="bg-BG" dirty="0"/>
              <a:t>7090 „Приходи от глоби и санкции</a:t>
            </a:r>
            <a:r>
              <a:rPr lang="bg-BG" dirty="0" smtClean="0"/>
              <a:t>”, </a:t>
            </a:r>
            <a:r>
              <a:rPr lang="bg-BG" dirty="0"/>
              <a:t>7198 „Приходи от неустойки, начети и обезщетения”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84" y="4773345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Начисленият и внесен данък върху приходите от стопанска дейност </a:t>
            </a:r>
            <a:r>
              <a:rPr lang="bg-BG" dirty="0" smtClean="0"/>
              <a:t>по </a:t>
            </a:r>
            <a:r>
              <a:rPr lang="bg-BG" dirty="0" err="1"/>
              <a:t>подпараграф</a:t>
            </a:r>
            <a:r>
              <a:rPr lang="bg-BG" dirty="0"/>
              <a:t> 37-02 „Внесен данък върху приходите от стопанска дейност на бюджетните предприятия (-)” със знак минус</a:t>
            </a:r>
          </a:p>
        </p:txBody>
      </p:sp>
    </p:spTree>
    <p:extLst>
      <p:ext uri="{BB962C8B-B14F-4D97-AF65-F5344CB8AC3E}">
        <p14:creationId xmlns:p14="http://schemas.microsoft.com/office/powerpoint/2010/main" xmlns="" val="277213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Типични грешки в отчетите  </a:t>
            </a:r>
            <a:r>
              <a:rPr lang="en-GB" dirty="0"/>
              <a:t>- </a:t>
            </a:r>
            <a:r>
              <a:rPr lang="bg-BG" dirty="0"/>
              <a:t>не само за нас</a:t>
            </a:r>
            <a:r>
              <a:rPr lang="bg-BG" dirty="0" smtClean="0"/>
              <a:t>!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584136" y="2564904"/>
            <a:ext cx="78762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отчетеното движение на паричните средства между каса и банка по </a:t>
            </a:r>
            <a:r>
              <a:rPr lang="bg-BG" dirty="0" smtClean="0"/>
              <a:t>„транзитен“ </a:t>
            </a:r>
            <a:r>
              <a:rPr lang="bg-BG" dirty="0" err="1" smtClean="0"/>
              <a:t>подпараграф</a:t>
            </a:r>
            <a:r>
              <a:rPr lang="bg-BG" dirty="0" smtClean="0"/>
              <a:t> , </a:t>
            </a:r>
            <a:r>
              <a:rPr lang="bg-BG" dirty="0"/>
              <a:t>вместо по </a:t>
            </a:r>
            <a:r>
              <a:rPr lang="bg-BG" dirty="0" err="1"/>
              <a:t>подпараграф</a:t>
            </a:r>
            <a:r>
              <a:rPr lang="bg-BG" dirty="0"/>
              <a:t> 98-10 „Операции в брой между банка и каса”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3537708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Неправилна класификация на придобити активи между </a:t>
            </a:r>
            <a:r>
              <a:rPr lang="bg-BG" dirty="0" err="1"/>
              <a:t>подпараграф</a:t>
            </a:r>
            <a:r>
              <a:rPr lang="bg-BG" dirty="0"/>
              <a:t> 52-03 „Придобиване на друго оборудване, машини и съоръжения</a:t>
            </a:r>
            <a:r>
              <a:rPr lang="bg-BG" dirty="0" smtClean="0"/>
              <a:t>”, </a:t>
            </a:r>
            <a:r>
              <a:rPr lang="bg-BG" dirty="0" err="1"/>
              <a:t>подпараграф</a:t>
            </a:r>
            <a:r>
              <a:rPr lang="bg-BG" dirty="0"/>
              <a:t> 52-05 „Придобиване на стопански инвентар” </a:t>
            </a:r>
            <a:r>
              <a:rPr lang="bg-BG" dirty="0" smtClean="0"/>
              <a:t>,</a:t>
            </a:r>
            <a:r>
              <a:rPr lang="bg-BG" dirty="0" err="1" smtClean="0"/>
              <a:t>подпараграф</a:t>
            </a:r>
            <a:r>
              <a:rPr lang="bg-BG" dirty="0" smtClean="0"/>
              <a:t> </a:t>
            </a:r>
            <a:r>
              <a:rPr lang="bg-BG" dirty="0"/>
              <a:t>52-01 „Придобиване на компютри и хардуер</a:t>
            </a:r>
          </a:p>
        </p:txBody>
      </p:sp>
      <p:sp>
        <p:nvSpPr>
          <p:cNvPr id="6" name="Rectangle 5"/>
          <p:cNvSpPr/>
          <p:nvPr/>
        </p:nvSpPr>
        <p:spPr>
          <a:xfrm>
            <a:off x="560816" y="4917361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err="1"/>
              <a:t>подпараграф</a:t>
            </a:r>
            <a:r>
              <a:rPr lang="bg-BG" dirty="0"/>
              <a:t> 10-51 „Командировки в страната” </a:t>
            </a:r>
            <a:r>
              <a:rPr lang="bg-BG" dirty="0" smtClean="0"/>
              <a:t>, 6093</a:t>
            </a:r>
            <a:r>
              <a:rPr lang="bg-BG" dirty="0"/>
              <a:t> „Разходи за командировки в страната”, вместо по </a:t>
            </a:r>
            <a:r>
              <a:rPr lang="bg-BG" dirty="0" err="1"/>
              <a:t>подпараграф</a:t>
            </a:r>
            <a:r>
              <a:rPr lang="bg-BG" dirty="0"/>
              <a:t> 10-20 „Разходи за външни услуги” и 6071 „Разходи за наеми в страната” </a:t>
            </a:r>
          </a:p>
        </p:txBody>
      </p:sp>
    </p:spTree>
    <p:extLst>
      <p:ext uri="{BB962C8B-B14F-4D97-AF65-F5344CB8AC3E}">
        <p14:creationId xmlns:p14="http://schemas.microsoft.com/office/powerpoint/2010/main" xmlns="" val="208362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Типични грешки в отчетите  </a:t>
            </a:r>
            <a:r>
              <a:rPr lang="en-GB" dirty="0"/>
              <a:t>- </a:t>
            </a:r>
            <a:r>
              <a:rPr lang="bg-BG" dirty="0"/>
              <a:t>не само за нас</a:t>
            </a:r>
            <a:r>
              <a:rPr lang="bg-BG" dirty="0" smtClean="0"/>
              <a:t>!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7" name="Rectangle 6"/>
          <p:cNvSpPr/>
          <p:nvPr/>
        </p:nvSpPr>
        <p:spPr>
          <a:xfrm>
            <a:off x="603345" y="2492896"/>
            <a:ext cx="73530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по </a:t>
            </a:r>
            <a:r>
              <a:rPr lang="bg-BG" dirty="0" err="1"/>
              <a:t>подпараграф</a:t>
            </a:r>
            <a:r>
              <a:rPr lang="bg-BG" dirty="0"/>
              <a:t> 10-20 „Разходи за външни услуги” и 6029 „Други разходи за външни услуги” вместо по </a:t>
            </a:r>
            <a:r>
              <a:rPr lang="bg-BG" dirty="0" err="1"/>
              <a:t>подпараграф</a:t>
            </a:r>
            <a:r>
              <a:rPr lang="bg-BG" dirty="0"/>
              <a:t> 10-30 „Текущ ремонт” и сметка 6021 „Разходи за текущ ремонт”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85" y="3467308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потвърдените разходи чрез </a:t>
            </a:r>
            <a:r>
              <a:rPr lang="bg-BG" dirty="0" smtClean="0"/>
              <a:t>СЕБРА</a:t>
            </a:r>
            <a:r>
              <a:rPr lang="bg-BG" dirty="0"/>
              <a:t> </a:t>
            </a:r>
            <a:r>
              <a:rPr lang="bg-BG" dirty="0" smtClean="0"/>
              <a:t>- </a:t>
            </a:r>
            <a:r>
              <a:rPr lang="bg-BG" dirty="0"/>
              <a:t>по </a:t>
            </a:r>
            <a:r>
              <a:rPr lang="bg-BG" dirty="0" err="1"/>
              <a:t>подпараграф</a:t>
            </a:r>
            <a:r>
              <a:rPr lang="bg-BG" dirty="0"/>
              <a:t> 66-01 „Разчети с подведомствени разпоредители за плащания в СЕБРА (-)” и </a:t>
            </a:r>
            <a:r>
              <a:rPr lang="bg-BG" dirty="0" smtClean="0"/>
              <a:t>по </a:t>
            </a:r>
            <a:r>
              <a:rPr lang="bg-BG" dirty="0"/>
              <a:t>дебита на сметка 7500 „Разчети за плащания в СЕБРА</a:t>
            </a:r>
            <a:r>
              <a:rPr lang="bg-BG" dirty="0" smtClean="0"/>
              <a:t>” - от </a:t>
            </a:r>
            <a:r>
              <a:rPr lang="bg-BG" dirty="0"/>
              <a:t>второстепенните разпоредители с бюджетни кредити по </a:t>
            </a:r>
            <a:r>
              <a:rPr lang="bg-BG" dirty="0" err="1"/>
              <a:t>подпараграф</a:t>
            </a:r>
            <a:r>
              <a:rPr lang="bg-BG" dirty="0"/>
              <a:t> 66-02 „Разчети с първостепенен разпоредител за плащания в СЕБРА (+)” и по кредита на сметка 7500. </a:t>
            </a:r>
            <a:r>
              <a:rPr lang="bg-BG" dirty="0" smtClean="0"/>
              <a:t> В </a:t>
            </a:r>
            <a:r>
              <a:rPr lang="bg-BG" dirty="0"/>
              <a:t>обобщения отчет параграф 66-00 „Разчети за извършени плащания в СЕБРА (+/-) и салдото по сметка 7500 </a:t>
            </a:r>
            <a:r>
              <a:rPr lang="bg-BG" dirty="0" smtClean="0"/>
              <a:t>да са </a:t>
            </a:r>
            <a:r>
              <a:rPr lang="bg-BG" dirty="0"/>
              <a:t>равни на </a:t>
            </a:r>
            <a:r>
              <a:rPr lang="bg-BG" dirty="0" smtClean="0"/>
              <a:t>нула!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62650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Типични грешки в отчетите  </a:t>
            </a:r>
            <a:r>
              <a:rPr lang="en-GB" dirty="0"/>
              <a:t>- </a:t>
            </a:r>
            <a:r>
              <a:rPr lang="bg-BG" dirty="0"/>
              <a:t>не само за нас</a:t>
            </a:r>
            <a:r>
              <a:rPr lang="bg-BG" dirty="0" smtClean="0"/>
              <a:t>!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571448" y="2420888"/>
            <a:ext cx="81050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По </a:t>
            </a:r>
            <a:r>
              <a:rPr lang="bg-BG" dirty="0" err="1"/>
              <a:t>подпараграфите</a:t>
            </a:r>
            <a:r>
              <a:rPr lang="bg-BG" dirty="0"/>
              <a:t> на параграф 69-00 „Трансфери за поети осигурителни вноски” за осигурителни вноски за ДОО, здравно осигуряване и ДЗПО </a:t>
            </a:r>
            <a:r>
              <a:rPr lang="bg-BG" dirty="0" smtClean="0"/>
              <a:t>се отчитат по подгрупа </a:t>
            </a:r>
            <a:r>
              <a:rPr lang="bg-BG" dirty="0"/>
              <a:t>759 „Трансфери за поети осигурителни вноски” от СБП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3345647"/>
            <a:ext cx="79184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Непреведените осигурителни вноски </a:t>
            </a:r>
            <a:r>
              <a:rPr lang="bg-BG" dirty="0" smtClean="0"/>
              <a:t> се отчетат </a:t>
            </a:r>
            <a:r>
              <a:rPr lang="bg-BG" dirty="0"/>
              <a:t>по </a:t>
            </a:r>
            <a:r>
              <a:rPr lang="bg-BG" dirty="0" err="1"/>
              <a:t>подпараграф</a:t>
            </a:r>
            <a:r>
              <a:rPr lang="bg-BG" dirty="0"/>
              <a:t>  69-08 „</a:t>
            </a:r>
            <a:r>
              <a:rPr lang="bg-BG" dirty="0" err="1"/>
              <a:t>Корективен</a:t>
            </a:r>
            <a:r>
              <a:rPr lang="bg-BG" dirty="0"/>
              <a:t> трансфер за поети осигурителни вноски” със знак минус и съответстват на начислението по дебита на счетоводна сметка 7598 „</a:t>
            </a:r>
            <a:r>
              <a:rPr lang="bg-BG" dirty="0" err="1"/>
              <a:t>Корективен</a:t>
            </a:r>
            <a:r>
              <a:rPr lang="bg-BG" dirty="0"/>
              <a:t> трансфер за поети осигурителни вноски”</a:t>
            </a:r>
          </a:p>
        </p:txBody>
      </p:sp>
    </p:spTree>
    <p:extLst>
      <p:ext uri="{BB962C8B-B14F-4D97-AF65-F5344CB8AC3E}">
        <p14:creationId xmlns:p14="http://schemas.microsoft.com/office/powerpoint/2010/main" xmlns="" val="80413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6751" y="1765294"/>
            <a:ext cx="7846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Типични грешки в отчетите  </a:t>
            </a:r>
            <a:r>
              <a:rPr lang="en-GB" dirty="0"/>
              <a:t>- </a:t>
            </a:r>
            <a:r>
              <a:rPr lang="bg-BG" dirty="0"/>
              <a:t>не само за нас</a:t>
            </a:r>
            <a:r>
              <a:rPr lang="bg-BG" dirty="0" smtClean="0"/>
              <a:t>!</a:t>
            </a:r>
          </a:p>
        </p:txBody>
      </p:sp>
      <p:sp>
        <p:nvSpPr>
          <p:cNvPr id="3" name="Rectangle 2"/>
          <p:cNvSpPr/>
          <p:nvPr/>
        </p:nvSpPr>
        <p:spPr>
          <a:xfrm>
            <a:off x="595926" y="873586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568195" y="2173506"/>
            <a:ext cx="6065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i="1" dirty="0"/>
              <a:t>Извънбюджетни сметки и </a:t>
            </a:r>
            <a:r>
              <a:rPr lang="bg-BG" i="1" dirty="0" smtClean="0"/>
              <a:t>фондове</a:t>
            </a:r>
            <a:r>
              <a:rPr lang="en-GB" i="1" dirty="0" smtClean="0"/>
              <a:t>! </a:t>
            </a:r>
            <a:r>
              <a:rPr lang="bg-BG" i="1" dirty="0" smtClean="0"/>
              <a:t>ТУК СА ПРОГРАМИТЕ!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595926" y="2682786"/>
            <a:ext cx="72787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В „Отчета за извънбюджетните сметки на бенефициенти на </a:t>
            </a:r>
            <a:r>
              <a:rPr lang="bg-BG" dirty="0" err="1"/>
              <a:t>Кохезионния</a:t>
            </a:r>
            <a:r>
              <a:rPr lang="bg-BG" dirty="0"/>
              <a:t> и Структурните фондове към Националния фонд” (ИБСФ-3-КСФ) </a:t>
            </a:r>
            <a:r>
              <a:rPr lang="bg-BG" dirty="0" smtClean="0"/>
              <a:t>се отразяват изпълнените </a:t>
            </a:r>
            <a:r>
              <a:rPr lang="bg-BG" dirty="0"/>
              <a:t>дейности по </a:t>
            </a:r>
            <a:r>
              <a:rPr lang="bg-BG" dirty="0" smtClean="0"/>
              <a:t>ОПАК </a:t>
            </a:r>
            <a:r>
              <a:rPr lang="bg-BG" dirty="0"/>
              <a:t>с бенефициенти от съдебната система - Администрацията на ВСС, Инспекторатът към ВСС, Прокуратурата на Р България, Административен съд Добрич и Върховен административен съд. </a:t>
            </a:r>
          </a:p>
        </p:txBody>
      </p:sp>
      <p:sp>
        <p:nvSpPr>
          <p:cNvPr id="6" name="Rectangle 5"/>
          <p:cNvSpPr/>
          <p:nvPr/>
        </p:nvSpPr>
        <p:spPr>
          <a:xfrm>
            <a:off x="575164" y="4437112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Отчетените разходи по оперативната програма </a:t>
            </a:r>
            <a:r>
              <a:rPr lang="bg-BG" dirty="0" smtClean="0"/>
              <a:t>– 3.2 </a:t>
            </a:r>
            <a:r>
              <a:rPr lang="bg-BG" dirty="0" err="1" smtClean="0"/>
              <a:t>млн</a:t>
            </a:r>
            <a:r>
              <a:rPr lang="bg-BG" dirty="0" smtClean="0"/>
              <a:t> </a:t>
            </a:r>
            <a:r>
              <a:rPr lang="bg-BG" dirty="0"/>
              <a:t>лв. </a:t>
            </a:r>
            <a:r>
              <a:rPr lang="bg-BG" dirty="0" smtClean="0"/>
              <a:t>- по </a:t>
            </a:r>
            <a:r>
              <a:rPr lang="bg-BG" dirty="0"/>
              <a:t>т. 20 от писмо ДДС № 6 от 04.</a:t>
            </a:r>
            <a:r>
              <a:rPr lang="bg-BG" dirty="0" err="1"/>
              <a:t>04</a:t>
            </a:r>
            <a:r>
              <a:rPr lang="bg-BG" dirty="0"/>
              <a:t>.2008 г. на МФ за отчитане на разходите по ОПАК - огледално отразяване на касовите потоци, отчетени по бюджета и по извънбюджетната сметка на бенефициента - бюджетното предприятие, като във всеки един момент следва да са равни, но с обратни знаци</a:t>
            </a:r>
          </a:p>
        </p:txBody>
      </p:sp>
    </p:spTree>
    <p:extLst>
      <p:ext uri="{BB962C8B-B14F-4D97-AF65-F5344CB8AC3E}">
        <p14:creationId xmlns:p14="http://schemas.microsoft.com/office/powerpoint/2010/main" xmlns="" val="279188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Типични грешки в отчетите  </a:t>
            </a:r>
            <a:r>
              <a:rPr lang="en-GB" dirty="0"/>
              <a:t>- </a:t>
            </a:r>
            <a:r>
              <a:rPr lang="bg-BG" dirty="0"/>
              <a:t>не само за нас</a:t>
            </a:r>
            <a:r>
              <a:rPr lang="bg-BG" dirty="0" smtClean="0"/>
              <a:t>!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603346" y="2423494"/>
            <a:ext cx="76410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Съгласно изискванията на т. 9.4. от писмо ДДС № 12 от 21.12.2012 г. на МФ </a:t>
            </a:r>
            <a:r>
              <a:rPr lang="bg-BG" dirty="0" smtClean="0"/>
              <a:t>- </a:t>
            </a:r>
            <a:r>
              <a:rPr lang="bg-BG" dirty="0"/>
              <a:t>отделен отчет за касовото изпълнение на операциите и наличностите по сметките за чужди средства – ИБСФ с код </a:t>
            </a:r>
            <a:r>
              <a:rPr lang="bg-BG" dirty="0" smtClean="0"/>
              <a:t>33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555398" y="3501008"/>
            <a:ext cx="79692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разлика между начално салдо </a:t>
            </a:r>
            <a:r>
              <a:rPr lang="bg-BG" dirty="0" smtClean="0"/>
              <a:t>и </a:t>
            </a:r>
            <a:r>
              <a:rPr lang="bg-BG" dirty="0"/>
              <a:t>крайно салдо за предходния отчетен период за отчетна група „Извънбюджетни сметки и фондове </a:t>
            </a:r>
            <a:r>
              <a:rPr lang="bg-BG" dirty="0" smtClean="0"/>
              <a:t>дължащо </a:t>
            </a:r>
            <a:r>
              <a:rPr lang="bg-BG" dirty="0"/>
              <a:t>се на приключени проекти </a:t>
            </a:r>
            <a:r>
              <a:rPr lang="bg-BG" dirty="0" smtClean="0"/>
              <a:t>. По </a:t>
            </a:r>
            <a:r>
              <a:rPr lang="bg-BG" dirty="0"/>
              <a:t>т. 59.7 от ДДС 20/2004 г. за закрити извънбюджетни сметки, след </a:t>
            </a:r>
            <a:r>
              <a:rPr lang="bg-BG" dirty="0" err="1"/>
              <a:t>приключвателните</a:t>
            </a:r>
            <a:r>
              <a:rPr lang="bg-BG" dirty="0"/>
              <a:t> операции "...ще фигурират само салдата по сметки от гр. 10 и 11, като </a:t>
            </a:r>
            <a:r>
              <a:rPr lang="bg-BG" dirty="0" smtClean="0"/>
              <a:t>сборът </a:t>
            </a:r>
            <a:r>
              <a:rPr lang="bg-BG" dirty="0"/>
              <a:t>от тези салда следва да е равен на </a:t>
            </a:r>
            <a:r>
              <a:rPr lang="bg-BG" dirty="0" smtClean="0"/>
              <a:t>нула -сборът </a:t>
            </a:r>
            <a:r>
              <a:rPr lang="bg-BG" dirty="0"/>
              <a:t>от салдата </a:t>
            </a:r>
            <a:r>
              <a:rPr lang="bg-BG" dirty="0" smtClean="0"/>
              <a:t>по </a:t>
            </a:r>
            <a:r>
              <a:rPr lang="bg-BG" dirty="0"/>
              <a:t>1102 "Акумулиран прираст/намаление от извънбюджетни дейности" и </a:t>
            </a:r>
            <a:r>
              <a:rPr lang="bg-BG" dirty="0" smtClean="0"/>
              <a:t>1109 </a:t>
            </a:r>
            <a:r>
              <a:rPr lang="bg-BG" dirty="0"/>
              <a:t>"Акумулиран прираст/намаление в нетните активи от преоценки и други събития" е равен на </a:t>
            </a:r>
            <a:r>
              <a:rPr lang="bg-BG" dirty="0" smtClean="0"/>
              <a:t>нула!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14885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Типични грешки в отчетите  </a:t>
            </a:r>
            <a:r>
              <a:rPr lang="en-GB" dirty="0"/>
              <a:t>- </a:t>
            </a:r>
            <a:r>
              <a:rPr lang="bg-BG" dirty="0"/>
              <a:t>не само за нас</a:t>
            </a:r>
            <a:r>
              <a:rPr lang="bg-BG" dirty="0" smtClean="0"/>
              <a:t>!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560816" y="2492896"/>
            <a:ext cx="78276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текущо през годината </a:t>
            </a:r>
            <a:r>
              <a:rPr lang="bg-BG" dirty="0" smtClean="0"/>
              <a:t> - </a:t>
            </a:r>
            <a:r>
              <a:rPr lang="bg-BG" dirty="0"/>
              <a:t>процедури по приключване на приходните и разходните сметки от раздели 6 и 7 със сметките от групи 11, 12, и 13 на </a:t>
            </a:r>
            <a:r>
              <a:rPr lang="bg-BG" dirty="0" smtClean="0"/>
              <a:t>СБП</a:t>
            </a:r>
          </a:p>
          <a:p>
            <a:endParaRPr lang="bg-BG" dirty="0"/>
          </a:p>
          <a:p>
            <a:r>
              <a:rPr lang="ru-RU" dirty="0" smtClean="0"/>
              <a:t>оборотни </a:t>
            </a:r>
            <a:r>
              <a:rPr lang="ru-RU" dirty="0"/>
              <a:t>ведомости </a:t>
            </a:r>
            <a:r>
              <a:rPr lang="ru-RU" dirty="0" err="1"/>
              <a:t>поотделно</a:t>
            </a:r>
            <a:r>
              <a:rPr lang="ru-RU" dirty="0"/>
              <a:t> за трите </a:t>
            </a:r>
            <a:r>
              <a:rPr lang="ru-RU" dirty="0" err="1"/>
              <a:t>отчетни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, с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състоянието</a:t>
            </a:r>
            <a:r>
              <a:rPr lang="ru-RU" dirty="0"/>
              <a:t> по </a:t>
            </a:r>
            <a:r>
              <a:rPr lang="ru-RU" dirty="0" err="1"/>
              <a:t>счетоводните</a:t>
            </a:r>
            <a:r>
              <a:rPr lang="ru-RU" dirty="0"/>
              <a:t> сметки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операциите</a:t>
            </a:r>
            <a:r>
              <a:rPr lang="ru-RU" dirty="0"/>
              <a:t> по </a:t>
            </a:r>
            <a:r>
              <a:rPr lang="ru-RU" dirty="0" err="1" smtClean="0"/>
              <a:t>приключването</a:t>
            </a:r>
            <a:r>
              <a:rPr lang="ru-RU" dirty="0" smtClean="0"/>
              <a:t>!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560816" y="4221088"/>
            <a:ext cx="7467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Не е спазен принципът за текущо начисляване на </a:t>
            </a:r>
            <a:r>
              <a:rPr lang="bg-BG" dirty="0" smtClean="0"/>
              <a:t>разходите – </a:t>
            </a:r>
            <a:r>
              <a:rPr lang="en-GB" dirty="0" smtClean="0"/>
              <a:t>CUT OFF!</a:t>
            </a: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560816" y="4590420"/>
            <a:ext cx="7827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Неправилна класификация - по </a:t>
            </a:r>
            <a:r>
              <a:rPr lang="bg-BG" dirty="0"/>
              <a:t>сметка 2041 „Компютри и хардуерно оборудване“, </a:t>
            </a:r>
            <a:r>
              <a:rPr lang="bg-BG" dirty="0" smtClean="0"/>
              <a:t>2049 </a:t>
            </a:r>
            <a:r>
              <a:rPr lang="bg-BG" dirty="0"/>
              <a:t>„Други машини, съоръжения, и оборудване“ </a:t>
            </a:r>
            <a:r>
              <a:rPr lang="bg-BG" dirty="0" smtClean="0"/>
              <a:t>, </a:t>
            </a:r>
            <a:r>
              <a:rPr lang="bg-BG" dirty="0"/>
              <a:t>2060 „Стопански инвентар</a:t>
            </a:r>
          </a:p>
        </p:txBody>
      </p:sp>
    </p:spTree>
    <p:extLst>
      <p:ext uri="{BB962C8B-B14F-4D97-AF65-F5344CB8AC3E}">
        <p14:creationId xmlns:p14="http://schemas.microsoft.com/office/powerpoint/2010/main" xmlns="" val="286758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Типични грешки в отчетите  </a:t>
            </a:r>
            <a:r>
              <a:rPr lang="en-GB" dirty="0"/>
              <a:t>- </a:t>
            </a:r>
            <a:r>
              <a:rPr lang="bg-BG" dirty="0"/>
              <a:t>не само за нас</a:t>
            </a:r>
            <a:r>
              <a:rPr lang="bg-BG" dirty="0" smtClean="0"/>
              <a:t>!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539552" y="2564904"/>
            <a:ext cx="84624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/>
              <a:t>Неправилна </a:t>
            </a:r>
            <a:r>
              <a:rPr lang="bg-BG" dirty="0" smtClean="0"/>
              <a:t>класификация - </a:t>
            </a:r>
            <a:r>
              <a:rPr lang="bg-BG" dirty="0"/>
              <a:t>сметка 2071 „Незавършено строителство</a:t>
            </a:r>
            <a:r>
              <a:rPr lang="bg-BG" dirty="0" smtClean="0"/>
              <a:t>,</a:t>
            </a:r>
          </a:p>
          <a:p>
            <a:r>
              <a:rPr lang="bg-BG" dirty="0" smtClean="0"/>
              <a:t> </a:t>
            </a:r>
            <a:r>
              <a:rPr lang="bg-BG" dirty="0"/>
              <a:t>производство и основен ремонт”, вместо </a:t>
            </a:r>
            <a:endParaRPr lang="bg-BG" dirty="0" smtClean="0"/>
          </a:p>
          <a:p>
            <a:r>
              <a:rPr lang="bg-BG" dirty="0" smtClean="0"/>
              <a:t>по </a:t>
            </a:r>
            <a:r>
              <a:rPr lang="bg-BG" dirty="0"/>
              <a:t>сметка 2079 „Други дълготрайни материални активи в процес на  придобиване”</a:t>
            </a: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539552" y="364502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по сметка 2091 „Капитализирани разходи по наети ДМА”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448" y="4149080"/>
            <a:ext cx="7672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сметка 4307 „Публични държавни вземания в процес на принудително събиране”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571449" y="4941168"/>
            <a:ext cx="7672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4020 „Доставчици по аванси от страната”, намалени с начислените провизии </a:t>
            </a:r>
          </a:p>
        </p:txBody>
      </p:sp>
    </p:spTree>
    <p:extLst>
      <p:ext uri="{BB962C8B-B14F-4D97-AF65-F5344CB8AC3E}">
        <p14:creationId xmlns:p14="http://schemas.microsoft.com/office/powerpoint/2010/main" xmlns="" val="238567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Типични грешки в отчетите  </a:t>
            </a:r>
            <a:r>
              <a:rPr lang="en-GB" dirty="0"/>
              <a:t>- </a:t>
            </a:r>
            <a:r>
              <a:rPr lang="bg-BG" dirty="0"/>
              <a:t>не само за нас</a:t>
            </a:r>
            <a:r>
              <a:rPr lang="bg-BG" dirty="0" smtClean="0"/>
              <a:t>!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539552" y="2690336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разлики между дебитните и кредитните обороти на </a:t>
            </a:r>
            <a:r>
              <a:rPr lang="bg-BG" dirty="0" err="1"/>
              <a:t>задбалансови</a:t>
            </a:r>
            <a:r>
              <a:rPr lang="bg-BG" dirty="0"/>
              <a:t> смети със съответните обороти на сметки 9981 „Кореспондираща сметка за </a:t>
            </a:r>
            <a:r>
              <a:rPr lang="bg-BG" dirty="0" err="1"/>
              <a:t>задбалансови</a:t>
            </a:r>
            <a:r>
              <a:rPr lang="bg-BG" dirty="0"/>
              <a:t> активи”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3789040"/>
            <a:ext cx="8064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по шифър 0403 „Прираст/намаление в нетните активи за периода“ в колона </a:t>
            </a:r>
            <a:r>
              <a:rPr lang="ru-RU" dirty="0"/>
              <a:t>„</a:t>
            </a:r>
            <a:r>
              <a:rPr lang="bg-BG" dirty="0"/>
              <a:t>Начален баланс</a:t>
            </a:r>
            <a:r>
              <a:rPr lang="ru-RU" dirty="0"/>
              <a:t>“ </a:t>
            </a:r>
            <a:r>
              <a:rPr lang="bg-BG" dirty="0" smtClean="0"/>
              <a:t>- </a:t>
            </a:r>
            <a:r>
              <a:rPr lang="bg-BG" dirty="0"/>
              <a:t>разликата между салдата на сметките от раздел 6 и 7 </a:t>
            </a:r>
            <a:r>
              <a:rPr lang="bg-BG" dirty="0" smtClean="0"/>
              <a:t>преди </a:t>
            </a:r>
            <a:r>
              <a:rPr lang="bg-BG" dirty="0" err="1"/>
              <a:t>приключвателните</a:t>
            </a:r>
            <a:r>
              <a:rPr lang="bg-BG" dirty="0"/>
              <a:t> операции съответно </a:t>
            </a:r>
            <a:r>
              <a:rPr lang="bg-BG" dirty="0" smtClean="0"/>
              <a:t>–отчетна </a:t>
            </a:r>
            <a:r>
              <a:rPr lang="bg-BG" dirty="0"/>
              <a:t>група „Бюджети и бюджетни сметки“ и </a:t>
            </a:r>
            <a:r>
              <a:rPr lang="bg-BG" dirty="0" smtClean="0"/>
              <a:t>отчетна </a:t>
            </a:r>
            <a:r>
              <a:rPr lang="bg-BG" dirty="0"/>
              <a:t>група „Извънбюджетни сметки и фондове“ (ИБСФ). В колона „Краен баланс“ </a:t>
            </a:r>
            <a:r>
              <a:rPr lang="bg-BG" dirty="0" smtClean="0"/>
              <a:t>- </a:t>
            </a:r>
            <a:r>
              <a:rPr lang="bg-BG" dirty="0"/>
              <a:t>разликата между салдата на сметките от раздел 6 и 7 </a:t>
            </a:r>
            <a:r>
              <a:rPr lang="bg-BG" dirty="0" smtClean="0"/>
              <a:t>- </a:t>
            </a:r>
            <a:r>
              <a:rPr lang="bg-BG" dirty="0"/>
              <a:t>отчетна група „Бюджети и бюджетни сметки“, </a:t>
            </a:r>
            <a:r>
              <a:rPr lang="bg-BG" dirty="0" smtClean="0"/>
              <a:t>отчетна </a:t>
            </a:r>
            <a:r>
              <a:rPr lang="bg-BG" dirty="0"/>
              <a:t>група „ИБСФ“ и </a:t>
            </a:r>
            <a:r>
              <a:rPr lang="bg-BG" dirty="0" smtClean="0"/>
              <a:t>за </a:t>
            </a:r>
            <a:r>
              <a:rPr lang="bg-BG" dirty="0"/>
              <a:t>отчетна група „Други сметки и дейности“.</a:t>
            </a:r>
          </a:p>
        </p:txBody>
      </p:sp>
    </p:spTree>
    <p:extLst>
      <p:ext uri="{BB962C8B-B14F-4D97-AF65-F5344CB8AC3E}">
        <p14:creationId xmlns:p14="http://schemas.microsoft.com/office/powerpoint/2010/main" xmlns="" val="380980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Типични грешки в отчетите  </a:t>
            </a:r>
            <a:r>
              <a:rPr lang="en-GB" dirty="0"/>
              <a:t>- </a:t>
            </a:r>
            <a:r>
              <a:rPr lang="bg-BG" dirty="0"/>
              <a:t>не само за нас</a:t>
            </a:r>
            <a:r>
              <a:rPr lang="bg-BG" dirty="0" smtClean="0"/>
              <a:t>!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560816" y="2413338"/>
            <a:ext cx="7971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на </a:t>
            </a:r>
            <a:r>
              <a:rPr lang="bg-BG" dirty="0" err="1"/>
              <a:t>извадков</a:t>
            </a:r>
            <a:r>
              <a:rPr lang="bg-BG" dirty="0"/>
              <a:t> принцип </a:t>
            </a:r>
            <a:r>
              <a:rPr lang="bg-BG" dirty="0" smtClean="0"/>
              <a:t>- </a:t>
            </a:r>
            <a:r>
              <a:rPr lang="bg-BG" dirty="0"/>
              <a:t>разпоредители, относно отразяването на приходите и разходите по </a:t>
            </a:r>
            <a:r>
              <a:rPr lang="bg-BG" dirty="0" err="1"/>
              <a:t>корективни</a:t>
            </a:r>
            <a:r>
              <a:rPr lang="bg-BG" dirty="0"/>
              <a:t> сметки </a:t>
            </a:r>
            <a:r>
              <a:rPr lang="bg-BG" dirty="0" smtClean="0"/>
              <a:t>за </a:t>
            </a:r>
            <a:r>
              <a:rPr lang="bg-BG" dirty="0" err="1" smtClean="0"/>
              <a:t>начислявяне</a:t>
            </a:r>
            <a:r>
              <a:rPr lang="bg-BG" dirty="0" smtClean="0"/>
              <a:t> </a:t>
            </a:r>
            <a:r>
              <a:rPr lang="bg-BG" dirty="0"/>
              <a:t>на </a:t>
            </a:r>
            <a:r>
              <a:rPr lang="bg-BG" dirty="0" smtClean="0"/>
              <a:t>разходи </a:t>
            </a:r>
            <a:r>
              <a:rPr lang="bg-BG" dirty="0"/>
              <a:t>по </a:t>
            </a:r>
            <a:r>
              <a:rPr lang="bg-BG" dirty="0" err="1"/>
              <a:t>корективна</a:t>
            </a:r>
            <a:r>
              <a:rPr lang="bg-BG" dirty="0"/>
              <a:t> сметка 4967 "Коректив по задължения към местни лица" </a:t>
            </a:r>
          </a:p>
        </p:txBody>
      </p:sp>
      <p:sp>
        <p:nvSpPr>
          <p:cNvPr id="5" name="Rectangle 4"/>
          <p:cNvSpPr/>
          <p:nvPr/>
        </p:nvSpPr>
        <p:spPr>
          <a:xfrm>
            <a:off x="590004" y="3501008"/>
            <a:ext cx="81557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шифър 0531 „Провизии за задължения“ р</a:t>
            </a:r>
            <a:r>
              <a:rPr lang="ru-RU" dirty="0" err="1"/>
              <a:t>азходи</a:t>
            </a:r>
            <a:r>
              <a:rPr lang="ru-RU" dirty="0"/>
              <a:t> за провизии </a:t>
            </a:r>
            <a:r>
              <a:rPr lang="bg-BG" dirty="0"/>
              <a:t>н</a:t>
            </a:r>
            <a:r>
              <a:rPr lang="ru-RU" dirty="0"/>
              <a:t>а персонала (</a:t>
            </a:r>
            <a:r>
              <a:rPr lang="ru-RU" dirty="0" err="1"/>
              <a:t>компенсируеми</a:t>
            </a:r>
            <a:r>
              <a:rPr lang="ru-RU" dirty="0"/>
              <a:t> </a:t>
            </a:r>
            <a:r>
              <a:rPr lang="ru-RU" dirty="0" err="1"/>
              <a:t>отпуски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подобни</a:t>
            </a:r>
            <a:r>
              <a:rPr lang="ru-RU" dirty="0"/>
              <a:t>) </a:t>
            </a:r>
            <a:r>
              <a:rPr lang="ru-RU" dirty="0" smtClean="0"/>
              <a:t>- начисление </a:t>
            </a:r>
            <a:r>
              <a:rPr lang="ru-RU" dirty="0"/>
              <a:t>по дебита на сметка 6047 </a:t>
            </a:r>
            <a:r>
              <a:rPr lang="bg-BG" dirty="0"/>
              <a:t>„</a:t>
            </a:r>
            <a:r>
              <a:rPr lang="ru-RU" dirty="0" err="1"/>
              <a:t>Разходи</a:t>
            </a:r>
            <a:r>
              <a:rPr lang="ru-RU" dirty="0"/>
              <a:t> за провизии на персонала</a:t>
            </a:r>
            <a:r>
              <a:rPr lang="bg-BG" dirty="0"/>
              <a:t>” и по кредита на сметка 4230 „Провизии за бъдещи плащания към персонала”.  В началото на годината </a:t>
            </a:r>
            <a:r>
              <a:rPr lang="bg-BG" dirty="0" smtClean="0"/>
              <a:t>се </a:t>
            </a:r>
            <a:r>
              <a:rPr lang="bg-BG" dirty="0" err="1" smtClean="0"/>
              <a:t>сторнира</a:t>
            </a:r>
            <a:r>
              <a:rPr lang="bg-BG" dirty="0" smtClean="0"/>
              <a:t> </a:t>
            </a:r>
            <a:r>
              <a:rPr lang="bg-BG" dirty="0"/>
              <a:t>сумата на провизиите, начислена през предходната година, като е </a:t>
            </a:r>
            <a:r>
              <a:rPr lang="bg-BG" dirty="0" err="1"/>
              <a:t>дебитирана</a:t>
            </a:r>
            <a:r>
              <a:rPr lang="bg-BG" dirty="0"/>
              <a:t> сметка 4230 „Провизии за бъдещи плащания към персонала” срещу кредитиране на сметка 6048 „</a:t>
            </a:r>
            <a:r>
              <a:rPr lang="bg-BG" dirty="0" err="1"/>
              <a:t>Сторнирани</a:t>
            </a:r>
            <a:r>
              <a:rPr lang="bg-BG" dirty="0"/>
              <a:t> разходи за провизии на персонала”. </a:t>
            </a:r>
          </a:p>
        </p:txBody>
      </p:sp>
    </p:spTree>
    <p:extLst>
      <p:ext uri="{BB962C8B-B14F-4D97-AF65-F5344CB8AC3E}">
        <p14:creationId xmlns:p14="http://schemas.microsoft.com/office/powerpoint/2010/main" xmlns="" val="102943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отчитане на </a:t>
            </a:r>
            <a:r>
              <a:rPr lang="bg-BG" dirty="0" smtClean="0"/>
              <a:t>„приписани“ </a:t>
            </a:r>
            <a:r>
              <a:rPr lang="bg-BG" dirty="0"/>
              <a:t>разходи!</a:t>
            </a:r>
            <a:endParaRPr lang="bg-BG" dirty="0" smtClean="0"/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539552" y="2708920"/>
            <a:ext cx="78488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по </a:t>
            </a:r>
            <a:r>
              <a:rPr lang="bg-BG" dirty="0"/>
              <a:t>предоставените от МП за безвъзмездно ползване помещения на органите на съдебната власт и отчитането им по реда на т.17.15. от писмо  ДДС № 20 от 14.12.2004 г. на МФ, от Министерството на правосъдието </a:t>
            </a:r>
            <a:r>
              <a:rPr lang="bg-BG" dirty="0" smtClean="0"/>
              <a:t>е </a:t>
            </a:r>
            <a:r>
              <a:rPr lang="bg-BG" dirty="0"/>
              <a:t>изискана информация от всички органи на съдебната власт, относно полезната площ на обитаемите  обекти, както и маркетингово проучване за средната наемна цена при отдаване под наем на сходни имоти за административни и стопански </a:t>
            </a:r>
            <a:r>
              <a:rPr lang="bg-BG" dirty="0" smtClean="0"/>
              <a:t>нужди</a:t>
            </a:r>
            <a:r>
              <a:rPr lang="bg-BG" dirty="0"/>
              <a:t> </a:t>
            </a:r>
            <a:r>
              <a:rPr lang="bg-BG" dirty="0" smtClean="0"/>
              <a:t>- </a:t>
            </a:r>
            <a:endParaRPr lang="bg-BG" dirty="0"/>
          </a:p>
          <a:p>
            <a:r>
              <a:rPr lang="bg-BG" dirty="0" smtClean="0"/>
              <a:t>отчитане на приписани </a:t>
            </a:r>
            <a:r>
              <a:rPr lang="bg-BG" dirty="0"/>
              <a:t>разходи </a:t>
            </a:r>
            <a:r>
              <a:rPr lang="bg-BG" dirty="0" smtClean="0"/>
              <a:t>по </a:t>
            </a:r>
            <a:r>
              <a:rPr lang="bg-BG" dirty="0"/>
              <a:t>сметки 7682 „Приписани трансфери от/за държавни </a:t>
            </a:r>
            <a:r>
              <a:rPr lang="bg-BG" dirty="0" smtClean="0"/>
              <a:t>институции“и </a:t>
            </a:r>
            <a:r>
              <a:rPr lang="bg-BG" dirty="0"/>
              <a:t>7684 „Приписани трансфери от/за общински бюджети“ </a:t>
            </a:r>
          </a:p>
        </p:txBody>
      </p:sp>
    </p:spTree>
    <p:extLst>
      <p:ext uri="{BB962C8B-B14F-4D97-AF65-F5344CB8AC3E}">
        <p14:creationId xmlns:p14="http://schemas.microsoft.com/office/powerpoint/2010/main" xmlns="" val="270803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98884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Инвентаризации! Идват и </a:t>
            </a:r>
            <a:r>
              <a:rPr lang="bg-BG" dirty="0" err="1" smtClean="0"/>
              <a:t>одиторите</a:t>
            </a:r>
            <a:r>
              <a:rPr lang="bg-BG" dirty="0" smtClean="0"/>
              <a:t>. Идва и Инспекторатът.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816" y="1196752"/>
            <a:ext cx="739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Годишен финансов отчет и одит от Сметната </a:t>
            </a:r>
            <a:r>
              <a:rPr lang="bg-BG" b="1" i="1" dirty="0" smtClean="0"/>
              <a:t>палата - продължение</a:t>
            </a:r>
            <a:endParaRPr lang="bg-BG" b="1" i="1" dirty="0"/>
          </a:p>
        </p:txBody>
      </p:sp>
      <p:sp>
        <p:nvSpPr>
          <p:cNvPr id="4" name="Rectangle 3"/>
          <p:cNvSpPr/>
          <p:nvPr/>
        </p:nvSpPr>
        <p:spPr>
          <a:xfrm>
            <a:off x="683568" y="3105835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 err="1"/>
              <a:t>Одитното</a:t>
            </a:r>
            <a:r>
              <a:rPr lang="bg-BG" b="1" i="1" dirty="0"/>
              <a:t> становище </a:t>
            </a:r>
            <a:r>
              <a:rPr lang="bg-BG" b="1" i="1" dirty="0" smtClean="0"/>
              <a:t>за 2012 е за </a:t>
            </a:r>
            <a:r>
              <a:rPr lang="bg-BG" b="1" i="1" dirty="0"/>
              <a:t>заверка без резерви с обръщане на </a:t>
            </a:r>
            <a:r>
              <a:rPr lang="bg-BG" b="1" i="1" dirty="0" smtClean="0"/>
              <a:t>внимание</a:t>
            </a:r>
            <a:r>
              <a:rPr lang="bg-BG" dirty="0" smtClean="0"/>
              <a:t>!</a:t>
            </a:r>
          </a:p>
          <a:p>
            <a:endParaRPr lang="bg-BG" dirty="0"/>
          </a:p>
          <a:p>
            <a:r>
              <a:rPr lang="bg-BG" dirty="0" smtClean="0"/>
              <a:t>Какви могат да бъдат </a:t>
            </a:r>
            <a:r>
              <a:rPr lang="bg-BG" dirty="0" err="1" smtClean="0"/>
              <a:t>одиторските</a:t>
            </a:r>
            <a:r>
              <a:rPr lang="bg-BG" dirty="0" smtClean="0"/>
              <a:t> доклади?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21120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124744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Комисия „Бюджет и финанси” – типични сценарии на искания и решения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658033" y="1916832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чл.24 </a:t>
            </a:r>
            <a:r>
              <a:rPr lang="bg-BG" dirty="0" smtClean="0"/>
              <a:t>от </a:t>
            </a:r>
            <a:r>
              <a:rPr lang="ru-RU" dirty="0" err="1" smtClean="0"/>
              <a:t>Правилника</a:t>
            </a:r>
            <a:r>
              <a:rPr lang="ru-RU" dirty="0" smtClean="0"/>
              <a:t> </a:t>
            </a:r>
            <a:r>
              <a:rPr lang="ru-RU" dirty="0"/>
              <a:t>за организация на </a:t>
            </a:r>
            <a:r>
              <a:rPr lang="ru-RU" dirty="0" err="1"/>
              <a:t>дейността</a:t>
            </a:r>
            <a:r>
              <a:rPr lang="ru-RU" dirty="0"/>
              <a:t> на ВСС и </a:t>
            </a:r>
            <a:r>
              <a:rPr lang="ru-RU" dirty="0" err="1"/>
              <a:t>неговата</a:t>
            </a:r>
            <a:endParaRPr lang="ru-RU" dirty="0"/>
          </a:p>
          <a:p>
            <a:r>
              <a:rPr lang="bg-BG" dirty="0"/>
              <a:t>администрация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611560" y="2585419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Определяне</a:t>
            </a:r>
            <a:r>
              <a:rPr lang="ru-RU" dirty="0"/>
              <a:t> на показатели и условия за </a:t>
            </a:r>
            <a:r>
              <a:rPr lang="ru-RU" dirty="0" err="1"/>
              <a:t>изпълнението</a:t>
            </a:r>
            <a:r>
              <a:rPr lang="ru-RU" dirty="0"/>
              <a:t> на</a:t>
            </a:r>
          </a:p>
          <a:p>
            <a:r>
              <a:rPr lang="ru-RU" dirty="0"/>
              <a:t>бюджета на </a:t>
            </a:r>
            <a:r>
              <a:rPr lang="ru-RU" dirty="0" err="1"/>
              <a:t>съдебната</a:t>
            </a:r>
            <a:r>
              <a:rPr lang="ru-RU" dirty="0"/>
              <a:t> </a:t>
            </a:r>
            <a:r>
              <a:rPr lang="ru-RU" dirty="0" err="1"/>
              <a:t>власт</a:t>
            </a:r>
            <a:r>
              <a:rPr lang="ru-RU" dirty="0"/>
              <a:t> </a:t>
            </a:r>
            <a:r>
              <a:rPr lang="ru-RU" dirty="0" smtClean="0"/>
              <a:t> - ПМС </a:t>
            </a:r>
            <a:r>
              <a:rPr lang="ru-RU" dirty="0"/>
              <a:t>за </a:t>
            </a:r>
            <a:r>
              <a:rPr lang="ru-RU" dirty="0" err="1"/>
              <a:t>изпълнението</a:t>
            </a:r>
            <a:r>
              <a:rPr lang="ru-RU" dirty="0"/>
              <a:t> на </a:t>
            </a:r>
            <a:r>
              <a:rPr lang="ru-RU" dirty="0" err="1"/>
              <a:t>държавния</a:t>
            </a:r>
            <a:r>
              <a:rPr lang="ru-RU" dirty="0"/>
              <a:t> </a:t>
            </a:r>
            <a:r>
              <a:rPr lang="ru-RU" dirty="0" smtClean="0"/>
              <a:t>бюджет –  </a:t>
            </a:r>
            <a:r>
              <a:rPr lang="en-GB" dirty="0" smtClean="0"/>
              <a:t>#</a:t>
            </a:r>
            <a:r>
              <a:rPr lang="ru-RU" dirty="0" smtClean="0"/>
              <a:t>3 от 15.01.14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658033" y="3732467"/>
            <a:ext cx="7200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Утвърждава</a:t>
            </a:r>
            <a:r>
              <a:rPr lang="ru-RU" dirty="0" smtClean="0"/>
              <a:t>  </a:t>
            </a:r>
            <a:r>
              <a:rPr lang="ru-RU" dirty="0"/>
              <a:t>Указания за </a:t>
            </a:r>
            <a:r>
              <a:rPr lang="ru-RU" dirty="0" err="1"/>
              <a:t>изпълнението</a:t>
            </a:r>
            <a:r>
              <a:rPr lang="ru-RU" dirty="0"/>
              <a:t> на бюджета на</a:t>
            </a:r>
          </a:p>
          <a:p>
            <a:r>
              <a:rPr lang="bg-BG" dirty="0"/>
              <a:t>съдебната </a:t>
            </a:r>
            <a:r>
              <a:rPr lang="bg-BG" dirty="0" smtClean="0"/>
              <a:t>власт - 140 млн. на 440 млн.  188 органа на съдебната власт.</a:t>
            </a:r>
          </a:p>
          <a:p>
            <a:endParaRPr lang="bg-BG" dirty="0"/>
          </a:p>
          <a:p>
            <a:r>
              <a:rPr lang="bg-BG" dirty="0" smtClean="0"/>
              <a:t>Съгласува проектите за решение на МС по бюджетни въпроси – напр. прогноза 2013-15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18896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19675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Комисия „Бюджет и финанси” – типични сценарии на искания и </a:t>
            </a:r>
            <a:r>
              <a:rPr lang="bg-BG" b="1" dirty="0" smtClean="0"/>
              <a:t>решения </a:t>
            </a:r>
            <a:r>
              <a:rPr lang="bg-BG" b="1" smtClean="0"/>
              <a:t>- продължение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755576" y="206084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обобщена справка за </a:t>
            </a:r>
            <a:r>
              <a:rPr lang="bg-BG" dirty="0" smtClean="0"/>
              <a:t>планираните обществени </a:t>
            </a:r>
            <a:r>
              <a:rPr lang="bg-BG" dirty="0"/>
              <a:t>поръчки</a:t>
            </a:r>
          </a:p>
        </p:txBody>
      </p:sp>
      <p:sp>
        <p:nvSpPr>
          <p:cNvPr id="4" name="Rectangle 3"/>
          <p:cNvSpPr/>
          <p:nvPr/>
        </p:nvSpPr>
        <p:spPr>
          <a:xfrm>
            <a:off x="783298" y="2537091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необходимост от провеждане </a:t>
            </a:r>
            <a:r>
              <a:rPr lang="bg-BG" dirty="0" smtClean="0"/>
              <a:t>на </a:t>
            </a:r>
            <a:r>
              <a:rPr lang="ru-RU" dirty="0" err="1" smtClean="0"/>
              <a:t>обществени</a:t>
            </a:r>
            <a:r>
              <a:rPr lang="ru-RU" dirty="0" smtClean="0"/>
              <a:t> </a:t>
            </a:r>
            <a:r>
              <a:rPr lang="ru-RU" dirty="0" err="1"/>
              <a:t>поръчки</a:t>
            </a:r>
            <a:r>
              <a:rPr lang="ru-RU" dirty="0"/>
              <a:t> и </a:t>
            </a:r>
            <a:r>
              <a:rPr lang="ru-RU" dirty="0" err="1"/>
              <a:t>сключване</a:t>
            </a:r>
            <a:r>
              <a:rPr lang="ru-RU" dirty="0"/>
              <a:t> на </a:t>
            </a:r>
            <a:r>
              <a:rPr lang="ru-RU" dirty="0" smtClean="0"/>
              <a:t>договори</a:t>
            </a:r>
          </a:p>
        </p:txBody>
      </p:sp>
      <p:sp>
        <p:nvSpPr>
          <p:cNvPr id="5" name="Rectangle 4"/>
          <p:cNvSpPr/>
          <p:nvPr/>
        </p:nvSpPr>
        <p:spPr>
          <a:xfrm>
            <a:off x="806180" y="3356991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Въпросник</a:t>
            </a:r>
            <a:r>
              <a:rPr lang="ru-RU" dirty="0"/>
              <a:t> за </a:t>
            </a:r>
            <a:r>
              <a:rPr lang="ru-RU" dirty="0" err="1"/>
              <a:t>състоянието</a:t>
            </a:r>
            <a:r>
              <a:rPr lang="ru-RU" dirty="0"/>
              <a:t> на СФУК </a:t>
            </a:r>
            <a:r>
              <a:rPr lang="ru-RU" dirty="0" smtClean="0"/>
              <a:t>в </a:t>
            </a:r>
            <a:r>
              <a:rPr lang="ru-RU" dirty="0" err="1" smtClean="0"/>
              <a:t>органите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съдебната</a:t>
            </a:r>
            <a:r>
              <a:rPr lang="ru-RU" dirty="0"/>
              <a:t> </a:t>
            </a:r>
            <a:r>
              <a:rPr lang="ru-RU" dirty="0" err="1"/>
              <a:t>власт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smtClean="0"/>
              <a:t>2011 – </a:t>
            </a:r>
            <a:r>
              <a:rPr lang="ru-RU" dirty="0" err="1" smtClean="0"/>
              <a:t>ще</a:t>
            </a:r>
            <a:r>
              <a:rPr lang="ru-RU" dirty="0" smtClean="0"/>
              <a:t> Ви </a:t>
            </a:r>
            <a:r>
              <a:rPr lang="ru-RU" dirty="0" err="1" smtClean="0"/>
              <a:t>го</a:t>
            </a:r>
            <a:r>
              <a:rPr lang="ru-RU" dirty="0" smtClean="0"/>
              <a:t> </a:t>
            </a:r>
            <a:r>
              <a:rPr lang="ru-RU" dirty="0" err="1" smtClean="0"/>
              <a:t>припомня</a:t>
            </a:r>
            <a:r>
              <a:rPr lang="ru-RU" dirty="0" smtClean="0"/>
              <a:t>!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839695" y="4221088"/>
            <a:ext cx="1273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/>
              <a:t>фонд СБКО</a:t>
            </a:r>
          </a:p>
        </p:txBody>
      </p:sp>
      <p:sp>
        <p:nvSpPr>
          <p:cNvPr id="7" name="Rectangle 6"/>
          <p:cNvSpPr/>
          <p:nvPr/>
        </p:nvSpPr>
        <p:spPr>
          <a:xfrm>
            <a:off x="839695" y="4797151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Утвърждаване</a:t>
            </a:r>
            <a:r>
              <a:rPr lang="ru-RU" dirty="0"/>
              <a:t> на Стратегически план на дирекция „</a:t>
            </a:r>
            <a:r>
              <a:rPr lang="ru-RU" dirty="0" err="1"/>
              <a:t>Вътрешен</a:t>
            </a:r>
            <a:endParaRPr lang="ru-RU" dirty="0"/>
          </a:p>
          <a:p>
            <a:r>
              <a:rPr lang="bg-BG" dirty="0"/>
              <a:t>одит”</a:t>
            </a:r>
          </a:p>
        </p:txBody>
      </p:sp>
    </p:spTree>
    <p:extLst>
      <p:ext uri="{BB962C8B-B14F-4D97-AF65-F5344CB8AC3E}">
        <p14:creationId xmlns:p14="http://schemas.microsoft.com/office/powerpoint/2010/main" xmlns="" val="133581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124744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Комисия „Бюджет и финанси” – типични сценарии на искания и </a:t>
            </a:r>
            <a:r>
              <a:rPr lang="bg-BG" b="1" dirty="0" smtClean="0"/>
              <a:t>решения - продължение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899592" y="2132856"/>
            <a:ext cx="4897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/>
              <a:t>В 2013 г. 3000 корекции – ще Ви дам примери!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899592" y="2564903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Докладни</a:t>
            </a:r>
            <a:r>
              <a:rPr lang="ru-RU" dirty="0"/>
              <a:t> записки от дирекция „</a:t>
            </a:r>
            <a:r>
              <a:rPr lang="ru-RU" dirty="0" err="1"/>
              <a:t>Вътрешен</a:t>
            </a:r>
            <a:r>
              <a:rPr lang="ru-RU" dirty="0"/>
              <a:t> </a:t>
            </a:r>
            <a:r>
              <a:rPr lang="ru-RU" dirty="0" err="1"/>
              <a:t>одит</a:t>
            </a:r>
            <a:r>
              <a:rPr lang="ru-RU" dirty="0"/>
              <a:t>” </a:t>
            </a:r>
            <a:r>
              <a:rPr lang="ru-RU" dirty="0" smtClean="0"/>
              <a:t>за </a:t>
            </a:r>
            <a:r>
              <a:rPr lang="bg-BG" dirty="0" smtClean="0"/>
              <a:t>извършени </a:t>
            </a:r>
            <a:r>
              <a:rPr lang="bg-BG" dirty="0" err="1"/>
              <a:t>одитни</a:t>
            </a:r>
            <a:r>
              <a:rPr lang="bg-BG" dirty="0"/>
              <a:t> ангажименти</a:t>
            </a:r>
          </a:p>
        </p:txBody>
      </p:sp>
      <p:sp>
        <p:nvSpPr>
          <p:cNvPr id="5" name="Rectangle 4"/>
          <p:cNvSpPr/>
          <p:nvPr/>
        </p:nvSpPr>
        <p:spPr>
          <a:xfrm>
            <a:off x="874220" y="3395837"/>
            <a:ext cx="7107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средства за </a:t>
            </a:r>
            <a:r>
              <a:rPr lang="ru-RU" dirty="0" err="1"/>
              <a:t>изплащане</a:t>
            </a:r>
            <a:r>
              <a:rPr lang="ru-RU" dirty="0"/>
              <a:t> </a:t>
            </a:r>
            <a:r>
              <a:rPr lang="ru-RU" dirty="0" err="1"/>
              <a:t>суми</a:t>
            </a:r>
            <a:r>
              <a:rPr lang="ru-RU" dirty="0"/>
              <a:t> по </a:t>
            </a:r>
            <a:r>
              <a:rPr lang="ru-RU" dirty="0" err="1" smtClean="0"/>
              <a:t>изпълнителни</a:t>
            </a:r>
            <a:r>
              <a:rPr lang="ru-RU" dirty="0" smtClean="0"/>
              <a:t> </a:t>
            </a:r>
            <a:r>
              <a:rPr lang="ru-RU" dirty="0" err="1" smtClean="0"/>
              <a:t>листове</a:t>
            </a:r>
            <a:r>
              <a:rPr lang="ru-RU" dirty="0" smtClean="0"/>
              <a:t> </a:t>
            </a:r>
            <a:r>
              <a:rPr lang="ru-RU" dirty="0"/>
              <a:t>по Закона за </a:t>
            </a:r>
            <a:r>
              <a:rPr lang="ru-RU" dirty="0" err="1"/>
              <a:t>отговорността</a:t>
            </a:r>
            <a:r>
              <a:rPr lang="ru-RU" dirty="0"/>
              <a:t> на </a:t>
            </a:r>
            <a:r>
              <a:rPr lang="ru-RU" dirty="0" err="1"/>
              <a:t>държавата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852955" y="4194945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Шест екипа за организация и управление на проектите на ВСС по ОПАК съгласно СФУК – нов момент спрямо </a:t>
            </a:r>
            <a:r>
              <a:rPr lang="bg-BG" dirty="0" smtClean="0"/>
              <a:t>2010 </a:t>
            </a:r>
            <a:r>
              <a:rPr lang="bg-BG" dirty="0"/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xmlns="" val="52098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124744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Комисия „Бюджет и финанси” – типични сценарии на искания и </a:t>
            </a:r>
            <a:r>
              <a:rPr lang="bg-BG" b="1" dirty="0" smtClean="0"/>
              <a:t>решения - продължение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755576" y="2060848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извършването на текущи </a:t>
            </a:r>
            <a:r>
              <a:rPr lang="bg-BG" dirty="0" smtClean="0"/>
              <a:t>и аварийни ремонти – как са </a:t>
            </a:r>
            <a:r>
              <a:rPr lang="bg-BG" dirty="0" err="1" smtClean="0"/>
              <a:t>бюджетирани</a:t>
            </a:r>
            <a:r>
              <a:rPr lang="bg-BG" dirty="0" smtClean="0"/>
              <a:t>? 600 млн. за 57 органа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745608" y="2780927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Одобряване</a:t>
            </a:r>
            <a:r>
              <a:rPr lang="ru-RU" dirty="0"/>
              <a:t> на план-сметки, </a:t>
            </a:r>
            <a:r>
              <a:rPr lang="ru-RU" dirty="0" err="1"/>
              <a:t>съгласно</a:t>
            </a:r>
            <a:r>
              <a:rPr lang="ru-RU" dirty="0"/>
              <a:t> СФУК за </a:t>
            </a:r>
            <a:r>
              <a:rPr lang="ru-RU" dirty="0" err="1" smtClean="0"/>
              <a:t>провеждане</a:t>
            </a:r>
            <a:r>
              <a:rPr lang="ru-RU" dirty="0" smtClean="0"/>
              <a:t> </a:t>
            </a:r>
            <a:r>
              <a:rPr lang="bg-BG" dirty="0" smtClean="0"/>
              <a:t>на </a:t>
            </a:r>
            <a:r>
              <a:rPr lang="bg-BG" dirty="0"/>
              <a:t>мероприятия 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576" y="357301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Две финансови обосновки – НПК и сградата на бул. „Цар Борис </a:t>
            </a:r>
            <a:r>
              <a:rPr lang="en-GB" dirty="0"/>
              <a:t>III</a:t>
            </a:r>
            <a:r>
              <a:rPr lang="bg-BG" dirty="0"/>
              <a:t>“ за СГС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608" y="4293096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 </a:t>
            </a:r>
            <a:r>
              <a:rPr lang="bg-BG" dirty="0" smtClean="0"/>
              <a:t>Актуализация </a:t>
            </a:r>
            <a:r>
              <a:rPr lang="bg-BG" dirty="0"/>
              <a:t>на Стратегията за държавния дълг</a:t>
            </a:r>
          </a:p>
        </p:txBody>
      </p:sp>
      <p:sp>
        <p:nvSpPr>
          <p:cNvPr id="7" name="Rectangle 6"/>
          <p:cNvSpPr/>
          <p:nvPr/>
        </p:nvSpPr>
        <p:spPr>
          <a:xfrm>
            <a:off x="745608" y="4662428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Приемане</a:t>
            </a:r>
            <a:r>
              <a:rPr lang="ru-RU" dirty="0"/>
              <a:t> на </a:t>
            </a:r>
            <a:r>
              <a:rPr lang="ru-RU" dirty="0" err="1"/>
              <a:t>становището</a:t>
            </a:r>
            <a:r>
              <a:rPr lang="ru-RU" dirty="0"/>
              <a:t> на </a:t>
            </a:r>
            <a:r>
              <a:rPr lang="ru-RU" dirty="0" err="1"/>
              <a:t>Сметната</a:t>
            </a:r>
            <a:r>
              <a:rPr lang="ru-RU" dirty="0"/>
              <a:t> палата за заверка </a:t>
            </a:r>
            <a:r>
              <a:rPr lang="ru-RU" dirty="0" smtClean="0"/>
              <a:t>на </a:t>
            </a:r>
            <a:r>
              <a:rPr lang="ru-RU" dirty="0" err="1" smtClean="0"/>
              <a:t>годишния</a:t>
            </a:r>
            <a:r>
              <a:rPr lang="ru-RU" dirty="0" smtClean="0"/>
              <a:t> </a:t>
            </a:r>
            <a:r>
              <a:rPr lang="ru-RU" dirty="0"/>
              <a:t>финансов отчет на </a:t>
            </a:r>
            <a:r>
              <a:rPr lang="ru-RU" dirty="0" err="1"/>
              <a:t>съдебната</a:t>
            </a:r>
            <a:r>
              <a:rPr lang="ru-RU" dirty="0"/>
              <a:t> </a:t>
            </a:r>
            <a:r>
              <a:rPr lang="ru-RU" dirty="0" err="1"/>
              <a:t>власт</a:t>
            </a:r>
            <a:r>
              <a:rPr lang="ru-RU" dirty="0"/>
              <a:t> и ВСС за </a:t>
            </a:r>
            <a:r>
              <a:rPr lang="ru-RU" dirty="0" smtClean="0"/>
              <a:t>2013 </a:t>
            </a:r>
            <a:r>
              <a:rPr lang="ru-RU" dirty="0"/>
              <a:t>г.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22802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124744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Комисия „Бюджет и финанси” – типични сценарии на искания и </a:t>
            </a:r>
            <a:r>
              <a:rPr lang="bg-BG" b="1" dirty="0" smtClean="0"/>
              <a:t>решения - продължение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622192" y="1988840"/>
            <a:ext cx="7982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Приема </a:t>
            </a:r>
            <a:r>
              <a:rPr lang="ru-RU" dirty="0" err="1" smtClean="0"/>
              <a:t>годишен</a:t>
            </a:r>
            <a:r>
              <a:rPr lang="ru-RU" dirty="0" smtClean="0"/>
              <a:t> </a:t>
            </a:r>
            <a:r>
              <a:rPr lang="ru-RU" dirty="0"/>
              <a:t>доклад за </a:t>
            </a:r>
            <a:r>
              <a:rPr lang="ru-RU" dirty="0" err="1"/>
              <a:t>финансовото</a:t>
            </a:r>
            <a:r>
              <a:rPr lang="ru-RU" dirty="0"/>
              <a:t> управление и </a:t>
            </a:r>
            <a:r>
              <a:rPr lang="ru-RU" dirty="0" err="1"/>
              <a:t>контрол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вътрешния</a:t>
            </a:r>
            <a:r>
              <a:rPr lang="ru-RU" dirty="0" smtClean="0"/>
              <a:t> </a:t>
            </a:r>
            <a:r>
              <a:rPr lang="ru-RU" dirty="0" err="1"/>
              <a:t>одит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ВСС, </a:t>
            </a:r>
            <a:r>
              <a:rPr lang="ru-RU" dirty="0" err="1"/>
              <a:t>съгласно</a:t>
            </a:r>
            <a:r>
              <a:rPr lang="ru-RU" dirty="0"/>
              <a:t> чл.20, ал.3 от ЗФУКПС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41625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3028" y="191683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Искане от административния ръководител на </a:t>
            </a:r>
            <a:r>
              <a:rPr lang="bg-BG" b="1" i="1" dirty="0" smtClean="0"/>
              <a:t>за </a:t>
            </a:r>
            <a:r>
              <a:rPr lang="bg-BG" b="1" i="1" dirty="0"/>
              <a:t>осигуряване на средства 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628267" y="2708920"/>
            <a:ext cx="78276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Увеличава</a:t>
            </a:r>
            <a:r>
              <a:rPr lang="bg-BG" sz="1600" dirty="0" smtClean="0"/>
              <a:t> </a:t>
            </a:r>
            <a:r>
              <a:rPr lang="bg-BG" dirty="0" smtClean="0"/>
              <a:t>бюджетната </a:t>
            </a:r>
            <a:r>
              <a:rPr lang="bg-BG" dirty="0"/>
              <a:t>сметка </a:t>
            </a:r>
            <a:r>
              <a:rPr lang="bg-BG" dirty="0" smtClean="0"/>
              <a:t>§ </a:t>
            </a:r>
            <a:r>
              <a:rPr lang="bg-BG" dirty="0"/>
              <a:t>02-00 „Други възнаграждения и плащания на персонала” </a:t>
            </a:r>
            <a:r>
              <a:rPr lang="bg-BG" dirty="0" smtClean="0"/>
              <a:t>за </a:t>
            </a:r>
            <a:r>
              <a:rPr lang="bg-BG" dirty="0"/>
              <a:t>сметка на неразпределения резерв по бюджета на съдебната власт за 2013 г., по § 10-00 „</a:t>
            </a:r>
            <a:r>
              <a:rPr lang="bg-BG" dirty="0" smtClean="0"/>
              <a:t>Издръжка”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539552" y="1196752"/>
            <a:ext cx="760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Комисия „Бюджет и финанси</a:t>
            </a:r>
            <a:r>
              <a:rPr lang="bg-BG" b="1" dirty="0" smtClean="0"/>
              <a:t>” – типични сценарии на искания и решения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650109" y="4437112"/>
            <a:ext cx="7539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 smtClean="0"/>
              <a:t>разлики </a:t>
            </a:r>
            <a:r>
              <a:rPr lang="bg-BG" b="1" i="1" dirty="0"/>
              <a:t>в работната заплата на </a:t>
            </a:r>
            <a:r>
              <a:rPr lang="bg-BG" b="1" i="1" dirty="0" smtClean="0"/>
              <a:t>командировани съдии</a:t>
            </a:r>
            <a:endParaRPr lang="bg-BG" b="1" i="1" dirty="0"/>
          </a:p>
        </p:txBody>
      </p:sp>
      <p:sp>
        <p:nvSpPr>
          <p:cNvPr id="6" name="Rectangle 5"/>
          <p:cNvSpPr/>
          <p:nvPr/>
        </p:nvSpPr>
        <p:spPr>
          <a:xfrm>
            <a:off x="633399" y="496404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Прехвърля от </a:t>
            </a:r>
            <a:r>
              <a:rPr lang="bg-BG" dirty="0"/>
              <a:t>бюджетната сметка на </a:t>
            </a:r>
            <a:r>
              <a:rPr lang="bg-BG" dirty="0" smtClean="0"/>
              <a:t>ВАС по </a:t>
            </a:r>
            <a:r>
              <a:rPr lang="bg-BG" dirty="0"/>
              <a:t>§ 01-00 „Заплати” </a:t>
            </a:r>
            <a:r>
              <a:rPr lang="bg-BG" dirty="0" smtClean="0"/>
              <a:t>по </a:t>
            </a:r>
            <a:r>
              <a:rPr lang="bg-BG" dirty="0"/>
              <a:t>бюджетната сметка на Административен </a:t>
            </a:r>
            <a:r>
              <a:rPr lang="bg-BG" dirty="0" smtClean="0"/>
              <a:t>съд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49747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996952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От</a:t>
            </a:r>
            <a:r>
              <a:rPr lang="bg-BG" b="1" dirty="0" smtClean="0"/>
              <a:t> </a:t>
            </a:r>
            <a:r>
              <a:rPr lang="bg-BG" dirty="0" smtClean="0"/>
              <a:t>бюджетната </a:t>
            </a:r>
            <a:r>
              <a:rPr lang="bg-BG" dirty="0"/>
              <a:t>сметка на Районен съд </a:t>
            </a:r>
            <a:r>
              <a:rPr lang="bg-BG" dirty="0" smtClean="0"/>
              <a:t>по </a:t>
            </a:r>
            <a:r>
              <a:rPr lang="bg-BG" dirty="0"/>
              <a:t>§ 01-00 „Заплати” </a:t>
            </a:r>
            <a:r>
              <a:rPr lang="bg-BG" dirty="0" smtClean="0"/>
              <a:t>в бюджетната </a:t>
            </a:r>
            <a:r>
              <a:rPr lang="bg-BG" dirty="0"/>
              <a:t>сметка на Районен съд </a:t>
            </a:r>
            <a:r>
              <a:rPr lang="bg-BG" dirty="0" smtClean="0"/>
              <a:t>по </a:t>
            </a:r>
            <a:r>
              <a:rPr lang="bg-BG" dirty="0"/>
              <a:t>§ 02-00 „Други възнаграждения и плащания на персонала” </a:t>
            </a:r>
            <a:r>
              <a:rPr lang="bg-BG" dirty="0" smtClean="0"/>
              <a:t>– основание - чл</a:t>
            </a:r>
            <a:r>
              <a:rPr lang="bg-BG" dirty="0"/>
              <a:t>. 31 от ПМС № 1 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552" y="1196752"/>
            <a:ext cx="7780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Комисия „Бюджет и финанси</a:t>
            </a:r>
            <a:r>
              <a:rPr lang="bg-BG" b="1" dirty="0" smtClean="0"/>
              <a:t>” – типични сценарии на искания и решения – </a:t>
            </a:r>
          </a:p>
          <a:p>
            <a:r>
              <a:rPr lang="bg-BG" b="1" dirty="0" smtClean="0"/>
              <a:t>продължение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00926" y="2132856"/>
            <a:ext cx="74994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осигуряване на средства за изплащане на първите три дни болничен от работодател</a:t>
            </a:r>
          </a:p>
        </p:txBody>
      </p:sp>
      <p:sp>
        <p:nvSpPr>
          <p:cNvPr id="5" name="Rectangle 4"/>
          <p:cNvSpPr/>
          <p:nvPr/>
        </p:nvSpPr>
        <p:spPr>
          <a:xfrm>
            <a:off x="613552" y="4087665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покриване на разход във връзка с настъпило застрахователно събитие и възнаграждения на вещи лица</a:t>
            </a:r>
          </a:p>
        </p:txBody>
      </p:sp>
      <p:sp>
        <p:nvSpPr>
          <p:cNvPr id="6" name="Rectangle 5"/>
          <p:cNvSpPr/>
          <p:nvPr/>
        </p:nvSpPr>
        <p:spPr>
          <a:xfrm>
            <a:off x="598218" y="4795410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Увеличава </a:t>
            </a:r>
            <a:r>
              <a:rPr lang="bg-BG" dirty="0"/>
              <a:t>бюджетната сметка на </a:t>
            </a:r>
            <a:r>
              <a:rPr lang="bg-BG" dirty="0" smtClean="0"/>
              <a:t>съд по </a:t>
            </a:r>
            <a:r>
              <a:rPr lang="bg-BG" dirty="0"/>
              <a:t>§ 10-00 „Издръжка” </a:t>
            </a:r>
            <a:r>
              <a:rPr lang="bg-BG" dirty="0" smtClean="0"/>
              <a:t>със застрахователно обезщетение; от </a:t>
            </a:r>
            <a:r>
              <a:rPr lang="bg-BG" dirty="0"/>
              <a:t>резерва за неотложни и непредвидени разходи по бюджета на съдебната власт </a:t>
            </a:r>
            <a:r>
              <a:rPr lang="bg-BG" dirty="0" smtClean="0"/>
              <a:t>; вътрешно </a:t>
            </a:r>
            <a:r>
              <a:rPr lang="bg-BG" dirty="0"/>
              <a:t>компенсирана промяна по бюджетната сметка </a:t>
            </a:r>
            <a:r>
              <a:rPr lang="bg-BG" dirty="0" smtClean="0"/>
              <a:t>за вещи лица</a:t>
            </a:r>
            <a:r>
              <a:rPr lang="bg-BG" b="1" dirty="0" smtClean="0"/>
              <a:t> от</a:t>
            </a:r>
            <a:r>
              <a:rPr lang="bg-BG" dirty="0" smtClean="0"/>
              <a:t> </a:t>
            </a:r>
            <a:r>
              <a:rPr lang="bg-BG" dirty="0"/>
              <a:t>§ 10-00 „Издръжка” </a:t>
            </a:r>
            <a:r>
              <a:rPr lang="bg-BG" dirty="0" smtClean="0"/>
              <a:t>в </a:t>
            </a:r>
            <a:r>
              <a:rPr lang="bg-BG" dirty="0"/>
              <a:t>§ 02-00 „Други възнаграждения и плащания на персонала</a:t>
            </a:r>
            <a:r>
              <a:rPr lang="bg-BG" dirty="0" smtClean="0"/>
              <a:t>”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01132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196752"/>
            <a:ext cx="7780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Комисия „Бюджет и финанси</a:t>
            </a:r>
            <a:r>
              <a:rPr lang="bg-BG" b="1" dirty="0" smtClean="0"/>
              <a:t>” – типични сценарии на искания и решения – </a:t>
            </a:r>
          </a:p>
          <a:p>
            <a:r>
              <a:rPr lang="bg-BG" b="1" dirty="0" smtClean="0"/>
              <a:t>продължение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550184" y="2044005"/>
            <a:ext cx="7770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/>
              <a:t>извършване на вътрешно компенсирана промяна по бюджетната сметка </a:t>
            </a:r>
            <a:r>
              <a:rPr lang="bg-BG" b="1" i="1" dirty="0" smtClean="0"/>
              <a:t>във </a:t>
            </a:r>
            <a:r>
              <a:rPr lang="bg-BG" b="1" i="1" dirty="0"/>
              <a:t>връзка с плащане на ел. енергия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74533" y="2780928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от </a:t>
            </a:r>
            <a:r>
              <a:rPr lang="bg-BG" dirty="0"/>
              <a:t>§ 02-00 „Други възнаграждения и плащания на персонала” </a:t>
            </a:r>
            <a:r>
              <a:rPr lang="bg-BG" dirty="0" smtClean="0"/>
              <a:t>в </a:t>
            </a:r>
            <a:r>
              <a:rPr lang="bg-BG" dirty="0"/>
              <a:t>§ 10-00 „Издръжка</a:t>
            </a:r>
            <a:r>
              <a:rPr lang="bg-BG" dirty="0" smtClean="0"/>
              <a:t>”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683568" y="3584665"/>
            <a:ext cx="3001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придобиване на </a:t>
            </a:r>
            <a:r>
              <a:rPr lang="bg-BG" b="1" dirty="0" err="1" smtClean="0"/>
              <a:t>климатици</a:t>
            </a:r>
            <a:endParaRPr lang="bg-BG" b="1" dirty="0"/>
          </a:p>
        </p:txBody>
      </p:sp>
      <p:sp>
        <p:nvSpPr>
          <p:cNvPr id="6" name="Rectangle 5"/>
          <p:cNvSpPr/>
          <p:nvPr/>
        </p:nvSpPr>
        <p:spPr>
          <a:xfrm>
            <a:off x="683568" y="4005064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вътрешно компенсирана промяна по бюджетните сметки на ВСС и Районен </a:t>
            </a:r>
            <a:r>
              <a:rPr lang="bg-BG" dirty="0" smtClean="0"/>
              <a:t>съд: от </a:t>
            </a:r>
            <a:r>
              <a:rPr lang="bg-BG" dirty="0"/>
              <a:t>§ 52-00 „Придобиване на ДМА” на </a:t>
            </a:r>
            <a:r>
              <a:rPr lang="bg-BG" dirty="0" smtClean="0"/>
              <a:t>ВСС в </a:t>
            </a:r>
            <a:r>
              <a:rPr lang="bg-BG" dirty="0"/>
              <a:t>§ 10-00 „Издръжка”</a:t>
            </a:r>
          </a:p>
        </p:txBody>
      </p:sp>
    </p:spTree>
    <p:extLst>
      <p:ext uri="{BB962C8B-B14F-4D97-AF65-F5344CB8AC3E}">
        <p14:creationId xmlns:p14="http://schemas.microsoft.com/office/powerpoint/2010/main" xmlns="" val="94303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2837835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Окръжен</a:t>
            </a:r>
            <a:r>
              <a:rPr lang="ru-RU" dirty="0"/>
              <a:t> </a:t>
            </a:r>
            <a:r>
              <a:rPr lang="ru-RU" dirty="0" err="1"/>
              <a:t>съд</a:t>
            </a:r>
            <a:r>
              <a:rPr lang="ru-RU" dirty="0"/>
              <a:t> – Варна </a:t>
            </a:r>
            <a:r>
              <a:rPr lang="ru-RU" dirty="0" smtClean="0"/>
              <a:t>- </a:t>
            </a:r>
            <a:r>
              <a:rPr lang="ru-RU" dirty="0" err="1"/>
              <a:t>проблемите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заплащането</a:t>
            </a:r>
            <a:r>
              <a:rPr lang="ru-RU" dirty="0"/>
              <a:t> на </a:t>
            </a:r>
            <a:r>
              <a:rPr lang="ru-RU" dirty="0" err="1"/>
              <a:t>съдебномедицински</a:t>
            </a:r>
            <a:r>
              <a:rPr lang="ru-RU" dirty="0"/>
              <a:t> </a:t>
            </a:r>
            <a:r>
              <a:rPr lang="ru-RU" dirty="0" err="1"/>
              <a:t>експертизи</a:t>
            </a:r>
            <a:r>
              <a:rPr lang="ru-RU" dirty="0"/>
              <a:t> и с </a:t>
            </a:r>
            <a:r>
              <a:rPr lang="ru-RU" dirty="0" err="1"/>
              <a:t>масовия</a:t>
            </a:r>
            <a:r>
              <a:rPr lang="ru-RU" dirty="0"/>
              <a:t> отлив на вещи </a:t>
            </a:r>
            <a:r>
              <a:rPr lang="ru-RU" dirty="0" smtClean="0"/>
              <a:t>лица. </a:t>
            </a:r>
            <a:r>
              <a:rPr lang="ru-RU" dirty="0" err="1"/>
              <a:t>Съдът</a:t>
            </a:r>
            <a:r>
              <a:rPr lang="ru-RU" dirty="0"/>
              <a:t> </a:t>
            </a:r>
            <a:r>
              <a:rPr lang="ru-RU" dirty="0" err="1"/>
              <a:t>инициира</a:t>
            </a:r>
            <a:r>
              <a:rPr lang="ru-RU" dirty="0"/>
              <a:t> </a:t>
            </a:r>
            <a:r>
              <a:rPr lang="ru-RU" dirty="0" err="1" smtClean="0"/>
              <a:t>срещи</a:t>
            </a:r>
            <a:r>
              <a:rPr lang="ru-RU" dirty="0" smtClean="0"/>
              <a:t> </a:t>
            </a:r>
            <a:r>
              <a:rPr lang="ru-RU" dirty="0"/>
              <a:t>между представители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варненски</a:t>
            </a:r>
            <a:r>
              <a:rPr lang="ru-RU" dirty="0"/>
              <a:t> </a:t>
            </a:r>
            <a:r>
              <a:rPr lang="ru-RU" dirty="0" err="1"/>
              <a:t>съдилища</a:t>
            </a:r>
            <a:r>
              <a:rPr lang="ru-RU" dirty="0"/>
              <a:t> и </a:t>
            </a:r>
            <a:r>
              <a:rPr lang="ru-RU" dirty="0" err="1"/>
              <a:t>прокуратури</a:t>
            </a:r>
            <a:r>
              <a:rPr lang="ru-RU" dirty="0"/>
              <a:t> от трите нива в </a:t>
            </a:r>
            <a:r>
              <a:rPr lang="ru-RU" dirty="0" err="1"/>
              <a:t>системата</a:t>
            </a:r>
            <a:r>
              <a:rPr lang="ru-RU" dirty="0"/>
              <a:t> и представители на </a:t>
            </a:r>
            <a:r>
              <a:rPr lang="ru-RU" dirty="0" err="1" smtClean="0"/>
              <a:t>експертите</a:t>
            </a:r>
            <a:r>
              <a:rPr lang="ru-RU" dirty="0" smtClean="0"/>
              <a:t> - </a:t>
            </a:r>
            <a:r>
              <a:rPr lang="ru-RU" dirty="0" err="1"/>
              <a:t>общо</a:t>
            </a:r>
            <a:r>
              <a:rPr lang="ru-RU" dirty="0"/>
              <a:t> становище, </a:t>
            </a:r>
            <a:r>
              <a:rPr lang="ru-RU" dirty="0" smtClean="0"/>
              <a:t>до </a:t>
            </a:r>
            <a:r>
              <a:rPr lang="ru-RU" dirty="0"/>
              <a:t>ВСС и </a:t>
            </a:r>
            <a:r>
              <a:rPr lang="ru-RU" dirty="0" err="1"/>
              <a:t>комисията</a:t>
            </a:r>
            <a:r>
              <a:rPr lang="ru-RU" dirty="0"/>
              <a:t> „Бюджет и </a:t>
            </a:r>
            <a:r>
              <a:rPr lang="ru-RU" dirty="0" err="1"/>
              <a:t>финанси</a:t>
            </a:r>
            <a:r>
              <a:rPr lang="ru-RU" dirty="0" smtClean="0"/>
              <a:t>“ - нормативно </a:t>
            </a:r>
            <a:r>
              <a:rPr lang="ru-RU" dirty="0" err="1"/>
              <a:t>диференцирани</a:t>
            </a:r>
            <a:r>
              <a:rPr lang="ru-RU" dirty="0"/>
              <a:t> </a:t>
            </a:r>
            <a:r>
              <a:rPr lang="ru-RU" dirty="0" err="1"/>
              <a:t>получателите</a:t>
            </a:r>
            <a:r>
              <a:rPr lang="ru-RU" dirty="0"/>
              <a:t> на </a:t>
            </a:r>
            <a:r>
              <a:rPr lang="ru-RU" dirty="0" err="1"/>
              <a:t>плащанията</a:t>
            </a:r>
            <a:r>
              <a:rPr lang="ru-RU" dirty="0"/>
              <a:t> (</a:t>
            </a:r>
            <a:r>
              <a:rPr lang="ru-RU" dirty="0" err="1"/>
              <a:t>експерти</a:t>
            </a:r>
            <a:r>
              <a:rPr lang="ru-RU" dirty="0"/>
              <a:t>, физически лица, </a:t>
            </a:r>
            <a:r>
              <a:rPr lang="ru-RU" dirty="0" err="1"/>
              <a:t>лечебни</a:t>
            </a:r>
            <a:r>
              <a:rPr lang="ru-RU" dirty="0"/>
              <a:t> заведения или юридически лица</a:t>
            </a:r>
            <a:r>
              <a:rPr lang="ru-RU" dirty="0" smtClean="0"/>
              <a:t>), </a:t>
            </a:r>
            <a:r>
              <a:rPr lang="ru-RU" dirty="0"/>
              <a:t>единен </a:t>
            </a:r>
            <a:r>
              <a:rPr lang="ru-RU" dirty="0" err="1"/>
              <a:t>ценоразпис</a:t>
            </a:r>
            <a:r>
              <a:rPr lang="ru-RU" dirty="0"/>
              <a:t> за </a:t>
            </a:r>
            <a:r>
              <a:rPr lang="ru-RU" dirty="0" err="1"/>
              <a:t>цялата</a:t>
            </a:r>
            <a:r>
              <a:rPr lang="ru-RU" dirty="0"/>
              <a:t> </a:t>
            </a:r>
            <a:r>
              <a:rPr lang="ru-RU" dirty="0" smtClean="0"/>
              <a:t>страна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827584" y="1353542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Комисия „Бюджет и финанси” – типични сценарии на искания и решения – </a:t>
            </a:r>
          </a:p>
          <a:p>
            <a:r>
              <a:rPr lang="bg-BG" b="1" dirty="0"/>
              <a:t>продължение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06912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90563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endParaRPr lang="bg-BG" i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690563"/>
            <a:ext cx="8077200" cy="67710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533400" y="1196752"/>
            <a:ext cx="8077200" cy="4161427"/>
            <a:chOff x="400050" y="2033331"/>
            <a:chExt cx="6057900" cy="5548569"/>
          </a:xfrm>
        </p:grpSpPr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2876806" y="6812280"/>
              <a:ext cx="1417320" cy="769620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noAutofit/>
            </a:bodyPr>
            <a:lstStyle/>
            <a:p>
              <a:pPr>
                <a:buSzTx/>
              </a:pPr>
              <a:r>
                <a:rPr lang="bg-BG" sz="700" dirty="0" smtClean="0">
                  <a:solidFill>
                    <a:schemeClr val="tx1"/>
                  </a:solidFill>
                </a:rPr>
                <a:t>ДОСТАТЪЧНО ДОПЪЛНИТЕЛНИ ТЕСТОВЕ ПО СЪЩЕСТВО ИЛИ АНАЛИТИЧНИ ПРОЦЕДУРИ ПО СЪЩЕСТВО В КОНТЕКСТА НА РИСК И УВЕРЕНОСТ ОТ ТЕСТ НА КОНТРОЛИТЕ И ДРУГИ ПО СЪЩЕСТВО</a:t>
              </a:r>
              <a:endParaRPr lang="en-GB" sz="7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5040630" y="7035508"/>
              <a:ext cx="1417320" cy="323165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noAutofit/>
            </a:bodyPr>
            <a:lstStyle/>
            <a:p>
              <a:pPr>
                <a:buSzTx/>
              </a:pPr>
              <a:r>
                <a:rPr lang="bg-BG" sz="700" dirty="0" smtClean="0"/>
                <a:t>ДО ТУК С РАБОТАТА</a:t>
              </a:r>
              <a:endParaRPr lang="en-GB" sz="7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4821192" y="3519288"/>
              <a:ext cx="1417320" cy="323165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noAutofit/>
            </a:bodyPr>
            <a:lstStyle/>
            <a:p>
              <a:pPr>
                <a:buSzTx/>
              </a:pPr>
              <a:r>
                <a:rPr lang="bg-BG" sz="700" dirty="0" smtClean="0">
                  <a:solidFill>
                    <a:schemeClr val="tx1"/>
                  </a:solidFill>
                </a:rPr>
                <a:t>ТЕСТ НА СЪОВЕТНИТЕ ОБЩИ КОМПЮТЪРНИ, АВТОМАТИЗИРАНИ И РЪЧНИ КОНТРОЛИ</a:t>
              </a:r>
              <a:endParaRPr lang="en-GB" sz="700" dirty="0">
                <a:solidFill>
                  <a:schemeClr val="tx1"/>
                </a:solidFill>
              </a:endParaRPr>
            </a:p>
          </p:txBody>
        </p:sp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768174" y="2033331"/>
              <a:ext cx="1417320" cy="323165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noAutofit/>
            </a:bodyPr>
            <a:lstStyle/>
            <a:p>
              <a:pPr>
                <a:buSzTx/>
              </a:pPr>
              <a:r>
                <a:rPr lang="bg-BG" sz="500" dirty="0" smtClean="0">
                  <a:solidFill>
                    <a:schemeClr val="tx1"/>
                  </a:solidFill>
                </a:rPr>
                <a:t>РАЗБИРАНЕ И ОЦЕНКА НА КОНТРОЛНАТА СРЕДА ДОСТАТЪЧНО ЗА ОЦЕНКА НА РИСКА И ПЛАНИРАНЕ НА ОДИТНИЯ ПОДХОД</a:t>
              </a:r>
              <a:endParaRPr lang="en-GB" sz="500" dirty="0">
                <a:solidFill>
                  <a:schemeClr val="tx1"/>
                </a:solidFill>
              </a:endParaRPr>
            </a:p>
          </p:txBody>
        </p:sp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2874873" y="3519288"/>
              <a:ext cx="1417320" cy="320040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noAutofit/>
            </a:bodyPr>
            <a:lstStyle/>
            <a:p>
              <a:pPr>
                <a:buSzTx/>
              </a:pPr>
              <a:r>
                <a:rPr lang="bg-BG" sz="700" dirty="0" smtClean="0">
                  <a:solidFill>
                    <a:schemeClr val="tx1"/>
                  </a:solidFill>
                </a:rPr>
                <a:t>ТЕСТ САМО НА СЪОТНОСИМИТЕ РЪЧНИ КОНТРОЛИ</a:t>
              </a:r>
              <a:endParaRPr lang="en-GB" sz="700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AutoShape 16"/>
            <p:cNvCxnSpPr>
              <a:cxnSpLocks noChangeShapeType="1"/>
              <a:stCxn id="9" idx="2"/>
              <a:endCxn id="28" idx="0"/>
            </p:cNvCxnSpPr>
            <p:nvPr/>
          </p:nvCxnSpPr>
          <p:spPr bwMode="auto">
            <a:xfrm flipH="1">
              <a:off x="3577043" y="3839328"/>
              <a:ext cx="6490" cy="3358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1" name="AutoShape 17"/>
            <p:cNvCxnSpPr>
              <a:cxnSpLocks noChangeShapeType="1"/>
              <a:stCxn id="7" idx="2"/>
              <a:endCxn id="28" idx="0"/>
            </p:cNvCxnSpPr>
            <p:nvPr/>
          </p:nvCxnSpPr>
          <p:spPr bwMode="auto">
            <a:xfrm rot="5400000">
              <a:off x="4387089" y="3032408"/>
              <a:ext cx="332719" cy="1952809"/>
            </a:xfrm>
            <a:prstGeom prst="bentConnector3">
              <a:avLst>
                <a:gd name="adj1" fmla="val 65268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2874733" y="5223564"/>
              <a:ext cx="1417320" cy="323165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noAutofit/>
            </a:bodyPr>
            <a:lstStyle/>
            <a:p>
              <a:pPr>
                <a:buSzTx/>
              </a:pPr>
              <a:r>
                <a:rPr lang="bg-BG" sz="700" dirty="0" smtClean="0"/>
                <a:t>ТЕСТОВЕ ПО СЪЩЕСТВО В КОНТЕКСТА НА РИСК И УВЕРЕНОСТ ОТ ТЕСТ НА КОНТРОЛИ</a:t>
              </a:r>
              <a:endParaRPr lang="en-GB" sz="7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AutoShape 25"/>
            <p:cNvCxnSpPr>
              <a:cxnSpLocks noChangeShapeType="1"/>
              <a:stCxn id="25" idx="2"/>
              <a:endCxn id="28" idx="0"/>
            </p:cNvCxnSpPr>
            <p:nvPr/>
          </p:nvCxnSpPr>
          <p:spPr bwMode="blackWhite">
            <a:xfrm rot="16200000" flipH="1">
              <a:off x="1985578" y="2583706"/>
              <a:ext cx="1082723" cy="2100208"/>
            </a:xfrm>
            <a:prstGeom prst="bentConnector3">
              <a:avLst>
                <a:gd name="adj1" fmla="val 89295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14" name="AutoShape 26"/>
            <p:cNvCxnSpPr>
              <a:cxnSpLocks noChangeShapeType="1"/>
              <a:stCxn id="8" idx="2"/>
              <a:endCxn id="25" idx="0"/>
            </p:cNvCxnSpPr>
            <p:nvPr/>
          </p:nvCxnSpPr>
          <p:spPr bwMode="blackWhite">
            <a:xfrm rot="16200000" flipH="1">
              <a:off x="1410938" y="2422391"/>
              <a:ext cx="131792" cy="1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5" name="AutoShape 27"/>
            <p:cNvCxnSpPr>
              <a:cxnSpLocks noChangeShapeType="1"/>
              <a:stCxn id="25" idx="3"/>
              <a:endCxn id="26" idx="1"/>
            </p:cNvCxnSpPr>
            <p:nvPr/>
          </p:nvCxnSpPr>
          <p:spPr bwMode="blackWhite">
            <a:xfrm flipV="1">
              <a:off x="2330329" y="2790041"/>
              <a:ext cx="439572" cy="32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" name="Text Box 28"/>
            <p:cNvSpPr txBox="1">
              <a:spLocks noChangeArrowheads="1"/>
            </p:cNvSpPr>
            <p:nvPr/>
          </p:nvSpPr>
          <p:spPr bwMode="auto">
            <a:xfrm>
              <a:off x="1410714" y="3231727"/>
              <a:ext cx="92574" cy="1436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FFFF"/>
              </a:outerShdw>
            </a:effectLst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  <a:defRPr/>
              </a:pPr>
              <a:r>
                <a:rPr lang="bg-BG" sz="700" b="1" dirty="0" smtClean="0">
                  <a:cs typeface="Arial" pitchFamily="34" charset="0"/>
                </a:rPr>
                <a:t>НЕ</a:t>
              </a:r>
              <a:endParaRPr lang="en-GB" sz="7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" name="Text Box 29"/>
            <p:cNvSpPr txBox="1">
              <a:spLocks noChangeArrowheads="1"/>
            </p:cNvSpPr>
            <p:nvPr/>
          </p:nvSpPr>
          <p:spPr bwMode="auto">
            <a:xfrm>
              <a:off x="2427288" y="2723716"/>
              <a:ext cx="96180" cy="1436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FFFF"/>
              </a:outerShdw>
            </a:effectLst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  <a:defRPr/>
              </a:pPr>
              <a:r>
                <a:rPr lang="bg-BG" sz="700" b="1" dirty="0" smtClean="0">
                  <a:cs typeface="Arial" pitchFamily="34" charset="0"/>
                </a:rPr>
                <a:t>ДА</a:t>
              </a:r>
              <a:endParaRPr lang="en-GB" sz="7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cxnSp>
          <p:nvCxnSpPr>
            <p:cNvPr id="18" name="AutoShape 30"/>
            <p:cNvCxnSpPr>
              <a:cxnSpLocks noChangeShapeType="1"/>
              <a:stCxn id="26" idx="2"/>
              <a:endCxn id="9" idx="0"/>
            </p:cNvCxnSpPr>
            <p:nvPr/>
          </p:nvCxnSpPr>
          <p:spPr bwMode="blackWhite">
            <a:xfrm>
              <a:off x="3580463" y="3091793"/>
              <a:ext cx="3070" cy="42749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19" name="Text Box 31"/>
            <p:cNvSpPr txBox="1">
              <a:spLocks noChangeArrowheads="1"/>
            </p:cNvSpPr>
            <p:nvPr/>
          </p:nvSpPr>
          <p:spPr bwMode="auto">
            <a:xfrm>
              <a:off x="3123148" y="2661178"/>
              <a:ext cx="88967" cy="1436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FFFF"/>
              </a:outerShdw>
            </a:effectLst>
          </p:spPr>
          <p:txBody>
            <a:bodyPr wrap="none" lIns="0" tIns="0" rIns="0" bIns="0" anchor="t" anchorCtr="0">
              <a:spAutoFit/>
            </a:bodyPr>
            <a:lstStyle/>
            <a:p>
              <a:pPr>
                <a:defRPr/>
              </a:pPr>
              <a:r>
                <a:rPr lang="en-GB" sz="700" b="1" dirty="0">
                  <a:cs typeface="Arial" pitchFamily="34" charset="0"/>
                </a:rPr>
                <a:t>No</a:t>
              </a:r>
            </a:p>
          </p:txBody>
        </p:sp>
        <p:cxnSp>
          <p:nvCxnSpPr>
            <p:cNvPr id="20" name="AutoShape 32"/>
            <p:cNvCxnSpPr>
              <a:cxnSpLocks noChangeShapeType="1"/>
              <a:stCxn id="26" idx="3"/>
              <a:endCxn id="7" idx="0"/>
            </p:cNvCxnSpPr>
            <p:nvPr/>
          </p:nvCxnSpPr>
          <p:spPr bwMode="blackWhite">
            <a:xfrm>
              <a:off x="4391025" y="2790041"/>
              <a:ext cx="1138827" cy="729247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1" name="Text Box 37"/>
            <p:cNvSpPr txBox="1">
              <a:spLocks noChangeArrowheads="1"/>
            </p:cNvSpPr>
            <p:nvPr/>
          </p:nvSpPr>
          <p:spPr bwMode="auto">
            <a:xfrm>
              <a:off x="3524250" y="3231727"/>
              <a:ext cx="92574" cy="14362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FFFF"/>
              </a:outerShdw>
            </a:effectLst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  <a:defRPr/>
              </a:pPr>
              <a:r>
                <a:rPr lang="bg-BG" sz="700" b="1" dirty="0" smtClean="0">
                  <a:solidFill>
                    <a:schemeClr val="tx1"/>
                  </a:solidFill>
                  <a:cs typeface="Arial" pitchFamily="34" charset="0"/>
                </a:rPr>
                <a:t>НЕ</a:t>
              </a:r>
              <a:endParaRPr lang="en-GB" sz="7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22" name="Rectangle 54"/>
            <p:cNvSpPr>
              <a:spLocks noChangeArrowheads="1"/>
            </p:cNvSpPr>
            <p:nvPr/>
          </p:nvSpPr>
          <p:spPr bwMode="auto">
            <a:xfrm>
              <a:off x="623339" y="6981647"/>
              <a:ext cx="1417320" cy="430887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 w="12700" algn="ctr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noAutofit/>
            </a:bodyPr>
            <a:lstStyle/>
            <a:p>
              <a:pPr>
                <a:buSzTx/>
              </a:pPr>
              <a:r>
                <a:rPr lang="bg-BG" sz="700" dirty="0" smtClean="0">
                  <a:solidFill>
                    <a:schemeClr val="tx1"/>
                  </a:solidFill>
                </a:rPr>
                <a:t>АНАЛИТИЧНИ ПРОЦЕДУРИ ПО СЪЩЕСТВО – ЗА ЕФЕКТИВНОСТ И ЕФИКАСНОСТ</a:t>
              </a:r>
              <a:endParaRPr lang="en-GB" sz="700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AutoShape 56"/>
            <p:cNvCxnSpPr>
              <a:cxnSpLocks noChangeShapeType="1"/>
              <a:stCxn id="28" idx="1"/>
              <a:endCxn id="32" idx="0"/>
            </p:cNvCxnSpPr>
            <p:nvPr/>
          </p:nvCxnSpPr>
          <p:spPr bwMode="blackWhite">
            <a:xfrm rot="10800000" flipV="1">
              <a:off x="1317146" y="4434426"/>
              <a:ext cx="1042222" cy="551015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4" name="AutoShape 58"/>
            <p:cNvCxnSpPr>
              <a:cxnSpLocks noChangeShapeType="1"/>
              <a:stCxn id="30" idx="2"/>
              <a:endCxn id="5" idx="0"/>
            </p:cNvCxnSpPr>
            <p:nvPr/>
          </p:nvCxnSpPr>
          <p:spPr bwMode="blackWhite">
            <a:xfrm flipH="1">
              <a:off x="3585466" y="6330949"/>
              <a:ext cx="1" cy="481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5" name="AutoShape 61"/>
            <p:cNvSpPr>
              <a:spLocks noChangeArrowheads="1"/>
            </p:cNvSpPr>
            <p:nvPr/>
          </p:nvSpPr>
          <p:spPr bwMode="blackWhite">
            <a:xfrm>
              <a:off x="623340" y="2488288"/>
              <a:ext cx="1706989" cy="604161"/>
            </a:xfrm>
            <a:prstGeom prst="diamond">
              <a:avLst/>
            </a:prstGeom>
            <a:solidFill>
              <a:schemeClr val="tx2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>
                <a:buSzTx/>
              </a:pPr>
              <a:r>
                <a:rPr lang="bg-BG" sz="500" dirty="0">
                  <a:solidFill>
                    <a:schemeClr val="bg2"/>
                  </a:solidFill>
                </a:rPr>
                <a:t>ПО-ЕФЕКТИВНО И ЕФИКАСНО ЛИ Е ДА </a:t>
              </a:r>
              <a:endParaRPr lang="bg-BG" sz="500" dirty="0" smtClean="0">
                <a:solidFill>
                  <a:schemeClr val="bg2"/>
                </a:solidFill>
              </a:endParaRPr>
            </a:p>
            <a:p>
              <a:pPr algn="ctr">
                <a:buSzTx/>
              </a:pPr>
              <a:r>
                <a:rPr lang="bg-BG" sz="500" dirty="0" smtClean="0">
                  <a:solidFill>
                    <a:schemeClr val="bg2"/>
                  </a:solidFill>
                </a:rPr>
                <a:t>РАЗЧИТАМЕ </a:t>
              </a:r>
              <a:r>
                <a:rPr lang="bg-BG" sz="500" dirty="0">
                  <a:solidFill>
                    <a:schemeClr val="bg2"/>
                  </a:solidFill>
                </a:rPr>
                <a:t>НА КОНТРОЛНА </a:t>
              </a:r>
              <a:r>
                <a:rPr lang="bg-BG" sz="500" dirty="0" smtClean="0">
                  <a:solidFill>
                    <a:schemeClr val="bg2"/>
                  </a:solidFill>
                </a:rPr>
                <a:t>СРЕДА</a:t>
              </a:r>
              <a:r>
                <a:rPr lang="en-GB" sz="500" dirty="0" smtClean="0">
                  <a:solidFill>
                    <a:schemeClr val="bg2"/>
                  </a:solidFill>
                </a:rPr>
                <a:t> </a:t>
              </a:r>
              <a:r>
                <a:rPr lang="en-GB" sz="500" dirty="0">
                  <a:solidFill>
                    <a:schemeClr val="bg2"/>
                  </a:solidFill>
                </a:rPr>
                <a:t/>
              </a:r>
              <a:br>
                <a:rPr lang="en-GB" sz="500" dirty="0">
                  <a:solidFill>
                    <a:schemeClr val="bg2"/>
                  </a:solidFill>
                </a:rPr>
              </a:br>
              <a:endParaRPr lang="en-US" sz="500" dirty="0">
                <a:solidFill>
                  <a:schemeClr val="bg2"/>
                </a:solidFill>
              </a:endParaRPr>
            </a:p>
          </p:txBody>
        </p:sp>
        <p:sp>
          <p:nvSpPr>
            <p:cNvPr id="26" name="AutoShape 62"/>
            <p:cNvSpPr>
              <a:spLocks noChangeArrowheads="1"/>
            </p:cNvSpPr>
            <p:nvPr/>
          </p:nvSpPr>
          <p:spPr bwMode="blackWhite">
            <a:xfrm>
              <a:off x="2769901" y="2488289"/>
              <a:ext cx="1621124" cy="603504"/>
            </a:xfrm>
            <a:prstGeom prst="diamond">
              <a:avLst/>
            </a:prstGeom>
            <a:solidFill>
              <a:schemeClr val="tx2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/>
              <a:r>
                <a:rPr lang="bg-BG" sz="500" dirty="0" smtClean="0">
                  <a:solidFill>
                    <a:schemeClr val="bg2"/>
                  </a:solidFill>
                </a:rPr>
                <a:t>ПЛАНИРАМЕ ЛИ ДА РАЗЧИТАМЕ </a:t>
              </a:r>
            </a:p>
            <a:p>
              <a:pPr algn="ctr"/>
              <a:r>
                <a:rPr lang="bg-BG" sz="500" dirty="0" smtClean="0">
                  <a:solidFill>
                    <a:schemeClr val="bg2"/>
                  </a:solidFill>
                </a:rPr>
                <a:t>НА АВТОМАТИЧНИ КОНТРОЛИ</a:t>
              </a:r>
              <a:r>
                <a:rPr lang="en-GB" sz="500" dirty="0" smtClean="0">
                  <a:solidFill>
                    <a:schemeClr val="bg2"/>
                  </a:solidFill>
                </a:rPr>
                <a:t>?</a:t>
              </a:r>
              <a:endParaRPr lang="en-US" sz="500" dirty="0">
                <a:solidFill>
                  <a:schemeClr val="bg2"/>
                </a:solidFill>
              </a:endParaRPr>
            </a:p>
          </p:txBody>
        </p:sp>
        <p:sp>
          <p:nvSpPr>
            <p:cNvPr id="27" name="Text Box 33"/>
            <p:cNvSpPr txBox="1">
              <a:spLocks noChangeArrowheads="1"/>
            </p:cNvSpPr>
            <p:nvPr/>
          </p:nvSpPr>
          <p:spPr bwMode="auto">
            <a:xfrm>
              <a:off x="5453525" y="3231727"/>
              <a:ext cx="96180" cy="1436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FFFF"/>
              </a:outerShdw>
            </a:effectLst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  <a:defRPr/>
              </a:pPr>
              <a:r>
                <a:rPr lang="bg-BG" sz="700" b="1" dirty="0" smtClean="0">
                  <a:solidFill>
                    <a:schemeClr val="tx1"/>
                  </a:solidFill>
                  <a:cs typeface="Arial" pitchFamily="34" charset="0"/>
                </a:rPr>
                <a:t>ДА</a:t>
              </a:r>
              <a:endParaRPr lang="en-GB" sz="7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28" name="AutoShape 64"/>
            <p:cNvSpPr>
              <a:spLocks noChangeArrowheads="1"/>
            </p:cNvSpPr>
            <p:nvPr/>
          </p:nvSpPr>
          <p:spPr bwMode="blackWhite">
            <a:xfrm>
              <a:off x="2359368" y="4175172"/>
              <a:ext cx="2435350" cy="518510"/>
            </a:xfrm>
            <a:prstGeom prst="diamond">
              <a:avLst/>
            </a:prstGeom>
            <a:solidFill>
              <a:schemeClr val="tx2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/>
              <a:r>
                <a:rPr lang="bg-BG" sz="700" dirty="0" smtClean="0">
                  <a:solidFill>
                    <a:schemeClr val="bg2"/>
                  </a:solidFill>
                </a:rPr>
                <a:t>ЗНАЧИТЕЛЕН РИСК ИЛИ СЕ </a:t>
              </a:r>
            </a:p>
            <a:p>
              <a:pPr algn="ctr"/>
              <a:r>
                <a:rPr lang="bg-BG" sz="700" dirty="0" smtClean="0">
                  <a:solidFill>
                    <a:schemeClr val="bg2"/>
                  </a:solidFill>
                </a:rPr>
                <a:t>ИЗИСКВАТ ТЕСТОВЕ ПО СЪЩЕСТВО</a:t>
              </a:r>
              <a:r>
                <a:rPr lang="en-GB" sz="700" dirty="0" smtClean="0">
                  <a:solidFill>
                    <a:schemeClr val="bg2"/>
                  </a:solidFill>
                </a:rPr>
                <a:t>?*</a:t>
              </a:r>
              <a:endParaRPr lang="en-US" sz="700" dirty="0">
                <a:solidFill>
                  <a:schemeClr val="bg2"/>
                </a:solidFill>
              </a:endParaRPr>
            </a:p>
          </p:txBody>
        </p:sp>
        <p:sp>
          <p:nvSpPr>
            <p:cNvPr id="29" name="Text Box 38"/>
            <p:cNvSpPr txBox="1">
              <a:spLocks noChangeArrowheads="1"/>
            </p:cNvSpPr>
            <p:nvPr/>
          </p:nvSpPr>
          <p:spPr bwMode="auto">
            <a:xfrm>
              <a:off x="1240974" y="4631668"/>
              <a:ext cx="92574" cy="14362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FFFF"/>
              </a:outerShdw>
            </a:effectLst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  <a:defRPr/>
              </a:pPr>
              <a:r>
                <a:rPr lang="bg-BG" sz="700" b="1" dirty="0" smtClean="0">
                  <a:cs typeface="Arial" pitchFamily="34" charset="0"/>
                </a:rPr>
                <a:t>НЕ</a:t>
              </a:r>
              <a:endParaRPr lang="en-GB" sz="7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0" name="AutoShape 69"/>
            <p:cNvSpPr>
              <a:spLocks noChangeArrowheads="1"/>
            </p:cNvSpPr>
            <p:nvPr/>
          </p:nvSpPr>
          <p:spPr bwMode="blackWhite">
            <a:xfrm>
              <a:off x="2766318" y="5698594"/>
              <a:ext cx="1638297" cy="632355"/>
            </a:xfrm>
            <a:prstGeom prst="diamond">
              <a:avLst/>
            </a:prstGeom>
            <a:solidFill>
              <a:schemeClr val="tx2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/>
              <a:r>
                <a:rPr lang="bg-BG" sz="500" dirty="0" smtClean="0">
                  <a:solidFill>
                    <a:schemeClr val="bg2"/>
                  </a:solidFill>
                </a:rPr>
                <a:t>ДОСТАТЪЧНО ДОКАЗАТЕЛСТВА ЗА </a:t>
              </a:r>
            </a:p>
            <a:p>
              <a:pPr algn="ctr"/>
              <a:r>
                <a:rPr lang="bg-BG" sz="500" dirty="0" smtClean="0">
                  <a:solidFill>
                    <a:schemeClr val="bg2"/>
                  </a:solidFill>
                </a:rPr>
                <a:t>СЪОТВЕТНИТЕ ПРЕДПОЛОЖЕНИЯ</a:t>
              </a:r>
              <a:r>
                <a:rPr lang="en-GB" sz="500" dirty="0" smtClean="0">
                  <a:solidFill>
                    <a:schemeClr val="bg2"/>
                  </a:solidFill>
                </a:rPr>
                <a:t>?</a:t>
              </a:r>
              <a:endParaRPr lang="en-GB" sz="500" dirty="0">
                <a:solidFill>
                  <a:schemeClr val="bg2"/>
                </a:solidFill>
              </a:endParaRPr>
            </a:p>
          </p:txBody>
        </p:sp>
        <p:cxnSp>
          <p:nvCxnSpPr>
            <p:cNvPr id="31" name="AutoShape 58"/>
            <p:cNvCxnSpPr>
              <a:cxnSpLocks noChangeShapeType="1"/>
              <a:stCxn id="12" idx="2"/>
              <a:endCxn id="30" idx="0"/>
            </p:cNvCxnSpPr>
            <p:nvPr/>
          </p:nvCxnSpPr>
          <p:spPr bwMode="blackWhite">
            <a:xfrm>
              <a:off x="3583393" y="5546729"/>
              <a:ext cx="2074" cy="1518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2" name="AutoShape 63"/>
            <p:cNvSpPr>
              <a:spLocks noChangeArrowheads="1"/>
            </p:cNvSpPr>
            <p:nvPr/>
          </p:nvSpPr>
          <p:spPr bwMode="blackWhite">
            <a:xfrm>
              <a:off x="400050" y="4985442"/>
              <a:ext cx="1834192" cy="799408"/>
            </a:xfrm>
            <a:prstGeom prst="diamond">
              <a:avLst/>
            </a:prstGeom>
            <a:solidFill>
              <a:schemeClr val="tx2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ctr">
                <a:buSzTx/>
              </a:pPr>
              <a:r>
                <a:rPr lang="bg-BG" sz="600" dirty="0" smtClean="0">
                  <a:solidFill>
                    <a:schemeClr val="bg2"/>
                  </a:solidFill>
                </a:rPr>
                <a:t>ПО-ЕФЕКТИВНО И ЕФИКАСНО ЛИ Е ДА СЕ ТЕСТВА ПО</a:t>
              </a:r>
            </a:p>
            <a:p>
              <a:pPr algn="ctr">
                <a:buSzTx/>
              </a:pPr>
              <a:r>
                <a:rPr lang="bg-BG" sz="600" dirty="0" smtClean="0">
                  <a:solidFill>
                    <a:schemeClr val="bg2"/>
                  </a:solidFill>
                </a:rPr>
                <a:t> СЪЩЕСТВО ОТКОЛКОТО ДА СЕ ПРАВИ АНАЛИТИЧЕН </a:t>
              </a:r>
            </a:p>
            <a:p>
              <a:pPr algn="ctr">
                <a:buSzTx/>
              </a:pPr>
              <a:r>
                <a:rPr lang="bg-BG" sz="600" dirty="0" smtClean="0">
                  <a:solidFill>
                    <a:schemeClr val="bg2"/>
                  </a:solidFill>
                </a:rPr>
                <a:t>ПРЕГЛЕД ПО СЪЩЕСТВО</a:t>
              </a:r>
              <a:r>
                <a:rPr lang="en-GB" sz="600" dirty="0" smtClean="0">
                  <a:solidFill>
                    <a:schemeClr val="bg2"/>
                  </a:solidFill>
                </a:rPr>
                <a:t>?**</a:t>
              </a:r>
              <a:endParaRPr lang="en-GB" sz="600" dirty="0">
                <a:solidFill>
                  <a:schemeClr val="bg2"/>
                </a:solidFill>
              </a:endParaRPr>
            </a:p>
          </p:txBody>
        </p:sp>
        <p:sp>
          <p:nvSpPr>
            <p:cNvPr id="33" name="Text Box 41"/>
            <p:cNvSpPr txBox="1">
              <a:spLocks noChangeArrowheads="1"/>
            </p:cNvSpPr>
            <p:nvPr/>
          </p:nvSpPr>
          <p:spPr bwMode="auto">
            <a:xfrm>
              <a:off x="3528088" y="6472621"/>
              <a:ext cx="92574" cy="14362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FFFF"/>
              </a:outerShdw>
            </a:effectLst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  <a:defRPr/>
              </a:pPr>
              <a:r>
                <a:rPr lang="bg-BG" sz="700" b="1" dirty="0" smtClean="0">
                  <a:cs typeface="Arial" pitchFamily="34" charset="0"/>
                </a:rPr>
                <a:t>НЕ</a:t>
              </a:r>
              <a:endParaRPr lang="en-GB" sz="7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cxnSp>
          <p:nvCxnSpPr>
            <p:cNvPr id="34" name="AutoShape 68"/>
            <p:cNvCxnSpPr>
              <a:cxnSpLocks noChangeShapeType="1"/>
              <a:stCxn id="30" idx="3"/>
              <a:endCxn id="6" idx="0"/>
            </p:cNvCxnSpPr>
            <p:nvPr/>
          </p:nvCxnSpPr>
          <p:spPr bwMode="blackWhite">
            <a:xfrm>
              <a:off x="4404615" y="6014772"/>
              <a:ext cx="1344675" cy="1020736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35" name="Text Box 40"/>
            <p:cNvSpPr txBox="1">
              <a:spLocks noChangeArrowheads="1"/>
            </p:cNvSpPr>
            <p:nvPr/>
          </p:nvSpPr>
          <p:spPr bwMode="auto">
            <a:xfrm>
              <a:off x="4933407" y="5958200"/>
              <a:ext cx="96180" cy="14362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</a:pPr>
              <a:r>
                <a:rPr lang="bg-BG" sz="700" b="1" dirty="0" smtClean="0"/>
                <a:t>ДА</a:t>
              </a:r>
              <a:endParaRPr lang="en-GB" sz="7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AutoShape 34"/>
            <p:cNvCxnSpPr>
              <a:cxnSpLocks noChangeShapeType="1"/>
              <a:stCxn id="32" idx="3"/>
              <a:endCxn id="12" idx="1"/>
            </p:cNvCxnSpPr>
            <p:nvPr/>
          </p:nvCxnSpPr>
          <p:spPr bwMode="blackWhite">
            <a:xfrm>
              <a:off x="2234242" y="5385146"/>
              <a:ext cx="640491" cy="1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7" name="AutoShape 58"/>
            <p:cNvCxnSpPr>
              <a:cxnSpLocks noChangeShapeType="1"/>
              <a:stCxn id="32" idx="2"/>
              <a:endCxn id="22" idx="0"/>
            </p:cNvCxnSpPr>
            <p:nvPr/>
          </p:nvCxnSpPr>
          <p:spPr bwMode="blackWhite">
            <a:xfrm>
              <a:off x="1317146" y="5784850"/>
              <a:ext cx="14853" cy="11967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2422320" y="5330413"/>
              <a:ext cx="96180" cy="14362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</a:pPr>
              <a:r>
                <a:rPr lang="bg-BG" sz="700" b="1" dirty="0" smtClean="0"/>
                <a:t>ДА</a:t>
              </a:r>
              <a:endParaRPr lang="en-GB" sz="7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9" name="AutoShape 34"/>
            <p:cNvCxnSpPr>
              <a:cxnSpLocks noChangeShapeType="1"/>
              <a:stCxn id="22" idx="3"/>
              <a:endCxn id="30" idx="1"/>
            </p:cNvCxnSpPr>
            <p:nvPr/>
          </p:nvCxnSpPr>
          <p:spPr bwMode="blackWhite">
            <a:xfrm flipV="1">
              <a:off x="2040659" y="6014772"/>
              <a:ext cx="725659" cy="1182319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40" name="AutoShape 56"/>
            <p:cNvCxnSpPr>
              <a:cxnSpLocks noChangeShapeType="1"/>
              <a:stCxn id="28" idx="2"/>
              <a:endCxn id="12" idx="0"/>
            </p:cNvCxnSpPr>
            <p:nvPr/>
          </p:nvCxnSpPr>
          <p:spPr bwMode="blackWhite">
            <a:xfrm>
              <a:off x="3577043" y="4693682"/>
              <a:ext cx="6350" cy="52988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41" name="Text Box 40"/>
            <p:cNvSpPr txBox="1">
              <a:spLocks noChangeArrowheads="1"/>
            </p:cNvSpPr>
            <p:nvPr/>
          </p:nvSpPr>
          <p:spPr bwMode="auto">
            <a:xfrm>
              <a:off x="3486150" y="4843933"/>
              <a:ext cx="96180" cy="14362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</a:pPr>
              <a:r>
                <a:rPr lang="bg-BG" sz="700" b="1" dirty="0" smtClean="0"/>
                <a:t>ДА</a:t>
              </a:r>
              <a:endParaRPr lang="en-GB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Text Box 38"/>
            <p:cNvSpPr txBox="1">
              <a:spLocks noChangeArrowheads="1"/>
            </p:cNvSpPr>
            <p:nvPr/>
          </p:nvSpPr>
          <p:spPr bwMode="auto">
            <a:xfrm>
              <a:off x="1240974" y="6048473"/>
              <a:ext cx="92574" cy="14362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FFFFFF"/>
              </a:outerShdw>
            </a:effectLst>
          </p:spPr>
          <p:txBody>
            <a:bodyPr wrap="none" lIns="0" tIns="0" rIns="0" bIns="0" anchor="t" anchorCtr="0">
              <a:spAutoFit/>
            </a:bodyPr>
            <a:lstStyle/>
            <a:p>
              <a:pPr>
                <a:buSzTx/>
                <a:defRPr/>
              </a:pPr>
              <a:r>
                <a:rPr lang="bg-BG" sz="700" b="1" dirty="0" smtClean="0">
                  <a:cs typeface="Arial" pitchFamily="34" charset="0"/>
                </a:rPr>
                <a:t>НЕ</a:t>
              </a:r>
              <a:endParaRPr lang="en-GB" sz="7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cxnSp>
          <p:nvCxnSpPr>
            <p:cNvPr id="43" name="AutoShape 34"/>
            <p:cNvCxnSpPr>
              <a:cxnSpLocks noChangeShapeType="1"/>
              <a:stCxn id="5" idx="3"/>
              <a:endCxn id="6" idx="1"/>
            </p:cNvCxnSpPr>
            <p:nvPr/>
          </p:nvCxnSpPr>
          <p:spPr bwMode="blackWhite">
            <a:xfrm>
              <a:off x="4294126" y="7197090"/>
              <a:ext cx="746504" cy="1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</p:grpSp>
      <p:sp>
        <p:nvSpPr>
          <p:cNvPr id="44" name="Content Placeholder 178"/>
          <p:cNvSpPr txBox="1">
            <a:spLocks/>
          </p:cNvSpPr>
          <p:nvPr/>
        </p:nvSpPr>
        <p:spPr>
          <a:xfrm>
            <a:off x="533400" y="5517232"/>
            <a:ext cx="8077200" cy="5642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r>
              <a:rPr lang="en-US" sz="700" dirty="0" smtClean="0"/>
              <a:t>* </a:t>
            </a:r>
            <a:r>
              <a:rPr lang="bg-BG" sz="700" dirty="0" smtClean="0"/>
              <a:t>НЕДОПУСТИМО Е САМО С ТЕСТВАНЕ НА КОНТРОЛНА СРЕДА И АНАЛИТИЧНИ ПРОЦЕДУРИ – ОБИКНОВЕНО Е НЕОБХОДИМО ДА СЕ ИЗВЪРШАТ ТЕСТОВЕ ПО СЪЩЕСТВО, ОСОБЕНО ПРИ СЪЩЕСТВЕН РИСК</a:t>
            </a:r>
            <a:r>
              <a:rPr lang="en-US" sz="700" dirty="0" smtClean="0"/>
              <a:t>. </a:t>
            </a:r>
            <a:r>
              <a:rPr lang="bg-BG" sz="700" dirty="0" smtClean="0"/>
              <a:t>АКО ПОДХОДЪТ КЪМ СЪЩЕСТВЕН РИСК Е САМО НА АНАЛИТИЧНИ ПРОЦЕДУРИ МОС 330 ИЗИСКВА ТЕСТОВЕ ПО СЪЩЕСТВО – НАПР. БАНКОВИ ПОТВЪРЖДЕНИЯ, БОРСОВИ КНИЖА, ВЗЕМАНИЯ, ДЪЛГОСРОЧЕН ДЪЛГ И МЗ.</a:t>
            </a:r>
            <a:endParaRPr lang="en-US" sz="700" dirty="0" smtClean="0"/>
          </a:p>
          <a:p>
            <a:pPr>
              <a:spcAft>
                <a:spcPts val="200"/>
              </a:spcAft>
            </a:pPr>
            <a:r>
              <a:rPr lang="en-US" sz="700" dirty="0" smtClean="0"/>
              <a:t>** </a:t>
            </a:r>
            <a:r>
              <a:rPr lang="bg-BG" sz="700" dirty="0" smtClean="0"/>
              <a:t>АНАЛИТИЧНИТЕ ПРОЦЕДУРИ РАБОТЯТ ПРИ ГОЛЕМИ ОБЕМИ И ПРЕДСКАЗУЕМОСТ И ПОВЕЧЕ В ОТЧЕТА ЗА ДОХОДИТЕ, ПО-МАЛКО В БАЛАНСА.</a:t>
            </a:r>
            <a:r>
              <a:rPr lang="en-US" sz="700" dirty="0" smtClean="0"/>
              <a:t> </a:t>
            </a:r>
            <a:r>
              <a:rPr lang="bg-BG" sz="700" dirty="0" smtClean="0"/>
              <a:t>АНАЛИТИЧНИ ПРОЦЕДУРИ ЗА ОЦЕНКА НА РИСКА И ПРИ ФИНАЛИЗИРАНЕ СЕ ПРАВЯТ ВИНАГИ</a:t>
            </a:r>
            <a:r>
              <a:rPr lang="en-US" sz="700" dirty="0" smtClean="0"/>
              <a:t>.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xmlns="" val="81870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683568" y="2060848"/>
            <a:ext cx="3168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Тестове на контролната среда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717533" y="2636912"/>
            <a:ext cx="212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Писмо-декларация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683568" y="3225965"/>
            <a:ext cx="1692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Потвърждения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683568" y="3789040"/>
            <a:ext cx="2347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Тестване по същество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717533" y="4437112"/>
            <a:ext cx="4017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Оценка на </a:t>
            </a:r>
            <a:r>
              <a:rPr lang="bg-BG" b="1" dirty="0" err="1"/>
              <a:t>одиторските</a:t>
            </a:r>
            <a:r>
              <a:rPr lang="bg-BG" b="1" dirty="0"/>
              <a:t> доказателства</a:t>
            </a:r>
            <a:endParaRPr lang="bg-BG" dirty="0"/>
          </a:p>
        </p:txBody>
      </p:sp>
      <p:sp>
        <p:nvSpPr>
          <p:cNvPr id="8" name="Rectangle 7"/>
          <p:cNvSpPr/>
          <p:nvPr/>
        </p:nvSpPr>
        <p:spPr>
          <a:xfrm>
            <a:off x="677573" y="5157192"/>
            <a:ext cx="219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err="1"/>
              <a:t>Одиторски</a:t>
            </a:r>
            <a:r>
              <a:rPr lang="bg-BG" b="1" dirty="0"/>
              <a:t> доклади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70976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err="1"/>
              <a:t>поодиторска</a:t>
            </a:r>
            <a:r>
              <a:rPr lang="ru-RU" b="1" i="1" dirty="0"/>
              <a:t> 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543879" y="1844824"/>
            <a:ext cx="4605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Международно признати </a:t>
            </a:r>
            <a:r>
              <a:rPr lang="bg-BG" b="1" dirty="0" err="1"/>
              <a:t>одитни</a:t>
            </a:r>
            <a:r>
              <a:rPr lang="bg-BG" b="1" dirty="0"/>
              <a:t> стандарти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591913" y="2420888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400" u="sng" dirty="0"/>
              <a:t>МСВОИ 1 ДЕКЛАРАЦИЯ ОТ ЛИМА</a:t>
            </a:r>
            <a:endParaRPr lang="bg-BG" sz="1400" dirty="0"/>
          </a:p>
          <a:p>
            <a:r>
              <a:rPr lang="bg-BG" sz="1400" u="sng" dirty="0"/>
              <a:t>МСВОИ 10 ДЕКЛАРАЦИЯ ОТ МЕКСИКО ЗА НЕЗАВИСИМОСТТА НА ВОИ </a:t>
            </a:r>
            <a:endParaRPr lang="bg-BG" sz="1400" dirty="0"/>
          </a:p>
          <a:p>
            <a:r>
              <a:rPr lang="bg-BG" sz="1400" u="sng" dirty="0"/>
              <a:t>МСВОИ 11 УКАЗАНИЯ И ДОБРИ ПРАКТИКИ НА ИНТОСАЙ, СВЪРЗАНИ С НЕЗАВИСИМОСТТА НА ВОИ </a:t>
            </a:r>
            <a:endParaRPr lang="bg-BG" sz="1400" dirty="0"/>
          </a:p>
          <a:p>
            <a:r>
              <a:rPr lang="bg-BG" sz="1400" u="sng" dirty="0"/>
              <a:t>МСВОИ 12 ПОЛЗИ ОТ РАБОТАТА НА ВЪРХОВНИТЕ ОДИТНИ ИНСТИТУЦИИ – НАСОЧЕНА КЪМ ПОДОБРЯВАНЕ НА ЖИВОТА НА ГРАЖДАНИТЕ (НОВО!) </a:t>
            </a:r>
            <a:endParaRPr lang="bg-BG" sz="1400" dirty="0"/>
          </a:p>
          <a:p>
            <a:r>
              <a:rPr lang="bg-BG" sz="1400" u="sng" dirty="0"/>
              <a:t>МСВОИ 20 ПРИНЦИПИ ЗА ПРОЗРАЧНОСТ И ОТЧЕТНОСТ </a:t>
            </a:r>
            <a:endParaRPr lang="bg-BG" sz="1400" dirty="0"/>
          </a:p>
          <a:p>
            <a:r>
              <a:rPr lang="bg-BG" sz="1400" u="sng" dirty="0"/>
              <a:t>МСВОИ 21 ПРИНЦИПИ ЗА ПРОЗРАЧНОСТ И ОТЧЕТНОСТ- ПРИНЦИПИ И ДОБРИ ПРАКТИКИ </a:t>
            </a:r>
            <a:endParaRPr lang="bg-BG" sz="1400" dirty="0"/>
          </a:p>
          <a:p>
            <a:r>
              <a:rPr lang="bg-BG" sz="1400" b="1" u="sng" dirty="0"/>
              <a:t>МСВОИ 30 ЕТИЧЕН КОДЕКС </a:t>
            </a:r>
            <a:endParaRPr lang="bg-BG" sz="1400" b="1" dirty="0"/>
          </a:p>
          <a:p>
            <a:r>
              <a:rPr lang="bg-BG" sz="1400" b="1" u="sng" dirty="0"/>
              <a:t>МСВОИ 40 КОНТРОЛ НА КАЧЕСТВОТО ЗА ВОИ </a:t>
            </a:r>
            <a:endParaRPr lang="bg-BG" sz="1400" b="1" dirty="0"/>
          </a:p>
          <a:p>
            <a:r>
              <a:rPr lang="bg-BG" sz="1400" u="sng" dirty="0"/>
              <a:t>МСВОИ 100 ОСНОВНИ ПРИНЦИПИ НА ОДИТА В ПУБЛИЧНИЯ СЕКТОР (НОВО!)</a:t>
            </a:r>
            <a:br>
              <a:rPr lang="bg-BG" sz="1400" u="sng" dirty="0"/>
            </a:br>
            <a:endParaRPr lang="bg-BG" sz="1400" dirty="0"/>
          </a:p>
          <a:p>
            <a:r>
              <a:rPr lang="bg-BG" sz="1400" u="sng" dirty="0"/>
              <a:t>МСВОИ 200 ОСНОВНИ ПРИНЦИПИ НА ФИНАНСОВИЯ ОДИТ (НОВО!)</a:t>
            </a:r>
            <a:endParaRPr lang="bg-BG" sz="1400" dirty="0"/>
          </a:p>
          <a:p>
            <a:r>
              <a:rPr lang="bg-BG" sz="1400" u="sng" dirty="0"/>
              <a:t>МСВОИ 300 ОСНОВНИ ПРИНЦИПИ НА </a:t>
            </a:r>
            <a:r>
              <a:rPr lang="bg-BG" sz="1400" b="1" u="sng" dirty="0"/>
              <a:t>ОДИТА НА ИЗПЪЛНЕНИЕТО </a:t>
            </a:r>
            <a:r>
              <a:rPr lang="bg-BG" sz="1400" u="sng" dirty="0"/>
              <a:t>(НОВО!)</a:t>
            </a:r>
            <a:br>
              <a:rPr lang="bg-BG" sz="1400" u="sng" dirty="0"/>
            </a:br>
            <a:endParaRPr lang="bg-BG" sz="1400" dirty="0"/>
          </a:p>
          <a:p>
            <a:r>
              <a:rPr lang="bg-BG" sz="1400" u="sng" dirty="0"/>
              <a:t>МСВОИ 400 ОСНОВНИ ПРИНЦИПИ НА </a:t>
            </a:r>
            <a:r>
              <a:rPr lang="bg-BG" sz="1400" b="1" u="sng" dirty="0"/>
              <a:t>ОДИТА ЗА СЪОТВЕТСТВИЕ </a:t>
            </a:r>
            <a:r>
              <a:rPr lang="bg-BG" sz="1400" u="sng" dirty="0"/>
              <a:t>(НОВО!)</a:t>
            </a:r>
            <a:br>
              <a:rPr lang="bg-BG" sz="1400" u="sng" dirty="0"/>
            </a:br>
            <a:endParaRPr lang="bg-BG" sz="1400" dirty="0"/>
          </a:p>
        </p:txBody>
      </p:sp>
    </p:spTree>
    <p:extLst>
      <p:ext uri="{BB962C8B-B14F-4D97-AF65-F5344CB8AC3E}">
        <p14:creationId xmlns:p14="http://schemas.microsoft.com/office/powerpoint/2010/main" xmlns="" val="148384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543879" y="1844824"/>
            <a:ext cx="4605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Международно признати </a:t>
            </a:r>
            <a:r>
              <a:rPr lang="bg-BG" b="1" dirty="0" err="1"/>
              <a:t>одитни</a:t>
            </a:r>
            <a:r>
              <a:rPr lang="bg-BG" b="1" dirty="0"/>
              <a:t> стандарти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539552" y="2492896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u="sng" dirty="0">
                <a:hlinkClick r:id="rId2"/>
              </a:rPr>
              <a:t>МСВОИ 1000 УКАЗАНИЯ ЗА ФИНАНСОВ ОДИТ- ОБЩО ВЪВЕДЕНИЕ В УКАЗАНИЯТА ЗА ФИНАНСОВ ОДИТ НА ИНТОСАЙ</a:t>
            </a:r>
            <a:endParaRPr lang="bg-BG" dirty="0"/>
          </a:p>
          <a:p>
            <a:r>
              <a:rPr lang="bg-BG" u="sng" dirty="0">
                <a:hlinkClick r:id="rId3"/>
              </a:rPr>
              <a:t>МСВОИ 1003 УКАЗАНИЯ ЗА ФИНАНСОВ ОДИТ- РЕЧНИК НА ТЕРМИНИТЕ КЪМ УКАЗАНИЯТА ЗА ФИНАНСОВ ОДИТ НА ИНТОСАЙ </a:t>
            </a:r>
            <a:endParaRPr lang="bg-BG" dirty="0"/>
          </a:p>
          <a:p>
            <a:r>
              <a:rPr lang="bg-BG" b="1" u="sng" dirty="0">
                <a:hlinkClick r:id="rId4"/>
              </a:rPr>
              <a:t>МСВОИ 1200 УКАЗАНИЯ ЗА ФИНАНСОВ ОДИТ- ОБЩИ ЦЕЛИ НА НЕЗАВИСИМИЯ ОДИТОР И НА ОСЪЩЕСТВЯВАНЕТО НА ОДИТ В СЪОТВЕТСТВИЕ С МЕЖДУНАРОДНИТЕ ОДИТНИ СТАНДАРТИ </a:t>
            </a:r>
            <a:endParaRPr lang="bg-BG" b="1" dirty="0"/>
          </a:p>
          <a:p>
            <a:r>
              <a:rPr lang="bg-BG" b="1" u="sng" dirty="0">
                <a:hlinkClick r:id="rId5"/>
              </a:rPr>
              <a:t>МСВОИ 1210 УКАЗАНИЯ ЗА ФИНАНСОВ ОДИТ- ДОГОВАРЯНЕ НА УСЛОВИЯТА НА ОДИТНИТЕ АНГАЖИМЕНТИ </a:t>
            </a:r>
            <a:endParaRPr lang="bg-BG" b="1" dirty="0"/>
          </a:p>
          <a:p>
            <a:r>
              <a:rPr lang="bg-BG" u="sng" dirty="0">
                <a:hlinkClick r:id="rId6"/>
              </a:rPr>
              <a:t>МСВОИ 1220 УКАЗАНИЯ ЗА ФИНАНСОВ ОДИТ- КОНТРОЛ НА КАЧЕСТВОТО НА ОДИТА НА ФИНАНСОВИТЕ ОТЧЕТИ </a:t>
            </a:r>
            <a:endParaRPr lang="bg-BG" dirty="0"/>
          </a:p>
          <a:p>
            <a:r>
              <a:rPr lang="bg-BG" b="1" u="sng" dirty="0">
                <a:hlinkClick r:id="rId7"/>
              </a:rPr>
              <a:t>МСВОИ 1230 УКАЗАНИЯ ЗА ФИНАНСОВ ОДИТ- ОДИТНА ДОКУМЕНТАЦИЯ 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xmlns="" val="76532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611560" y="1699067"/>
            <a:ext cx="4605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Международно признати </a:t>
            </a:r>
            <a:r>
              <a:rPr lang="bg-BG" b="1" dirty="0" err="1"/>
              <a:t>одитни</a:t>
            </a:r>
            <a:r>
              <a:rPr lang="bg-BG" b="1" dirty="0"/>
              <a:t> стандарти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11560" y="2214156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u="sng" dirty="0">
                <a:hlinkClick r:id="rId2"/>
              </a:rPr>
              <a:t>МСВОИ 1240 УКАЗАНИЯ ЗА ФИНАНСОВ ОДИТ- ОТГОВОРНОСТ НА ОДИТОРА ОТНОСНО ИЗМАМИ ПРИ ОДИТА НА ФИНАНСОВИТЕ ОТЧЕТИ </a:t>
            </a:r>
            <a:endParaRPr lang="bg-BG" b="1" dirty="0"/>
          </a:p>
          <a:p>
            <a:r>
              <a:rPr lang="bg-BG" u="sng" dirty="0">
                <a:hlinkClick r:id="rId3"/>
              </a:rPr>
              <a:t>МСВОИ 1250 УКАЗАНИЯ ЗА ФИНАНСОВ ОДИТ- СЪОБРАЗЯВАНЕ СЪС ЗАКОНИ И ДРУГИ НОРМАТИВНИ РАЗПОРЕДБИ ПРИ ОДИТА НА ФИНАНСОВИ ОТЧЕТИ </a:t>
            </a:r>
            <a:endParaRPr lang="bg-BG" dirty="0"/>
          </a:p>
          <a:p>
            <a:r>
              <a:rPr lang="bg-BG" u="sng" dirty="0">
                <a:hlinkClick r:id="rId4"/>
              </a:rPr>
              <a:t>МСВОИ 1260 УКАЗАНИЯ ЗА ФИНАНСОВ ОДИТ- КОМУНИКАЦИЯ С ЛИЦАТА, НАТОВАРЕНИ С ОБЩО УПРАВЛЕНИЕ </a:t>
            </a:r>
            <a:endParaRPr lang="bg-BG" dirty="0"/>
          </a:p>
          <a:p>
            <a:r>
              <a:rPr lang="bg-BG" u="sng" dirty="0">
                <a:hlinkClick r:id="rId5"/>
              </a:rPr>
              <a:t>МСВОИ 1265 УКАЗАНИЯ ЗА ФИНАНСОВ ОДИТ- КОМУНИКАЦИЯ НА НЕДОСТАТЪЦИ ВЪВ ВЪТРЕШНИЯ КОНТРОЛ С ЛИЦАТА, НАТОВАРЕНИ С ОБЩО УПРАВЛЕНИЕ, И С РЪКОВОДСТВОТО </a:t>
            </a:r>
            <a:endParaRPr lang="bg-BG" dirty="0"/>
          </a:p>
          <a:p>
            <a:r>
              <a:rPr lang="bg-BG" b="1" u="sng" dirty="0">
                <a:hlinkClick r:id="rId6"/>
              </a:rPr>
              <a:t>МСВОИ 1300 УКАЗАНИЯ ЗА ФИНАНСОВ ОДИТ - ПЛАНИРАНЕ НА ОДИТА НА ФИНАНСОВИТЕ ОТЧЕТИ </a:t>
            </a:r>
            <a:endParaRPr lang="bg-BG" b="1" dirty="0"/>
          </a:p>
          <a:p>
            <a:r>
              <a:rPr lang="bg-BG" u="sng" dirty="0">
                <a:hlinkClick r:id="rId7"/>
              </a:rPr>
              <a:t>МСВОИ 1315 УКАЗАНИЯ ЗА ФИНАНСОВ ОДИТ - ИДЕНТИФИЦИРАНЕ И ОЦЕНЯВАНЕ НА РИСКОВЕТЕ ОТ СЪЩЕСТВЕНИ ОТКЛОНЕНИЯ ЧРЕЗ ПОЛУЧАВАНЕ НА РАЗБИРАНЕ ЗА ОБЕКТА И НЕГОВАТА СРЕДА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50555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543879" y="1844824"/>
            <a:ext cx="4605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Международно признати </a:t>
            </a:r>
            <a:r>
              <a:rPr lang="bg-BG" b="1" dirty="0" err="1"/>
              <a:t>одитни</a:t>
            </a:r>
            <a:r>
              <a:rPr lang="bg-BG" b="1" dirty="0"/>
              <a:t> стандарти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505711" y="2564904"/>
            <a:ext cx="813257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u="sng" dirty="0">
                <a:hlinkClick r:id="rId2"/>
              </a:rPr>
              <a:t>МСВОИ 1320 УКАЗАНИЯ ЗА ФИНАНСОВ ОДИТ - НИВО НА СЪЩЕСТВЕНОСТ ПРИ ПЛАНИРАНЕТО И ИЗПЪЛНЕНИЕТО НА ОДИТА </a:t>
            </a:r>
            <a:endParaRPr lang="bg-BG" b="1" dirty="0"/>
          </a:p>
          <a:p>
            <a:r>
              <a:rPr lang="bg-BG" b="1" u="sng" dirty="0">
                <a:hlinkClick r:id="rId3"/>
              </a:rPr>
              <a:t>МСВОИ 1330 УКАЗАНИЯ ЗА ФИНАНСОВ ОДИТ - ОДИТНИ ПРОЦЕДУРИ В ОТГОВОР НА ОЦЕНЕНИТЕ РИСКОВЕ</a:t>
            </a:r>
            <a:endParaRPr lang="bg-BG" b="1" dirty="0"/>
          </a:p>
          <a:p>
            <a:r>
              <a:rPr lang="bg-BG" u="sng" dirty="0">
                <a:hlinkClick r:id="rId4"/>
              </a:rPr>
              <a:t>МСВОИ 1402 УКАЗАНИЯ ЗА ФИНАНСОВ ОДИТ - ОДИТНИ ВЪПРОСИ, СВЪРЗАНИ С ОДИТА НА ОБЕКТИ, ИЗПОЛЗВАЩИ ОБСЛУЖВАЩА ОРГАНИЗАЦИЯ </a:t>
            </a:r>
            <a:endParaRPr lang="bg-BG" dirty="0"/>
          </a:p>
          <a:p>
            <a:r>
              <a:rPr lang="bg-BG" b="1" u="sng" dirty="0">
                <a:hlinkClick r:id="rId5"/>
              </a:rPr>
              <a:t>МСВОИ 1450 УКАЗАНИЯ ЗА ФИНАНСОВ ОДИТ - ОЦЕНКА НА ОТКЛОНЕНИЯ, ИДЕНТИФИЦИРАНИ ПО ВРЕМЕ НА ОДИТА </a:t>
            </a:r>
            <a:endParaRPr lang="bg-BG" b="1" dirty="0"/>
          </a:p>
          <a:p>
            <a:r>
              <a:rPr lang="bg-BG" u="sng" dirty="0">
                <a:hlinkClick r:id="rId6"/>
              </a:rPr>
              <a:t>МСВОИ 1500 УКАЗАНИЯ ЗА ФИНАНСОВ ОДИТ - ОДИТНИ ДОКАЗАТЕЛСТВА</a:t>
            </a:r>
            <a:endParaRPr lang="bg-BG" dirty="0"/>
          </a:p>
          <a:p>
            <a:r>
              <a:rPr lang="bg-BG" u="sng" dirty="0">
                <a:hlinkClick r:id="rId7"/>
              </a:rPr>
              <a:t>МСВОИ 1501 УКАЗАНИЯ ЗА ФИНАНСОВ ОДИТ - ОДИТНИ ДОКАЗАТЕЛСТВА – КОНКРЕТНИ СЪОБРАЖЕНИЯ ПО ПОДБРАНИ ВЪПРОСИ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79704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543879" y="1844824"/>
            <a:ext cx="4605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Международно признати </a:t>
            </a:r>
            <a:r>
              <a:rPr lang="bg-BG" b="1" dirty="0" err="1"/>
              <a:t>одитни</a:t>
            </a:r>
            <a:r>
              <a:rPr lang="bg-BG" b="1" dirty="0"/>
              <a:t> стандарти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543879" y="2564904"/>
            <a:ext cx="82089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u="sng" dirty="0">
                <a:hlinkClick r:id="rId2"/>
              </a:rPr>
              <a:t>МСВОИ 1505 УКАЗАНИЯ ЗА ФИНАНСОВ ОДИТ - ПОТВЪРЖДЕНИЯ ОТ ВЪНШНИ ИЗТОЧНИЦИ</a:t>
            </a:r>
            <a:endParaRPr lang="bg-BG" b="1" dirty="0"/>
          </a:p>
          <a:p>
            <a:r>
              <a:rPr lang="bg-BG" u="sng" dirty="0">
                <a:hlinkClick r:id="rId3"/>
              </a:rPr>
              <a:t>МСВОИ 1510 УКАЗАНИЯ ЗА ФИНАНСОВ ОДИТ - ПЪРВОНАЧАЛНИ АНГАЖИМЕНТИ ЗА ОДИТ – НАЧАЛНИ САЛДА</a:t>
            </a:r>
            <a:endParaRPr lang="bg-BG" dirty="0"/>
          </a:p>
          <a:p>
            <a:r>
              <a:rPr lang="bg-BG" b="1" u="sng" dirty="0">
                <a:hlinkClick r:id="rId4"/>
              </a:rPr>
              <a:t>МСВОИ 1520 УКАЗАНИЯ ЗА ФИНАНСОВ ОДИТ - АНАЛИТИЧНИ ПРОЦЕДУРИ</a:t>
            </a:r>
            <a:endParaRPr lang="bg-BG" b="1" dirty="0"/>
          </a:p>
          <a:p>
            <a:r>
              <a:rPr lang="bg-BG" b="1" u="sng" dirty="0">
                <a:hlinkClick r:id="rId5"/>
              </a:rPr>
              <a:t>МСВОИ 1530 УКАЗАНИЯ ЗА ФИНАНСОВ ОДИТ - ОДИТНИ ИЗВАДКИ</a:t>
            </a:r>
            <a:endParaRPr lang="bg-BG" b="1" dirty="0"/>
          </a:p>
          <a:p>
            <a:r>
              <a:rPr lang="bg-BG" u="sng" dirty="0">
                <a:hlinkClick r:id="rId6"/>
              </a:rPr>
              <a:t>МСВОИ 1540 УКАЗАНИЯ ЗА ФИНАНСОВ ОДИТ- ОДИТ НА ПРИБЛИЗИТЕЛНИ СЧЕТОВОДНИ ОЦЕНКИ, ВКЛЮЧИТЕЛНО </a:t>
            </a:r>
            <a:r>
              <a:rPr lang="bg-BG" b="1" u="sng" dirty="0">
                <a:hlinkClick r:id="rId6"/>
              </a:rPr>
              <a:t>ПРИБЛИЗИТЕЛНИ СЧЕТОВОДНИ ОЦЕНКИ ПО СПРАВЕДЛИВА СТОЙНОСТ </a:t>
            </a:r>
            <a:r>
              <a:rPr lang="bg-BG" u="sng" dirty="0">
                <a:hlinkClick r:id="rId6"/>
              </a:rPr>
              <a:t>И СВЪРЗАНИ ОПОВЕСТЯВАНИЯ</a:t>
            </a:r>
            <a:endParaRPr lang="bg-BG" dirty="0"/>
          </a:p>
          <a:p>
            <a:r>
              <a:rPr lang="bg-BG" u="sng" dirty="0">
                <a:hlinkClick r:id="rId7"/>
              </a:rPr>
              <a:t>МСВОИ 1550 УКАЗАНИЯ ЗА ФИНАНСОВ ОДИТ - </a:t>
            </a:r>
            <a:r>
              <a:rPr lang="bg-BG" b="1" u="sng" dirty="0">
                <a:hlinkClick r:id="rId7"/>
              </a:rPr>
              <a:t>СВЪРЗАНИ ЛИЦА</a:t>
            </a:r>
            <a:endParaRPr lang="bg-BG" b="1" dirty="0"/>
          </a:p>
          <a:p>
            <a:r>
              <a:rPr lang="bg-BG" u="sng" dirty="0">
                <a:hlinkClick r:id="rId8"/>
              </a:rPr>
              <a:t>МСВОИ 1560 УКАЗАНИЯ ЗА ФИНАНСОВ ОДИТ - </a:t>
            </a:r>
            <a:r>
              <a:rPr lang="bg-BG" b="1" u="sng" dirty="0">
                <a:hlinkClick r:id="rId8"/>
              </a:rPr>
              <a:t>ПОСЛЕДВАЩИ СЪБИТИЯ 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xmlns="" val="396595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543879" y="1844824"/>
            <a:ext cx="4605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Международно признати </a:t>
            </a:r>
            <a:r>
              <a:rPr lang="bg-BG" b="1" dirty="0" err="1"/>
              <a:t>одитни</a:t>
            </a:r>
            <a:r>
              <a:rPr lang="bg-BG" b="1" dirty="0"/>
              <a:t> стандарти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541715" y="2636912"/>
            <a:ext cx="806056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u="sng" dirty="0">
                <a:hlinkClick r:id="rId2"/>
              </a:rPr>
              <a:t>МСВОИ 1570 УКАЗАНИЯ ЗА ФИНАНСОВ ОДИТ -</a:t>
            </a:r>
            <a:r>
              <a:rPr lang="bg-BG" b="1" u="sng" dirty="0">
                <a:hlinkClick r:id="rId2"/>
              </a:rPr>
              <a:t>ДЕЙСТВАЩО ПРЕДПРИЯТИЕ </a:t>
            </a:r>
            <a:endParaRPr lang="bg-BG" b="1" dirty="0"/>
          </a:p>
          <a:p>
            <a:r>
              <a:rPr lang="bg-BG" u="sng" dirty="0">
                <a:hlinkClick r:id="rId3"/>
              </a:rPr>
              <a:t>МСВОИ 1580 УКАЗАНИЯ ЗА ФИНАНСОВ ОДИТ </a:t>
            </a:r>
            <a:r>
              <a:rPr lang="bg-BG" b="1" u="sng" dirty="0">
                <a:hlinkClick r:id="rId3"/>
              </a:rPr>
              <a:t>- ПИСМЕНИ ИЗЯВЛЕНИЯ </a:t>
            </a:r>
            <a:endParaRPr lang="bg-BG" b="1" dirty="0"/>
          </a:p>
          <a:p>
            <a:r>
              <a:rPr lang="bg-BG" u="sng" dirty="0">
                <a:hlinkClick r:id="rId4"/>
              </a:rPr>
              <a:t>МСВОИ 1600 УКАЗАНИЯ ЗА ФИНАНСОВ ОДИТ - КОНКРЕТНИ СЪОБРАЖЕНИЯ – ОДИТИ НА ФИНАНСОВИ ОТЧЕТИ НА ГРУПА (ВКЛЮЧИТЕЛНО ПОЛЗВАНЕ РАБОТАТА НА </a:t>
            </a:r>
            <a:r>
              <a:rPr lang="bg-BG" b="1" u="sng" dirty="0">
                <a:hlinkClick r:id="rId4"/>
              </a:rPr>
              <a:t>ОДИТОРИ НА КОМПОНЕНТИ</a:t>
            </a:r>
            <a:r>
              <a:rPr lang="bg-BG" u="sng" dirty="0">
                <a:hlinkClick r:id="rId4"/>
              </a:rPr>
              <a:t>) </a:t>
            </a:r>
            <a:endParaRPr lang="bg-BG" dirty="0"/>
          </a:p>
          <a:p>
            <a:r>
              <a:rPr lang="bg-BG" u="sng" dirty="0">
                <a:hlinkClick r:id="rId5"/>
              </a:rPr>
              <a:t>МСВОИ 1610 УКАЗАНИЯ ЗА ФИНАНСОВ ОДИТ - ПОЛЗВАНЕ РАБОТАТА НА ВЪТРЕШНИТЕ ОДИТОРИ </a:t>
            </a:r>
            <a:endParaRPr lang="bg-BG" dirty="0"/>
          </a:p>
          <a:p>
            <a:r>
              <a:rPr lang="bg-BG" u="sng" dirty="0">
                <a:hlinkClick r:id="rId6"/>
              </a:rPr>
              <a:t>МСВОИ 1620 УКАЗАНИЯ ЗА ФИНАНСОВ ОДИТ - ПОЛЗВАНЕ РАБОТАТА НА ЕКСПЕРТ НА ОДИТОРА </a:t>
            </a:r>
            <a:endParaRPr lang="bg-BG" dirty="0"/>
          </a:p>
          <a:p>
            <a:r>
              <a:rPr lang="bg-BG" u="sng" dirty="0">
                <a:hlinkClick r:id="rId7"/>
              </a:rPr>
              <a:t>МСВОИ 1700 УКАЗАНИЯ ЗА ФИНАНСОВ ОДИТ - ФОРМИРАНЕ НА СТАНОВИЩЕ И ДОКЛАДВАНЕ ПО ФИНАНСОВИТЕ ОТЧЕТИ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59767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543879" y="1844824"/>
            <a:ext cx="4605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Международно признати </a:t>
            </a:r>
            <a:r>
              <a:rPr lang="bg-BG" b="1" dirty="0" err="1"/>
              <a:t>одитни</a:t>
            </a:r>
            <a:r>
              <a:rPr lang="bg-BG" b="1" dirty="0"/>
              <a:t> стандарти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545498" y="2420888"/>
            <a:ext cx="813257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u="sng" dirty="0">
                <a:hlinkClick r:id="rId2"/>
              </a:rPr>
              <a:t>МСВОИ 1705 УКАЗАНИЯ ЗА ФИНАНСОВ ОДИТ - </a:t>
            </a:r>
            <a:r>
              <a:rPr lang="bg-BG" b="1" u="sng" dirty="0">
                <a:hlinkClick r:id="rId2"/>
              </a:rPr>
              <a:t>МОДИФИКАЦИИ НА СТАНОВИЩЕТО, ИЗРАЗЕНО В ДОКЛАДА НА НЕЗАВИСИМИЯ ОДИТОР </a:t>
            </a:r>
            <a:endParaRPr lang="bg-BG" b="1" dirty="0"/>
          </a:p>
          <a:p>
            <a:r>
              <a:rPr lang="bg-BG" u="sng" dirty="0">
                <a:hlinkClick r:id="rId3"/>
              </a:rPr>
              <a:t>МСВОИ 1706 УКАЗАНИЯ ЗА ФИНАНСОВ ОДИТ - </a:t>
            </a:r>
            <a:r>
              <a:rPr lang="bg-BG" b="1" u="sng" dirty="0">
                <a:hlinkClick r:id="rId3"/>
              </a:rPr>
              <a:t>ПАРАГРАФИ ЗА ОБРЪЩАНЕ НА ВНИМАНИЕ </a:t>
            </a:r>
            <a:r>
              <a:rPr lang="bg-BG" u="sng" dirty="0">
                <a:hlinkClick r:id="rId3"/>
              </a:rPr>
              <a:t>И ПАРАГРАФИ ПО ДРУГИ ВЪПРОСИ В ДОКЛАДА НА НЕЗАВИСИМИЯ ОДИТОР </a:t>
            </a:r>
            <a:endParaRPr lang="bg-BG" dirty="0"/>
          </a:p>
          <a:p>
            <a:r>
              <a:rPr lang="bg-BG" u="sng" dirty="0">
                <a:hlinkClick r:id="rId4"/>
              </a:rPr>
              <a:t>МСВОИ 1710 УКАЗАНИЯ ЗА ФИНАНСОВ ОДИТ - </a:t>
            </a:r>
            <a:r>
              <a:rPr lang="bg-BG" b="1" u="sng" dirty="0">
                <a:hlinkClick r:id="rId4"/>
              </a:rPr>
              <a:t>СРАВНИТЕЛНА ИНФОРМАЦИЯ </a:t>
            </a:r>
            <a:r>
              <a:rPr lang="bg-BG" u="sng" dirty="0">
                <a:hlinkClick r:id="rId4"/>
              </a:rPr>
              <a:t>– СЪОТВЕТСТВАЩИ ДАННИ И СРАВНИТЕЛНИ ФИНАНСОВИ ОТЧЕТИ </a:t>
            </a:r>
            <a:endParaRPr lang="bg-BG" dirty="0"/>
          </a:p>
          <a:p>
            <a:r>
              <a:rPr lang="bg-BG" u="sng" dirty="0">
                <a:hlinkClick r:id="rId5"/>
              </a:rPr>
              <a:t>МСВОИ 1720 УКАЗАНИЯ ЗА ФИНАНСОВ ОДИТ - ОТГОВОРНОСТИ НА ОДИТОРА ОТНОСНО ДРУГА ИНФОРМАЦИЯ В ДОКУМЕНТИ, СЪДЪРЖАЩИ ОДИТИРАНИ ФИНАНСОВИ ОТЧЕТИ </a:t>
            </a:r>
            <a:endParaRPr lang="bg-BG" dirty="0"/>
          </a:p>
          <a:p>
            <a:r>
              <a:rPr lang="bg-BG" u="sng" dirty="0">
                <a:hlinkClick r:id="rId6"/>
              </a:rPr>
              <a:t>МСВОИ 1800 УКАЗАНИЯ ЗА ФИНАНСОВ ОДИТ - КОНКРЕТНИ СЪОБРАЖЕНИЯ - ОДИТИ НА ФИНАНСОВИ ОТЧЕТИ, ИЗГОТВЕНИ В СЪОТВЕТСТВИЕ С </a:t>
            </a:r>
            <a:r>
              <a:rPr lang="bg-BG" b="1" u="sng" dirty="0">
                <a:hlinkClick r:id="rId6"/>
              </a:rPr>
              <a:t>РАМКИ СЬС СПЕЦИАЛНО ПРЕДНАЗНАЧЕНИЕ 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xmlns="" val="379362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543879" y="1844824"/>
            <a:ext cx="4605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Международно признати </a:t>
            </a:r>
            <a:r>
              <a:rPr lang="bg-BG" b="1" dirty="0" err="1"/>
              <a:t>одитни</a:t>
            </a:r>
            <a:r>
              <a:rPr lang="bg-BG" b="1" dirty="0"/>
              <a:t> стандарти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92820" y="2636912"/>
            <a:ext cx="79928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u="sng" dirty="0">
                <a:hlinkClick r:id="rId2"/>
              </a:rPr>
              <a:t>МСВОИ 1805 УКАЗАНИЯ ЗА ФИНАНСОВ ОДИТ - КОНКРЕТНИ СЪОБРАЖЕНИЯ – ОДИТИ НА ОТДЕЛНИ ФИНАНСОВИ ОТЧЕТИ И НА СПЕЦИФИЧНИ ЕЛЕМЕНТИ, СТАТИИ ИЛИ ПОЗИЦИИ ВЪВ ФИНАНСОВИЯ ОТЧЕТ </a:t>
            </a:r>
            <a:endParaRPr lang="bg-BG" dirty="0"/>
          </a:p>
          <a:p>
            <a:r>
              <a:rPr lang="bg-BG" u="sng" dirty="0">
                <a:hlinkClick r:id="rId3"/>
              </a:rPr>
              <a:t>МСВОИ 1810 УКАЗАНИЯ ЗА ФИНАНСОВ ОДИТ – АНГАЖИМЕНТИ ЗА ИЗДАВАНЕ НА ДОКЛАД ПО ОБОБЩЕНИ ФИНАНСОВИ ОТЧЕТИ </a:t>
            </a:r>
            <a:endParaRPr lang="bg-BG" dirty="0"/>
          </a:p>
          <a:p>
            <a:r>
              <a:rPr lang="bg-BG" u="sng" dirty="0">
                <a:hlinkClick r:id="rId4"/>
              </a:rPr>
              <a:t>МСВОИ 3000 СТАНДАРТИ И УКАЗАНИЯ ЗА </a:t>
            </a:r>
            <a:r>
              <a:rPr lang="bg-BG" b="1" u="sng" dirty="0">
                <a:hlinkClick r:id="rId4"/>
              </a:rPr>
              <a:t>ОДИТИ НА ИЗПЪЛНЕНИЕТО </a:t>
            </a:r>
            <a:r>
              <a:rPr lang="bg-BG" u="sng" dirty="0">
                <a:hlinkClick r:id="rId4"/>
              </a:rPr>
              <a:t>НА ОСНОВАТА НА ОДИТНИТЕ СТАНДАРТИ НА ИНТОСАЙ И ПРАКТИЧЕСКИЯ ОПИТ </a:t>
            </a:r>
            <a:endParaRPr lang="bg-BG" dirty="0"/>
          </a:p>
          <a:p>
            <a:r>
              <a:rPr lang="bg-BG" u="sng" dirty="0">
                <a:hlinkClick r:id="rId5"/>
              </a:rPr>
              <a:t>МСВОИ 3100 УКАЗАНИЯ ЗА ОДИТ НА ИЗПЪЛНЕНИЕТО – ОСНОВНИ ПРИНЦИПИ </a:t>
            </a:r>
            <a:endParaRPr lang="bg-BG" dirty="0"/>
          </a:p>
          <a:p>
            <a:r>
              <a:rPr lang="bg-BG" u="sng" dirty="0">
                <a:hlinkClick r:id="rId6"/>
              </a:rPr>
              <a:t>ПРИЛОЖЕНИЕ КЪМ МСВОИ 3100 </a:t>
            </a:r>
            <a:endParaRPr lang="bg-BG" dirty="0"/>
          </a:p>
          <a:p>
            <a:r>
              <a:rPr lang="bg-BG" u="sng" dirty="0">
                <a:hlinkClick r:id="rId7"/>
              </a:rPr>
              <a:t>МСВОИ 4000 УКАЗАНИЯ ЗА ИЗВЪРШВАНЕ НА </a:t>
            </a:r>
            <a:r>
              <a:rPr lang="bg-BG" b="1" u="sng" dirty="0">
                <a:hlinkClick r:id="rId7"/>
              </a:rPr>
              <a:t>ОДИТ ЗА СЪОТВЕТСТВИЕ </a:t>
            </a:r>
            <a:r>
              <a:rPr lang="bg-BG" u="sng" dirty="0">
                <a:hlinkClick r:id="rId7"/>
              </a:rPr>
              <a:t>- ОБЩО ВЪВЕДЕНИЕ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77859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/>
              <a:t>Какво</a:t>
            </a:r>
            <a:r>
              <a:rPr lang="ru-RU" b="1" i="1" dirty="0"/>
              <a:t> и как </a:t>
            </a:r>
            <a:r>
              <a:rPr lang="ru-RU" b="1" i="1" dirty="0" err="1"/>
              <a:t>проверяват</a:t>
            </a:r>
            <a:r>
              <a:rPr lang="ru-RU" b="1" i="1" dirty="0"/>
              <a:t> </a:t>
            </a:r>
            <a:r>
              <a:rPr lang="ru-RU" b="1" i="1" dirty="0" err="1"/>
              <a:t>одиторите</a:t>
            </a:r>
            <a:r>
              <a:rPr lang="ru-RU" b="1" i="1" dirty="0"/>
              <a:t> – </a:t>
            </a:r>
            <a:r>
              <a:rPr lang="ru-RU" b="1" i="1" dirty="0" err="1"/>
              <a:t>полезни</a:t>
            </a:r>
            <a:r>
              <a:rPr lang="ru-RU" b="1" i="1" dirty="0"/>
              <a:t> знания 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одиторска</a:t>
            </a:r>
            <a:r>
              <a:rPr lang="ru-RU" b="1" i="1" dirty="0" smtClean="0"/>
              <a:t> </a:t>
            </a:r>
            <a:r>
              <a:rPr lang="ru-RU" b="1" i="1" dirty="0"/>
              <a:t>методология</a:t>
            </a:r>
            <a:r>
              <a:rPr lang="ru-RU" i="1" dirty="0"/>
              <a:t> </a:t>
            </a:r>
            <a:r>
              <a:rPr lang="ru-RU" b="1" i="1" dirty="0" smtClean="0"/>
              <a:t>- </a:t>
            </a:r>
            <a:r>
              <a:rPr lang="ru-RU" b="1" i="1" dirty="0" err="1" smtClean="0"/>
              <a:t>продължение</a:t>
            </a:r>
            <a:endParaRPr lang="bg-BG" b="1" i="1" dirty="0"/>
          </a:p>
        </p:txBody>
      </p:sp>
      <p:sp>
        <p:nvSpPr>
          <p:cNvPr id="3" name="Rectangle 2"/>
          <p:cNvSpPr/>
          <p:nvPr/>
        </p:nvSpPr>
        <p:spPr>
          <a:xfrm>
            <a:off x="543879" y="1844824"/>
            <a:ext cx="4605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Международно признати </a:t>
            </a:r>
            <a:r>
              <a:rPr lang="bg-BG" b="1" dirty="0" err="1"/>
              <a:t>одитни</a:t>
            </a:r>
            <a:r>
              <a:rPr lang="bg-BG" b="1" dirty="0"/>
              <a:t> стандарти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546963" y="270892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u="sng" dirty="0">
                <a:hlinkClick r:id="rId2"/>
              </a:rPr>
              <a:t>МСВОИ 4100 УКАЗАНИЯ ЗА ОДИТ ЗА СЪОТВЕТСТВИЕ – ЗА ОДИТИ,ИЗВЪРШЕНИ ОТДЕЛНО ОТ ОДИТИ НА ФИНАНСОВИТЕ ОТЧЕТИ </a:t>
            </a:r>
            <a:endParaRPr lang="bg-BG" dirty="0"/>
          </a:p>
          <a:p>
            <a:r>
              <a:rPr lang="bg-BG" u="sng" dirty="0">
                <a:hlinkClick r:id="rId3"/>
              </a:rPr>
              <a:t>МСВОИ 4200 УКАЗАНИЯ ЗА ОДИТ ЗА СЪОТВЕТСТВИЕ - ОДИТ ЗА СЪОТВЕТСТВИЕ, СВЪРЗАН С ОДИТА НА ФИНАНСОВИТЕ ОТЧЕТИ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29176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26876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ФОРМИРАНЕ </a:t>
            </a:r>
            <a:r>
              <a:rPr lang="ru-RU" b="1" dirty="0"/>
              <a:t>И </a:t>
            </a:r>
            <a:r>
              <a:rPr lang="bg-BG" b="1" dirty="0"/>
              <a:t>ИЗПОЛЗВАНЕ </a:t>
            </a:r>
            <a:r>
              <a:rPr lang="ru-RU" b="1" dirty="0"/>
              <a:t>НА </a:t>
            </a:r>
            <a:r>
              <a:rPr lang="bg-BG" b="1" dirty="0"/>
              <a:t>СРЕДСТВАТА </a:t>
            </a:r>
            <a:r>
              <a:rPr lang="ru-RU" b="1" dirty="0"/>
              <a:t>ОТ ФОНД „СБКО" ЗА </a:t>
            </a:r>
            <a:r>
              <a:rPr lang="bg-BG" b="1" dirty="0"/>
              <a:t>ПОДПОМАГАНЕ </a:t>
            </a:r>
            <a:r>
              <a:rPr lang="ru-RU" b="1" dirty="0"/>
              <a:t>НА </a:t>
            </a:r>
            <a:r>
              <a:rPr lang="bg-BG" b="1" dirty="0"/>
              <a:t>МАГИСТРАТИ </a:t>
            </a:r>
            <a:r>
              <a:rPr lang="ru-RU" b="1" dirty="0"/>
              <a:t>И </a:t>
            </a:r>
            <a:r>
              <a:rPr lang="bg-BG" b="1" dirty="0"/>
              <a:t>СЪДЕБНИ </a:t>
            </a:r>
            <a:r>
              <a:rPr lang="ru-RU" b="1" dirty="0"/>
              <a:t>СЛУЖИТЕЛИ</a:t>
            </a:r>
            <a:r>
              <a:rPr lang="ru-RU" dirty="0"/>
              <a:t> 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755576" y="227687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формират </a:t>
            </a:r>
            <a:r>
              <a:rPr lang="ru-RU" dirty="0"/>
              <a:t>в размер на</a:t>
            </a:r>
            <a:r>
              <a:rPr lang="ru-RU" i="1" dirty="0"/>
              <a:t> </a:t>
            </a:r>
            <a:r>
              <a:rPr lang="ru-RU" b="1" i="1" dirty="0"/>
              <a:t>2.2%</a:t>
            </a:r>
            <a:r>
              <a:rPr lang="ru-RU" dirty="0"/>
              <a:t> </a:t>
            </a:r>
            <a:r>
              <a:rPr lang="en-GB" dirty="0" smtClean="0"/>
              <a:t>(</a:t>
            </a:r>
            <a:r>
              <a:rPr lang="bg-BG" dirty="0" smtClean="0"/>
              <a:t>СГС</a:t>
            </a:r>
            <a:r>
              <a:rPr lang="en-GB" dirty="0" smtClean="0"/>
              <a:t>) </a:t>
            </a:r>
            <a:r>
              <a:rPr lang="ru-RU" dirty="0" smtClean="0"/>
              <a:t>от </a:t>
            </a:r>
            <a:r>
              <a:rPr lang="bg-BG" dirty="0"/>
              <a:t>средствата </a:t>
            </a:r>
            <a:r>
              <a:rPr lang="ru-RU" dirty="0"/>
              <a:t>по фонд </a:t>
            </a:r>
            <a:r>
              <a:rPr lang="bg-BG" dirty="0"/>
              <a:t>"Работна </a:t>
            </a:r>
            <a:r>
              <a:rPr lang="ru-RU" dirty="0"/>
              <a:t>заплата"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755576" y="3244334"/>
            <a:ext cx="3203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/>
              <a:t>еднократни </a:t>
            </a:r>
            <a:r>
              <a:rPr lang="ru-RU" dirty="0"/>
              <a:t>помощи до 500 </a:t>
            </a:r>
            <a:r>
              <a:rPr lang="ru-RU" dirty="0" err="1"/>
              <a:t>лв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1043608" y="3752166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Комисията </a:t>
            </a:r>
            <a:r>
              <a:rPr lang="ru-RU" dirty="0"/>
              <a:t>по „СБКО" </a:t>
            </a:r>
            <a:r>
              <a:rPr lang="bg-BG" dirty="0"/>
              <a:t>се избира </a:t>
            </a:r>
            <a:r>
              <a:rPr lang="ru-RU" dirty="0"/>
              <a:t>на </a:t>
            </a:r>
            <a:r>
              <a:rPr lang="ru-RU" dirty="0" err="1"/>
              <a:t>общо</a:t>
            </a:r>
            <a:r>
              <a:rPr lang="ru-RU" dirty="0"/>
              <a:t> </a:t>
            </a:r>
            <a:r>
              <a:rPr lang="bg-BG" dirty="0"/>
              <a:t>събрание </a:t>
            </a:r>
            <a:r>
              <a:rPr lang="ru-RU" dirty="0"/>
              <a:t>на </a:t>
            </a:r>
            <a:r>
              <a:rPr lang="bg-BG" dirty="0"/>
              <a:t>магистратите и служителите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608" y="4725144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отпускане </a:t>
            </a:r>
            <a:r>
              <a:rPr lang="ru-RU" dirty="0"/>
              <a:t>от </a:t>
            </a:r>
            <a:r>
              <a:rPr lang="bg-BG" dirty="0"/>
              <a:t>централизирания </a:t>
            </a:r>
            <a:r>
              <a:rPr lang="ru-RU" dirty="0"/>
              <a:t>фонд "</a:t>
            </a:r>
            <a:r>
              <a:rPr lang="ru-RU" dirty="0" smtClean="0"/>
              <a:t>СБКО« над 500 </a:t>
            </a:r>
            <a:r>
              <a:rPr lang="ru-RU" dirty="0" err="1" smtClean="0"/>
              <a:t>лв</a:t>
            </a:r>
            <a:r>
              <a:rPr lang="ru-RU" dirty="0" smtClean="0"/>
              <a:t>.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1043608" y="5157192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Неизползваните	средства </a:t>
            </a:r>
            <a:r>
              <a:rPr lang="bg-BG" dirty="0" smtClean="0"/>
              <a:t>се </a:t>
            </a:r>
            <a:r>
              <a:rPr lang="bg-BG" dirty="0"/>
              <a:t>изплащат през последния месец </a:t>
            </a:r>
            <a:r>
              <a:rPr lang="bg-BG" dirty="0" smtClean="0"/>
              <a:t>като </a:t>
            </a:r>
            <a:r>
              <a:rPr lang="bg-BG" dirty="0"/>
              <a:t>възнаграждение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33719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268760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ФОРМИРАНЕ </a:t>
            </a:r>
            <a:r>
              <a:rPr lang="ru-RU" b="1" dirty="0"/>
              <a:t>И </a:t>
            </a:r>
            <a:r>
              <a:rPr lang="bg-BG" b="1" dirty="0"/>
              <a:t>ИЗПОЛЗВАНЕ </a:t>
            </a:r>
            <a:r>
              <a:rPr lang="ru-RU" b="1" dirty="0"/>
              <a:t>НА </a:t>
            </a:r>
            <a:r>
              <a:rPr lang="bg-BG" b="1" dirty="0"/>
              <a:t>СРЕДСТВАТА </a:t>
            </a:r>
            <a:r>
              <a:rPr lang="ru-RU" b="1" dirty="0"/>
              <a:t>ОТ ФОНД „СБКО" ЗА </a:t>
            </a:r>
            <a:r>
              <a:rPr lang="bg-BG" b="1" dirty="0"/>
              <a:t>ПОДПОМАГАНЕ </a:t>
            </a:r>
            <a:r>
              <a:rPr lang="ru-RU" b="1" dirty="0"/>
              <a:t>НА </a:t>
            </a:r>
            <a:r>
              <a:rPr lang="bg-BG" b="1" dirty="0"/>
              <a:t>МАГИСТРАТИ </a:t>
            </a:r>
            <a:r>
              <a:rPr lang="ru-RU" b="1" dirty="0"/>
              <a:t>И </a:t>
            </a:r>
            <a:r>
              <a:rPr lang="bg-BG" b="1" dirty="0"/>
              <a:t>СЪДЕБНИ </a:t>
            </a:r>
            <a:r>
              <a:rPr lang="ru-RU" b="1" dirty="0"/>
              <a:t>СЛУЖИТЕЛИ</a:t>
            </a:r>
            <a:r>
              <a:rPr lang="ru-RU" dirty="0"/>
              <a:t> </a:t>
            </a:r>
            <a:r>
              <a:rPr lang="ru-RU" dirty="0" smtClean="0"/>
              <a:t> - </a:t>
            </a:r>
            <a:r>
              <a:rPr lang="ru-RU" dirty="0" err="1" smtClean="0"/>
              <a:t>продължение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755576" y="2230614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Комисията по </a:t>
            </a:r>
            <a:r>
              <a:rPr lang="bg-BG" dirty="0"/>
              <a:t>”СБКО" </a:t>
            </a:r>
            <a:r>
              <a:rPr lang="bg-BG" dirty="0" smtClean="0"/>
              <a:t>прави </a:t>
            </a:r>
            <a:r>
              <a:rPr lang="bg-BG" dirty="0"/>
              <a:t>отчет </a:t>
            </a:r>
            <a:r>
              <a:rPr lang="bg-BG" dirty="0" smtClean="0"/>
              <a:t>на </a:t>
            </a:r>
            <a:r>
              <a:rPr lang="bg-BG" dirty="0"/>
              <a:t>общо </a:t>
            </a:r>
            <a:r>
              <a:rPr lang="bg-BG" dirty="0" smtClean="0"/>
              <a:t>събрание</a:t>
            </a:r>
            <a:r>
              <a:rPr lang="en-GB" dirty="0" smtClean="0"/>
              <a:t> -100 </a:t>
            </a:r>
            <a:r>
              <a:rPr lang="bg-BG" dirty="0" smtClean="0"/>
              <a:t>бр. 2013 г.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899592" y="2924944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правилата </a:t>
            </a:r>
            <a:r>
              <a:rPr lang="bg-BG" dirty="0"/>
              <a:t>се одобряват на общо събрание на магистратите и служителите </a:t>
            </a:r>
            <a:r>
              <a:rPr lang="bg-BG" dirty="0" smtClean="0"/>
              <a:t> - чест пропуск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65192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433978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съдебен администратор или административен секретар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683568" y="1124744"/>
            <a:ext cx="4516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Типични оптимизации в контекста на СФУК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3568" y="1844824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длъжностна характеристика на съдебен служител</a:t>
            </a:r>
            <a:endParaRPr lang="bg-BG" b="1" dirty="0"/>
          </a:p>
        </p:txBody>
      </p:sp>
      <p:sp>
        <p:nvSpPr>
          <p:cNvPr id="5" name="Rectangle 4"/>
          <p:cNvSpPr/>
          <p:nvPr/>
        </p:nvSpPr>
        <p:spPr>
          <a:xfrm>
            <a:off x="683568" y="3067404"/>
            <a:ext cx="2372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/>
              <a:t>съдебни </a:t>
            </a:r>
            <a:r>
              <a:rPr lang="bg-BG" b="1" dirty="0" err="1" smtClean="0"/>
              <a:t>помощници</a:t>
            </a:r>
            <a:r>
              <a:rPr lang="bg-BG" b="1" dirty="0" smtClean="0"/>
              <a:t> 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683568" y="3645024"/>
            <a:ext cx="74743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административни </a:t>
            </a:r>
            <a:r>
              <a:rPr lang="bg-BG" dirty="0" smtClean="0"/>
              <a:t>звена -</a:t>
            </a:r>
          </a:p>
          <a:p>
            <a:r>
              <a:rPr lang="bg-BG" dirty="0" smtClean="0"/>
              <a:t>1</a:t>
            </a:r>
            <a:r>
              <a:rPr lang="bg-BG" dirty="0"/>
              <a:t>. "Финансова дейност и снабдяване"; </a:t>
            </a:r>
            <a:br>
              <a:rPr lang="bg-BG" dirty="0"/>
            </a:br>
            <a:r>
              <a:rPr lang="bg-BG" dirty="0"/>
              <a:t>2. "Стопанисване и управление на съдебното имущество"; </a:t>
            </a:r>
            <a:br>
              <a:rPr lang="bg-BG" dirty="0"/>
            </a:br>
            <a:r>
              <a:rPr lang="bg-BG" dirty="0"/>
              <a:t>3. "Човешки ресурси"; </a:t>
            </a:r>
            <a:br>
              <a:rPr lang="bg-BG" dirty="0"/>
            </a:br>
            <a:r>
              <a:rPr lang="bg-BG" dirty="0"/>
              <a:t>4. "Информационно обслужване, статистика и информационни технологии"; </a:t>
            </a:r>
            <a:br>
              <a:rPr lang="bg-BG" dirty="0"/>
            </a:br>
            <a:r>
              <a:rPr lang="bg-BG" dirty="0"/>
              <a:t>5. "</a:t>
            </a:r>
            <a:r>
              <a:rPr lang="bg-BG" dirty="0" err="1"/>
              <a:t>Пресслужба</a:t>
            </a:r>
            <a:r>
              <a:rPr lang="bg-BG" dirty="0"/>
              <a:t> и информация". </a:t>
            </a:r>
          </a:p>
        </p:txBody>
      </p:sp>
    </p:spTree>
    <p:extLst>
      <p:ext uri="{BB962C8B-B14F-4D97-AF65-F5344CB8AC3E}">
        <p14:creationId xmlns:p14="http://schemas.microsoft.com/office/powerpoint/2010/main" xmlns="" val="313285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3568" y="1124744"/>
            <a:ext cx="6111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Типични оптимизации в контекста на </a:t>
            </a:r>
            <a:r>
              <a:rPr lang="bg-BG" b="1" dirty="0" smtClean="0"/>
              <a:t>СФУК </a:t>
            </a:r>
            <a:r>
              <a:rPr lang="en-GB" b="1" dirty="0" smtClean="0"/>
              <a:t>(</a:t>
            </a:r>
            <a:r>
              <a:rPr lang="bg-BG" b="1" dirty="0" smtClean="0"/>
              <a:t>продължение</a:t>
            </a:r>
            <a:r>
              <a:rPr lang="en-GB" b="1" dirty="0" smtClean="0"/>
              <a:t>)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701322" y="2204864"/>
            <a:ext cx="7560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Специализирана администрация:</a:t>
            </a:r>
          </a:p>
          <a:p>
            <a:r>
              <a:rPr lang="bg-BG" dirty="0"/>
              <a:t/>
            </a:r>
            <a:br>
              <a:rPr lang="bg-BG" dirty="0"/>
            </a:br>
            <a:r>
              <a:rPr lang="bg-BG" dirty="0"/>
              <a:t>1. "Регистратура за класифицирана информация"; </a:t>
            </a:r>
            <a:br>
              <a:rPr lang="bg-BG" dirty="0"/>
            </a:br>
            <a:r>
              <a:rPr lang="bg-BG" dirty="0"/>
              <a:t>2. "Регистратура"; </a:t>
            </a:r>
            <a:br>
              <a:rPr lang="bg-BG" dirty="0"/>
            </a:br>
            <a:r>
              <a:rPr lang="bg-BG" dirty="0"/>
              <a:t>3. "Съдебно деловодство"; </a:t>
            </a:r>
            <a:br>
              <a:rPr lang="bg-BG" dirty="0"/>
            </a:br>
            <a:r>
              <a:rPr lang="bg-BG" dirty="0"/>
              <a:t>4. "Съдебни секретари"; </a:t>
            </a:r>
            <a:br>
              <a:rPr lang="bg-BG" dirty="0"/>
            </a:br>
            <a:r>
              <a:rPr lang="bg-BG" dirty="0"/>
              <a:t>5. "Архив"; </a:t>
            </a:r>
            <a:br>
              <a:rPr lang="bg-BG" dirty="0"/>
            </a:br>
            <a:r>
              <a:rPr lang="bg-BG" dirty="0"/>
              <a:t>6. " Връчване на призовки и съдебни книжа"; </a:t>
            </a:r>
            <a:br>
              <a:rPr lang="bg-BG" dirty="0"/>
            </a:br>
            <a:r>
              <a:rPr lang="bg-BG" dirty="0"/>
              <a:t>7. "Служител по сигурността на информацията"; </a:t>
            </a:r>
            <a:br>
              <a:rPr lang="bg-BG" dirty="0"/>
            </a:br>
            <a:r>
              <a:rPr lang="bg-BG" dirty="0"/>
              <a:t>8. "Съдебни </a:t>
            </a:r>
            <a:r>
              <a:rPr lang="bg-BG" dirty="0" err="1"/>
              <a:t>помощници</a:t>
            </a:r>
            <a:r>
              <a:rPr lang="bg-BG" dirty="0"/>
              <a:t>"; </a:t>
            </a:r>
            <a:br>
              <a:rPr lang="bg-BG" dirty="0"/>
            </a:br>
            <a:r>
              <a:rPr lang="bg-BG" dirty="0"/>
              <a:t>9. " Бюро съдимост". </a:t>
            </a:r>
          </a:p>
        </p:txBody>
      </p:sp>
    </p:spTree>
    <p:extLst>
      <p:ext uri="{BB962C8B-B14F-4D97-AF65-F5344CB8AC3E}">
        <p14:creationId xmlns:p14="http://schemas.microsoft.com/office/powerpoint/2010/main" xmlns="" val="10670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3568" y="1124744"/>
            <a:ext cx="6111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Типични оптимизации в контекста на </a:t>
            </a:r>
            <a:r>
              <a:rPr lang="bg-BG" b="1" dirty="0" smtClean="0"/>
              <a:t>СФУК </a:t>
            </a:r>
            <a:r>
              <a:rPr lang="en-GB" b="1" dirty="0" smtClean="0"/>
              <a:t>(</a:t>
            </a:r>
            <a:r>
              <a:rPr lang="bg-BG" b="1" dirty="0" smtClean="0"/>
              <a:t>продължение</a:t>
            </a:r>
            <a:r>
              <a:rPr lang="en-GB" b="1" dirty="0" smtClean="0"/>
              <a:t>)</a:t>
            </a:r>
            <a:endParaRPr lang="bg-BG" dirty="0"/>
          </a:p>
        </p:txBody>
      </p:sp>
      <p:sp>
        <p:nvSpPr>
          <p:cNvPr id="2" name="Rectangle 1"/>
          <p:cNvSpPr/>
          <p:nvPr/>
        </p:nvSpPr>
        <p:spPr>
          <a:xfrm>
            <a:off x="755576" y="1988840"/>
            <a:ext cx="2386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Съдебно деловодство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755576" y="2636912"/>
            <a:ext cx="1489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/>
              <a:t>Регистратура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755576" y="321720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b="1" dirty="0" smtClean="0"/>
              <a:t>Съдебни книжа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755576" y="3849425"/>
            <a:ext cx="2497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/>
              <a:t>Връчване на призовки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65061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75656" y="2276872"/>
            <a:ext cx="6870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ДРУГИ ВЪПРОСИ – ОТ КОИТО СМЯТАТЕ, ЧЕ РАЗБИРАМ?</a:t>
            </a:r>
            <a:endParaRPr lang="bg-BG" sz="2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Arial" charset="0"/>
            </a:endParaRPr>
          </a:p>
        </p:txBody>
      </p:sp>
      <p:sp>
        <p:nvSpPr>
          <p:cNvPr id="4" name="Rectangle 2"/>
          <p:cNvSpPr/>
          <p:nvPr/>
        </p:nvSpPr>
        <p:spPr>
          <a:xfrm>
            <a:off x="2771800" y="3356992"/>
            <a:ext cx="39468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Arial" charset="0"/>
              </a:rPr>
              <a:t>БЛАГОДАРЯ ЗА ВНИМАНИЕТО!</a:t>
            </a:r>
            <a:endParaRPr lang="bg-BG" sz="2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874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4702</Words>
  <Application>Microsoft Office PowerPoint</Application>
  <PresentationFormat>Презентация на цял екран (4:3)</PresentationFormat>
  <Paragraphs>379</Paragraphs>
  <Slides>56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56</vt:i4>
      </vt:variant>
    </vt:vector>
  </HeadingPairs>
  <TitlesOfParts>
    <vt:vector size="5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tanya</dc:creator>
  <cp:lastModifiedBy>S</cp:lastModifiedBy>
  <cp:revision>157</cp:revision>
  <cp:lastPrinted>2014-01-26T10:40:14Z</cp:lastPrinted>
  <dcterms:created xsi:type="dcterms:W3CDTF">2013-08-26T12:32:17Z</dcterms:created>
  <dcterms:modified xsi:type="dcterms:W3CDTF">2014-03-12T11:05:49Z</dcterms:modified>
</cp:coreProperties>
</file>